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pt-BR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9" autoAdjust="0"/>
  </p:normalViewPr>
  <p:slideViewPr>
    <p:cSldViewPr showGuides="1"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Avenir" charset="0"/>
              </a:rPr>
              <a:t>Click to edit Master text styles</a:t>
            </a:r>
          </a:p>
          <a:p>
            <a:pPr lvl="1"/>
            <a:r>
              <a:rPr lang="pt-BR" smtClean="0">
                <a:sym typeface="Avenir" charset="0"/>
              </a:rPr>
              <a:t>Second level</a:t>
            </a:r>
          </a:p>
          <a:p>
            <a:pPr lvl="2"/>
            <a:r>
              <a:rPr lang="pt-BR" smtClean="0">
                <a:sym typeface="Avenir" charset="0"/>
              </a:rPr>
              <a:t>Third level</a:t>
            </a:r>
          </a:p>
          <a:p>
            <a:pPr lvl="3"/>
            <a:r>
              <a:rPr lang="pt-BR" smtClean="0">
                <a:sym typeface="Avenir" charset="0"/>
              </a:rPr>
              <a:t>Fourth level</a:t>
            </a:r>
          </a:p>
          <a:p>
            <a:pPr lvl="4"/>
            <a:r>
              <a:rPr lang="pt-BR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6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33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- O culto no lar é, antes de tudo, medida profilática para o trabalhador mediúnico. Pág.62</a:t>
            </a:r>
          </a:p>
          <a:p>
            <a:r>
              <a:rPr lang="pt-BR"/>
              <a:t>- Quando a família ora, Jesus se demora em casa. Quando os corações se unem nos liames da fé, o equilíbrio oferta bênçãos de consolo e a saúde derrama vinho de paz para todos. (Messe de Luz, Joanna de Ângelis, cap. 59). Pág. 63</a:t>
            </a:r>
          </a:p>
        </p:txBody>
      </p:sp>
    </p:spTree>
    <p:extLst>
      <p:ext uri="{BB962C8B-B14F-4D97-AF65-F5344CB8AC3E}">
        <p14:creationId xmlns:p14="http://schemas.microsoft.com/office/powerpoint/2010/main" val="371728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trabalhador</a:t>
            </a:r>
            <a:r>
              <a:rPr lang="pt-BR" baseline="0" dirty="0" smtClean="0"/>
              <a:t> mediúnico deve estar integrado nas tarefas e programas da casa espírita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40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Vemos aqui o salão consagrado aos ensinamentos públicos. Todavia, o núcleo que buscamos (a sala mediúnica) jaz situado em reduto íntimo, assim como o coração dentro do corpo. (Nós Domínios da Mediunidade, pelo Espírito André Luiz), pág. 67</a:t>
            </a:r>
          </a:p>
          <a:p>
            <a:r>
              <a:rPr lang="pt-BR" dirty="0"/>
              <a:t>- Hermínio de Miranda propõe que o ambiente seja amplo e arejado de tal modo que se evite o cansaço pela intoxicação devido ao calor e </a:t>
            </a:r>
            <a:r>
              <a:rPr lang="pt-BR" dirty="0" smtClean="0"/>
              <a:t>à </a:t>
            </a:r>
            <a:r>
              <a:rPr lang="pt-BR" dirty="0"/>
              <a:t>falta de renovação do ar. Idem.</a:t>
            </a:r>
          </a:p>
        </p:txBody>
      </p:sp>
    </p:spTree>
    <p:extLst>
      <p:ext uri="{BB962C8B-B14F-4D97-AF65-F5344CB8AC3E}">
        <p14:creationId xmlns:p14="http://schemas.microsoft.com/office/powerpoint/2010/main" val="371862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Pág. </a:t>
            </a:r>
            <a:r>
              <a:rPr lang="pt-BR" dirty="0" smtClean="0"/>
              <a:t>75</a:t>
            </a:r>
            <a:endParaRPr lang="pt-BR" dirty="0"/>
          </a:p>
          <a:p>
            <a:r>
              <a:rPr lang="pt-BR" dirty="0"/>
              <a:t>- necessidade por questão de saúde, evitando desgastes energéticos.</a:t>
            </a:r>
          </a:p>
          <a:p>
            <a:r>
              <a:rPr lang="pt-BR" dirty="0"/>
              <a:t>- evitar conflitos de orientação de diferentes doutrinadores, se trabalhar em mais de um grupo, optar por trabalhar com o mesmo doutrinador.</a:t>
            </a:r>
          </a:p>
          <a:p>
            <a:r>
              <a:rPr lang="pt-BR" dirty="0"/>
              <a:t>- exemplo: "Na reunião de que faço parte do Centro tal, a proposta é outra, diferente daqui, a postura mediúnica recomendada é essa ou aquela, as avaliações são dessa ou daquela forma."</a:t>
            </a:r>
          </a:p>
        </p:txBody>
      </p:sp>
    </p:spTree>
    <p:extLst>
      <p:ext uri="{BB962C8B-B14F-4D97-AF65-F5344CB8AC3E}">
        <p14:creationId xmlns:p14="http://schemas.microsoft.com/office/powerpoint/2010/main" val="89817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Pág. 78</a:t>
            </a:r>
          </a:p>
          <a:p>
            <a:pPr marL="342900" indent="-342900">
              <a:buFontTx/>
              <a:buChar char="-"/>
            </a:pPr>
            <a:r>
              <a:rPr lang="pt-BR" dirty="0" smtClean="0"/>
              <a:t>"</a:t>
            </a:r>
            <a:r>
              <a:rPr lang="pt-BR" dirty="0"/>
              <a:t>André Luiz, afirma: Todos os componentes assumirão funções específicas." (Desobsessão, cap. 20</a:t>
            </a:r>
            <a:r>
              <a:rPr lang="pt-BR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pt-BR" dirty="0" smtClean="0"/>
              <a:t>Médium de apoio doutrina paralelamente </a:t>
            </a:r>
            <a:r>
              <a:rPr lang="pt-BR" smtClean="0"/>
              <a:t>ao doutrinador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12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Todos: Doutrinador, médium ostensivo e de apoio. Pág. 79.</a:t>
            </a:r>
          </a:p>
        </p:txBody>
      </p:sp>
    </p:spTree>
    <p:extLst>
      <p:ext uri="{BB962C8B-B14F-4D97-AF65-F5344CB8AC3E}">
        <p14:creationId xmlns:p14="http://schemas.microsoft.com/office/powerpoint/2010/main" val="81578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- "Mas, tal fato se dará de modo permanente e duradouro e, nesses casos, a pessoa mudará efetivamente de função." Pág. 80.</a:t>
            </a:r>
          </a:p>
        </p:txBody>
      </p:sp>
    </p:spTree>
    <p:extLst>
      <p:ext uri="{BB962C8B-B14F-4D97-AF65-F5344CB8AC3E}">
        <p14:creationId xmlns:p14="http://schemas.microsoft.com/office/powerpoint/2010/main" val="359844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- "Esses requisitos não esgotam os atributos da função de dirigente" Pág. 81.</a:t>
            </a:r>
          </a:p>
        </p:txBody>
      </p:sp>
    </p:spTree>
    <p:extLst>
      <p:ext uri="{BB962C8B-B14F-4D97-AF65-F5344CB8AC3E}">
        <p14:creationId xmlns:p14="http://schemas.microsoft.com/office/powerpoint/2010/main" val="407176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3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4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51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9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293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33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86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3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9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8279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60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0301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8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9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5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6764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47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81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6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15150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5783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45130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64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99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8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73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04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2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3829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6749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" panose="020B06040202020202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" panose="020B06040202020202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F00B1CBB-AB99-4665-A0BA-EC0AB8402826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</a:t>
            </a:fld>
            <a:endParaRPr lang="pt-BR"/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5219700" y="3933825"/>
            <a:ext cx="3529013" cy="1820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>
              <a:lnSpc>
                <a:spcPts val="5500"/>
              </a:lnSpc>
            </a:pPr>
            <a:r>
              <a:rPr lang="pt-BR" sz="2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AULA </a:t>
            </a:r>
            <a:r>
              <a:rPr lang="pt-BR" sz="240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</a:t>
            </a:r>
            <a:endParaRPr lang="pt-BR" sz="1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914400">
              <a:lnSpc>
                <a:spcPts val="4000"/>
              </a:lnSpc>
            </a:pPr>
            <a:r>
              <a:rPr lang="pt-BR" sz="40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Reuniões Mediúnicas</a:t>
            </a:r>
            <a:endParaRPr lang="pt-BR" dirty="0"/>
          </a:p>
        </p:txBody>
      </p:sp>
      <p:pic>
        <p:nvPicPr>
          <p:cNvPr id="5124" name="Picture 4" descr="pasted-image-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057400"/>
            <a:ext cx="2657475" cy="39274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FA2BBA67-C7C3-49FE-803C-44B2765E4BD5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10</a:t>
            </a:fld>
            <a:endParaRPr lang="pt-B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5019675"/>
            <a:ext cx="8110537" cy="960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Cooperação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págs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60 e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61</a:t>
            </a:r>
            <a:endParaRPr lang="pt-BR" i="1" dirty="0">
              <a:solidFill>
                <a:srgbClr val="679491"/>
              </a:solidFill>
            </a:endParaRP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3187700" y="2247900"/>
            <a:ext cx="376238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15364" name="Picture 4" descr="IMG_07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112838"/>
            <a:ext cx="5075237" cy="3400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67EC13E-9237-4253-A7A5-01D90A865446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11</a:t>
            </a:fld>
            <a:endParaRPr lang="pt-B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602163"/>
            <a:ext cx="8112125" cy="133508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Automotivação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61</a:t>
            </a:r>
            <a:endParaRPr lang="pt-BR" i="1" dirty="0"/>
          </a:p>
        </p:txBody>
      </p:sp>
      <p:pic>
        <p:nvPicPr>
          <p:cNvPr id="16387" name="Picture 3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27125"/>
            <a:ext cx="4475163" cy="324008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33C8239D-40F8-4A97-9F80-DB1DCF49114B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12</a:t>
            </a:fld>
            <a:endParaRPr lang="pt-B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683125"/>
            <a:ext cx="8110537" cy="138906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Compromisso com o estudo, individual e em grupo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61</a:t>
            </a:r>
            <a:endParaRPr lang="pt-BR" i="1" dirty="0"/>
          </a:p>
        </p:txBody>
      </p:sp>
      <p:pic>
        <p:nvPicPr>
          <p:cNvPr id="17411" name="Picture 3" descr="IMG_07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50913"/>
            <a:ext cx="5510213" cy="33178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03F0327-CC1D-4591-A7F0-827F8F45B97D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13</a:t>
            </a:fld>
            <a:endParaRPr lang="pt-B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0950" y="1219200"/>
            <a:ext cx="4900613" cy="4418013"/>
          </a:xfrm>
        </p:spPr>
        <p:txBody>
          <a:bodyPr lIns="38100" tIns="38100" rIns="38100" bIns="38100" anchor="ctr"/>
          <a:lstStyle/>
          <a:p>
            <a:pPr defTabSz="914400"/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 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reunião 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mediúnica, 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sz="36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oração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é condição preparatória para o 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serviço</a:t>
            </a:r>
            <a:r>
              <a:rPr lang="pt-BR" sz="36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4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61</a:t>
            </a:r>
            <a:endParaRPr lang="pt-BR" dirty="0"/>
          </a:p>
        </p:txBody>
      </p:sp>
      <p:pic>
        <p:nvPicPr>
          <p:cNvPr id="18435" name="Picture 3" descr="IMG_07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98588"/>
            <a:ext cx="2733675" cy="405923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B9D44EA2-C79B-41B3-B225-E32BD3E1F883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14</a:t>
            </a:fld>
            <a:endParaRPr lang="pt-B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688975"/>
            <a:ext cx="8110537" cy="547846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oração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“é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também recurso </a:t>
            </a:r>
            <a:r>
              <a:rPr lang="pt-BR" sz="4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terapêutico quando, pela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intercessão e piedade ante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 dores alheias, o seareiro </a:t>
            </a:r>
            <a:r>
              <a:rPr lang="pt-BR" sz="4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mediúnico movimenta e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direciona forças e energias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socorristas”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61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74CE09FD-950D-45F9-9D4D-51E69D195270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15</a:t>
            </a:fld>
            <a:endParaRPr lang="pt-B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872038"/>
            <a:ext cx="8110537" cy="1128712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Prática da caridade</a:t>
            </a:r>
            <a:endParaRPr lang="pt-BR"/>
          </a:p>
        </p:txBody>
      </p:sp>
      <p:pic>
        <p:nvPicPr>
          <p:cNvPr id="20483" name="Picture 3" descr="IMG_0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44600"/>
            <a:ext cx="4713287" cy="343693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F3773214-5B94-4004-9365-40C7285018CB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16</a:t>
            </a:fld>
            <a:endParaRPr lang="pt-B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852988"/>
            <a:ext cx="8110537" cy="1127125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Autoiluminação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progressiva</a:t>
            </a:r>
            <a:endParaRPr lang="pt-BR" dirty="0"/>
          </a:p>
        </p:txBody>
      </p:sp>
      <p:pic>
        <p:nvPicPr>
          <p:cNvPr id="21507" name="Picture 3" descr="IMG_07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973138"/>
            <a:ext cx="3763963" cy="34940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9F121808-7557-4242-8817-82D47D7BAE54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17</a:t>
            </a:fld>
            <a:endParaRPr lang="pt-BR"/>
          </a:p>
        </p:txBody>
      </p:sp>
      <p:pic>
        <p:nvPicPr>
          <p:cNvPr id="22530" name="Picture 2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95400"/>
            <a:ext cx="6973887" cy="426561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6020447E-CA44-4C3E-843C-36CFAEF55964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18</a:t>
            </a:fld>
            <a:endParaRPr lang="pt-B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760913"/>
            <a:ext cx="8110537" cy="1503362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Integrado nas tarefas e programas da </a:t>
            </a:r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casa espírita</a:t>
            </a:r>
            <a:endParaRPr lang="pt-BR"/>
          </a:p>
        </p:txBody>
      </p:sp>
      <p:pic>
        <p:nvPicPr>
          <p:cNvPr id="24579" name="Picture 3" descr="gepe-piedad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022350"/>
            <a:ext cx="5624513" cy="35147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B2172351-2B29-46A9-B076-51F52A9EC5FA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19</a:t>
            </a:fld>
            <a:endParaRPr lang="pt-B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816475"/>
            <a:ext cx="8456613" cy="166528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Compromisso com</a:t>
            </a:r>
            <a:b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sz="4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causa espírita</a:t>
            </a:r>
            <a:endParaRPr lang="pt-BR"/>
          </a:p>
        </p:txBody>
      </p:sp>
      <p:pic>
        <p:nvPicPr>
          <p:cNvPr id="25603" name="Picture 3" descr="asset-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842963"/>
            <a:ext cx="3208337" cy="396716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pic>
        <p:nvPicPr>
          <p:cNvPr id="7170" name="Picture 2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AutoShape 3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36E1B58-1BD4-4DC4-9261-C5AF3FE43342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</a:t>
            </a:fld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890713"/>
            <a:ext cx="7280275" cy="4210050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2ª parte: padrões</a:t>
            </a:r>
            <a:br>
              <a:rPr lang="pt-BR" sz="5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qualidade para</a:t>
            </a:r>
            <a:br>
              <a:rPr lang="pt-BR" sz="5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reuniões mediúnicas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FAAE1551-A4AA-432B-B016-24BB44BA57C3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20</a:t>
            </a:fld>
            <a:endParaRPr lang="pt-BR"/>
          </a:p>
        </p:txBody>
      </p:sp>
      <p:pic>
        <p:nvPicPr>
          <p:cNvPr id="26626" name="Picture 2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63" y="2743200"/>
            <a:ext cx="7212012" cy="2357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Preparação</a:t>
            </a:r>
            <a:b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ambiente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7650" name="AutoShape 2"/>
          <p:cNvSpPr>
            <a:spLocks/>
          </p:cNvSpPr>
          <p:nvPr/>
        </p:nvSpPr>
        <p:spPr bwMode="auto">
          <a:xfrm>
            <a:off x="6902896" y="6381328"/>
            <a:ext cx="2133600" cy="2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/>
            <a:fld id="{B571AF6E-6AC5-4048-B769-176EA730654E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21</a:t>
            </a:fld>
            <a:endParaRPr lang="pt-BR" dirty="0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720725" y="2767013"/>
            <a:ext cx="7700963" cy="2520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Um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lugar consagrado às reuniões é preferível porque</a:t>
            </a:r>
          </a:p>
          <a:p>
            <a:pPr algn="ctr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recolhimento se faz mais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perfeito </a:t>
            </a:r>
            <a:r>
              <a:rPr lang="pt-BR" sz="2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Livro dos Médiuns, item 282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2E6E3D28-3A61-4E76-A962-D0B48D7D201C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22</a:t>
            </a:fld>
            <a:endParaRPr lang="pt-B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3978275"/>
            <a:ext cx="8262937" cy="2257425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Silêncio e harmonia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 dependências 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Centro Espírita</a:t>
            </a:r>
            <a:endParaRPr lang="pt-BR"/>
          </a:p>
        </p:txBody>
      </p:sp>
      <p:pic>
        <p:nvPicPr>
          <p:cNvPr id="28675" name="Picture 3" descr="IMG_07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860425"/>
            <a:ext cx="4776787" cy="28670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193602B-A336-4AB4-B6B4-3C83DB73D933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23</a:t>
            </a:fld>
            <a:endParaRPr lang="pt-BR"/>
          </a:p>
        </p:txBody>
      </p:sp>
      <p:pic>
        <p:nvPicPr>
          <p:cNvPr id="30722" name="Picture 2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63" y="2743200"/>
            <a:ext cx="7212012" cy="2357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Normas e procedimentos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DB22AAB-4BB2-4A01-BACA-7D7CECBAD52A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24</a:t>
            </a:fld>
            <a:endParaRPr lang="pt-B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300288"/>
            <a:ext cx="8110537" cy="225583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Conscientização do valor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 disciplina preparatória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ao trabalho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33B8FB6D-C41A-479E-9DCB-177F92A439FD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25</a:t>
            </a:fld>
            <a:endParaRPr lang="pt-B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539875"/>
            <a:ext cx="8110537" cy="377666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Quando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falamos em disciplinas preparatórias não estamos nos referindo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às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providências de ocasião, cuidados tão somente para o dia da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reunião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69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A4A5795C-6709-49AA-A783-545B52EFE715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26</a:t>
            </a:fld>
            <a:endParaRPr lang="pt-B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910138"/>
            <a:ext cx="8110537" cy="1346200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trabalhador tem que estar sempre preparado para o trabalho</a:t>
            </a:r>
            <a:endParaRPr lang="pt-BR"/>
          </a:p>
        </p:txBody>
      </p:sp>
      <p:pic>
        <p:nvPicPr>
          <p:cNvPr id="33795" name="Picture 3" descr="IMG_06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93763"/>
            <a:ext cx="5046663" cy="3784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2B81D811-B2FE-4AC5-8E19-EC497976D11E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27</a:t>
            </a:fld>
            <a:endParaRPr lang="pt-B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Quando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trabalhador espírita precisa estabelecer atitudes e hábitos apenas para o dia da reunião mediúnica e por causa dela, é porque ainda não está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pronto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69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6171BC12-7483-4447-A126-ADC2977C6149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28</a:t>
            </a:fld>
            <a:endParaRPr lang="pt-B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910138"/>
            <a:ext cx="8110537" cy="1128712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Pontualidade e assiduidade</a:t>
            </a:r>
            <a:endParaRPr lang="pt-BR"/>
          </a:p>
        </p:txBody>
      </p:sp>
      <p:sp>
        <p:nvSpPr>
          <p:cNvPr id="35843" name="AutoShape 3"/>
          <p:cNvSpPr>
            <a:spLocks/>
          </p:cNvSpPr>
          <p:nvPr/>
        </p:nvSpPr>
        <p:spPr bwMode="auto">
          <a:xfrm>
            <a:off x="1549400" y="2400300"/>
            <a:ext cx="376238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35844" name="Picture 4" descr="IMG_0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431925"/>
            <a:ext cx="6072187" cy="303688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086F2F6B-3A98-451A-9398-6915E713484B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29</a:t>
            </a:fld>
            <a:endParaRPr lang="pt-B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0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Fixação </a:t>
            </a:r>
            <a: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num só grupo,</a:t>
            </a:r>
            <a:b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evitando-se as inconveniências</a:t>
            </a:r>
            <a:b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compromisso de desobsessão</a:t>
            </a:r>
            <a:b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 várias </a:t>
            </a:r>
            <a:r>
              <a:rPr lang="pt-BR" sz="40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equipes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75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9"/>
            <a:ext cx="9144000" cy="6772122"/>
          </a:xfrm>
          <a:prstGeom prst="rect">
            <a:avLst/>
          </a:prstGeom>
        </p:spPr>
      </p:pic>
      <p:sp>
        <p:nvSpPr>
          <p:cNvPr id="819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9608A17B-C701-4F27-AE00-70E9AC662987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</a:t>
            </a:fld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63" y="2743200"/>
            <a:ext cx="7212012" cy="2357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Requisitos para</a:t>
            </a:r>
            <a:b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os participantes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F35FE74-BB1F-47BC-8580-EC995B17F4C9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30</a:t>
            </a:fld>
            <a:endParaRPr lang="pt-B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3894138"/>
            <a:ext cx="8110537" cy="2415182"/>
          </a:xfrm>
        </p:spPr>
        <p:txBody>
          <a:bodyPr lIns="38100" tIns="38100" rIns="38100" bIns="38100" anchor="ctr"/>
          <a:lstStyle/>
          <a:p>
            <a:pPr algn="ctr" defTabSz="858838"/>
            <a:r>
              <a:rPr lang="pt-BR" sz="41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Cada </a:t>
            </a:r>
            <a:r>
              <a:rPr lang="pt-BR" sz="41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trabalhador ciente da sua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função e de todas as demais </a:t>
            </a:r>
            <a:r>
              <a:rPr lang="pt-BR" sz="40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inerentes ao trabalho </a:t>
            </a:r>
            <a:r>
              <a:rPr lang="pt-BR" sz="40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mediúnico </a:t>
            </a:r>
            <a:r>
              <a:rPr lang="pt-BR" sz="26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78</a:t>
            </a:r>
            <a:endParaRPr lang="pt-BR" i="1" dirty="0"/>
          </a:p>
        </p:txBody>
      </p:sp>
      <p:pic>
        <p:nvPicPr>
          <p:cNvPr id="38915" name="Picture 3" descr="IMG_07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974725"/>
            <a:ext cx="4008437" cy="258286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6964A524-711A-4224-8A8E-FE1C10CD8F45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31</a:t>
            </a:fld>
            <a:endParaRPr lang="pt-BR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300288"/>
            <a:ext cx="8110537" cy="225583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Não</a:t>
            </a: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aconselhável</a:t>
            </a: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 improviso e a duplicidade de funções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960E6124-0214-47BB-889C-7351C060DC1A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32</a:t>
            </a:fld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649788"/>
            <a:ext cx="8110537" cy="160178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dever de todos manter a sustentação vibratória da reunião </a:t>
            </a:r>
            <a:endParaRPr lang="pt-BR"/>
          </a:p>
        </p:txBody>
      </p:sp>
      <p:pic>
        <p:nvPicPr>
          <p:cNvPr id="41987" name="Picture 3" descr="IMG_07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39788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8FAD73B-5843-4122-8A8E-FC23A6010237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33</a:t>
            </a:fld>
            <a:endParaRPr lang="pt-B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Havendo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necessidade de serviço, os Guias Espirituais podem modificar o campo de sintonia de um médium de tal modo que ele passe a ser um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doutrinador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80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A6ACF9F-9333-4494-86FC-25325CB2A47E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34</a:t>
            </a:fld>
            <a:endParaRPr lang="pt-BR"/>
          </a:p>
        </p:txBody>
      </p:sp>
      <p:pic>
        <p:nvPicPr>
          <p:cNvPr id="46082" name="Picture 2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63" y="2743200"/>
            <a:ext cx="7212012" cy="2357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Direção e </a:t>
            </a:r>
            <a:b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doutrinação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29A8117D-8E32-4F23-A14E-6832B6CE1AC8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35</a:t>
            </a:fld>
            <a:endParaRPr lang="pt-BR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052736"/>
            <a:ext cx="8110537" cy="4824536"/>
          </a:xfrm>
        </p:spPr>
        <p:txBody>
          <a:bodyPr lIns="38100" tIns="38100" rIns="38100" bIns="38100" anchor="ctr"/>
          <a:lstStyle/>
          <a:p>
            <a:pPr algn="ctr" defTabSz="904875"/>
            <a:r>
              <a:rPr lang="pt-BR" sz="43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Dirigente 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encarnado com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experiência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doutrinação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conhecimento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3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doutrinário</a:t>
            </a:r>
            <a:r>
              <a:rPr lang="pt-BR" sz="43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liderança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natural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capaz de exercer afeição sem </a:t>
            </a:r>
            <a:r>
              <a:rPr lang="pt-BR" sz="43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privilégios</a:t>
            </a:r>
            <a:br>
              <a:rPr lang="pt-BR" sz="43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3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orientar com </a:t>
            </a:r>
            <a:r>
              <a:rPr lang="pt-BR" sz="43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bondade</a:t>
            </a:r>
            <a:r>
              <a:rPr lang="pt-BR" sz="43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43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firmeza</a:t>
            </a:r>
            <a:r>
              <a:rPr lang="pt-BR" sz="27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7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81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9154" name="AutoShape 2"/>
          <p:cNvSpPr>
            <a:spLocks/>
          </p:cNvSpPr>
          <p:nvPr/>
        </p:nvSpPr>
        <p:spPr bwMode="auto">
          <a:xfrm>
            <a:off x="6902896" y="6309320"/>
            <a:ext cx="2133600" cy="2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/>
            <a:fld id="{8FDBF1A1-3524-46F3-8036-F1964CFDC8DB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36</a:t>
            </a:fld>
            <a:endParaRPr lang="pt-BR" sz="1000" dirty="0"/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720725" y="2341563"/>
            <a:ext cx="7700963" cy="3157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Há necessidade de superioridade moral como condição indispensável para inspirar respeito aos Espíritos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inferiores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Livro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dos Médiuns, item 279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EC1AFB1-4EA0-458C-8F05-80CFD32CDE2F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37</a:t>
            </a:fld>
            <a:endParaRPr lang="pt-B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Atendimentos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aos Espíritos sofredores conduzidos de forma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amorosa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segura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com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tato psicológico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por meio de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diálogos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respeitosos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</a:t>
            </a:r>
            <a:r>
              <a:rPr lang="pt-BR" sz="44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objetivos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82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900F33F-4EDA-4182-8CB6-8946DE263467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38</a:t>
            </a:fld>
            <a:endParaRPr lang="pt-B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Evitando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discussão infrutífera, controvérsia irrelevante, debate </a:t>
            </a:r>
            <a:r>
              <a:rPr lang="pt-BR" sz="4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dispensável ou informação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precipitada e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maléfica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82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6D66ADBC-7D99-42F6-AC44-892D5E309085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39</a:t>
            </a:fld>
            <a:endParaRPr lang="pt-B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481138"/>
            <a:ext cx="8110537" cy="389413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comunicante, mesmo não possuindo mais um corpo físico, reage psicologicamente igual a um encarnado, necessitando 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atenção e amor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C4A8C21-333F-4021-837D-5BF9DC8C6219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</a:t>
            </a:fld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773613"/>
            <a:ext cx="8110537" cy="1431925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Harmonia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amizade entre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os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integrantes do </a:t>
            </a:r>
            <a:r>
              <a:rPr lang="pt-BR" sz="44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grupo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Pág.58</a:t>
            </a:r>
            <a:endParaRPr lang="pt-BR" dirty="0">
              <a:solidFill>
                <a:srgbClr val="679491"/>
              </a:solidFill>
            </a:endParaRPr>
          </a:p>
        </p:txBody>
      </p:sp>
      <p:pic>
        <p:nvPicPr>
          <p:cNvPr id="9219" name="Picture 3" descr="pasted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611188"/>
            <a:ext cx="4344987" cy="38862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99B5276-C2A6-4DBA-8996-21910B891970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40</a:t>
            </a:fld>
            <a:endParaRPr lang="pt-B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379913"/>
            <a:ext cx="8110537" cy="188118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Evitar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explanações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doutrinárias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discursivas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83</a:t>
            </a:r>
            <a:endParaRPr lang="pt-BR" dirty="0"/>
          </a:p>
        </p:txBody>
      </p:sp>
      <p:pic>
        <p:nvPicPr>
          <p:cNvPr id="53251" name="Picture 3" descr="IMG_07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25500"/>
            <a:ext cx="5326063" cy="3327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05F6C429-2D4D-4044-AF19-1B19914CCAB4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41</a:t>
            </a:fld>
            <a:endParaRPr lang="pt-B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516438"/>
            <a:ext cx="8110537" cy="1854200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Atuar </a:t>
            </a:r>
            <a:r>
              <a:rPr lang="pt-BR" sz="36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mais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com o </a:t>
            </a:r>
            <a:r>
              <a:rPr lang="pt-BR" sz="36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sentimento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bondade </a:t>
            </a:r>
            <a:r>
              <a:rPr lang="pt-BR" sz="36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que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com </a:t>
            </a:r>
            <a:r>
              <a:rPr lang="pt-BR" sz="36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palavras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excessivas</a:t>
            </a:r>
            <a:r>
              <a:rPr lang="pt-BR" sz="36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4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83</a:t>
            </a:r>
            <a:endParaRPr lang="pt-BR" dirty="0"/>
          </a:p>
        </p:txBody>
      </p:sp>
      <p:pic>
        <p:nvPicPr>
          <p:cNvPr id="54275" name="Picture 3" descr="IMG_07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696913"/>
            <a:ext cx="4151313" cy="38131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44FC0D9-BBD6-40C8-858B-040A4B18FBDC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42</a:t>
            </a:fld>
            <a:endParaRPr lang="pt-B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Deixar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Espírito externar-se para identificar a causa oculta do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problema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83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8CE5839F-7919-4A49-B996-46FD733C0447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43</a:t>
            </a:fld>
            <a:endParaRPr lang="pt-B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1100" y="1084263"/>
            <a:ext cx="4881563" cy="4687887"/>
          </a:xfrm>
        </p:spPr>
        <p:txBody>
          <a:bodyPr lIns="0" tIns="0" rIns="0" bIns="0" anchor="ctr"/>
          <a:lstStyle/>
          <a:p>
            <a:pPr defTabSz="914400">
              <a:spcBef>
                <a:spcPts val="400"/>
              </a:spcBef>
            </a:pPr>
            <a:r>
              <a:rPr lang="pt-BR" sz="40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Não há necessidade de identificação do Espírito comunicante</a:t>
            </a:r>
            <a:endParaRPr lang="pt-BR"/>
          </a:p>
        </p:txBody>
      </p:sp>
      <p:pic>
        <p:nvPicPr>
          <p:cNvPr id="56323" name="Picture 3" descr="IMG_07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501775"/>
            <a:ext cx="2908300" cy="385286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E5EEDB4-2259-417E-BFAA-755B2943A080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44</a:t>
            </a:fld>
            <a:endParaRPr lang="pt-BR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doutrinador, depois do atendimento ao sofredor, deve </a:t>
            </a:r>
            <a:r>
              <a:rPr lang="pt-BR" sz="4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transferir de imediato </a:t>
            </a:r>
            <a:r>
              <a:rPr lang="pt-BR" sz="4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sua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atenção para o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87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849DB1C2-015A-453E-B57F-108867CA3B22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45</a:t>
            </a:fld>
            <a:endParaRPr lang="pt-BR"/>
          </a:p>
        </p:txBody>
      </p:sp>
      <p:pic>
        <p:nvPicPr>
          <p:cNvPr id="58370" name="Picture 2" descr="im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"/>
          <a:stretch>
            <a:fillRect/>
          </a:stretch>
        </p:blipFill>
        <p:spPr bwMode="auto">
          <a:xfrm>
            <a:off x="34925" y="6350"/>
            <a:ext cx="9109075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982663" y="2743200"/>
            <a:ext cx="7212012" cy="23574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Objetivos</a:t>
            </a:r>
            <a:b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avaliação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9394" name="AutoShape 2"/>
          <p:cNvSpPr>
            <a:spLocks/>
          </p:cNvSpPr>
          <p:nvPr/>
        </p:nvSpPr>
        <p:spPr bwMode="auto">
          <a:xfrm>
            <a:off x="6902896" y="6381328"/>
            <a:ext cx="2133600" cy="2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/>
            <a:fld id="{64EBCA8E-DD42-4EE9-A917-3FE26B1DC0C0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46</a:t>
            </a:fld>
            <a:endParaRPr lang="pt-BR" dirty="0"/>
          </a:p>
        </p:txBody>
      </p:sp>
      <p:sp>
        <p:nvSpPr>
          <p:cNvPr id="59398" name="AutoShape 6"/>
          <p:cNvSpPr>
            <a:spLocks/>
          </p:cNvSpPr>
          <p:nvPr/>
        </p:nvSpPr>
        <p:spPr bwMode="auto">
          <a:xfrm>
            <a:off x="720725" y="2636912"/>
            <a:ext cx="7700963" cy="26030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reuniões instrutivas são</a:t>
            </a:r>
          </a:p>
          <a:p>
            <a:pPr algn="ctr"/>
            <a:r>
              <a:rPr lang="pt-BR" sz="4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aquelas em que se </a:t>
            </a:r>
            <a:r>
              <a:rPr lang="pt-BR" sz="4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pode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haurir o verdadeiro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ensino      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Livro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dos Médiuns, item 327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72C6F24A-0969-4E85-99B4-1B1FEA2732D7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47</a:t>
            </a:fld>
            <a:endParaRPr lang="pt-BR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Senso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autocrítica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hábito de avaliação de resultados, individual e 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coletivamente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90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AF64D43D-CEEF-42BB-A437-88BE7FE0FA83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48</a:t>
            </a:fld>
            <a:endParaRPr lang="pt-BR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1187450"/>
            <a:ext cx="8110537" cy="4481513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Avaliação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desempenho mediúnico pelo critério da facilidade e equilíbrio com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as comunicações</a:t>
            </a:r>
            <a:b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ocorrem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91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2"/>
            <a:ext cx="9144000" cy="68853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51920" y="5757981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sz="1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Fortaleza, janeiro de 2014</a:t>
            </a:r>
            <a:endParaRPr lang="pt-BR" sz="1800" dirty="0"/>
          </a:p>
        </p:txBody>
      </p:sp>
      <p:sp>
        <p:nvSpPr>
          <p:cNvPr id="6246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3D333D8-AD9C-421B-94A6-FB8A318B77E8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49</a:t>
            </a:fld>
            <a:endParaRPr lang="pt-BR"/>
          </a:p>
        </p:txBody>
      </p:sp>
      <p:sp>
        <p:nvSpPr>
          <p:cNvPr id="62466" name="AutoShape 2"/>
          <p:cNvSpPr>
            <a:spLocks/>
          </p:cNvSpPr>
          <p:nvPr/>
        </p:nvSpPr>
        <p:spPr bwMode="auto">
          <a:xfrm>
            <a:off x="649288" y="1268413"/>
            <a:ext cx="7883525" cy="34567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t-BR" sz="18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  <a:endParaRPr lang="pt-BR" sz="1800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Kardec, Allan</a:t>
            </a:r>
            <a:r>
              <a:rPr lang="pt-BR" sz="1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O Livro dos Médiuns.</a:t>
            </a:r>
          </a:p>
          <a:p>
            <a:pPr>
              <a:spcBef>
                <a:spcPts val="700"/>
              </a:spcBef>
            </a:pPr>
            <a:endParaRPr lang="pt-BR" sz="1800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CRÉDITOS</a:t>
            </a:r>
            <a:endParaRPr lang="pt-BR" sz="1800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Pesquisa e Elaboração: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Aníbal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Jorge Oliveira Albuquerque</a:t>
            </a:r>
            <a:endParaRPr lang="pt-BR" sz="1800" b="1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Direção de Arte: </a:t>
            </a:r>
            <a:r>
              <a:rPr lang="pt-BR" sz="1800" b="1" i="1" dirty="0" err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Weyne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Vasconcelos</a:t>
            </a:r>
            <a:endParaRPr lang="pt-BR" sz="1800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Revisão: 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José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Roberto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Alves de Albuquerque</a:t>
            </a:r>
            <a:endParaRPr lang="pt-BR" sz="1800" dirty="0">
              <a:solidFill>
                <a:srgbClr val="67949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Colaboradores: 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Antônio Alfredo de Sousa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Monteiro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Lisboa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Regina 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Célia Mesquita Gondim, </a:t>
            </a:r>
            <a:r>
              <a:rPr lang="pt-BR" sz="1800" b="1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Sônia </a:t>
            </a:r>
            <a:r>
              <a:rPr lang="pt-BR" sz="1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Ponte</a:t>
            </a:r>
            <a:endParaRPr lang="pt-BR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EB6B421-975F-49E4-B206-F0C869B9C37C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5</a:t>
            </a:fld>
            <a:endParaRPr lang="pt-B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559300"/>
            <a:ext cx="8110537" cy="1463675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Harmonia e amizade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entre os diversos grupos</a:t>
            </a:r>
            <a:endParaRPr lang="pt-BR"/>
          </a:p>
        </p:txBody>
      </p:sp>
      <p:pic>
        <p:nvPicPr>
          <p:cNvPr id="10243" name="Picture 3" descr="IMG_06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792163"/>
            <a:ext cx="4579937" cy="34353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DB33C350-74B7-4E04-A1E0-5EE41D626B4E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6</a:t>
            </a:fld>
            <a:endParaRPr lang="pt-B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121150"/>
            <a:ext cx="8110537" cy="2255838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Abolir qualquer sentimento de competição dentro do grupo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entre grupos</a:t>
            </a:r>
            <a:endParaRPr lang="pt-BR"/>
          </a:p>
        </p:txBody>
      </p:sp>
      <p:pic>
        <p:nvPicPr>
          <p:cNvPr id="11267" name="Picture 3" descr="IMG_06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11225"/>
            <a:ext cx="3205163" cy="31051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C9394F6-164C-4A74-B610-E68755844240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7</a:t>
            </a:fld>
            <a:endParaRPr lang="pt-B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4430713"/>
            <a:ext cx="8110537" cy="1689100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“Interesse </a:t>
            </a:r>
            <a:r>
              <a:rPr lang="pt-BR" sz="44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incessante em </a:t>
            </a:r>
            <a:r>
              <a:rPr lang="pt-BR" sz="4400" b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aprender </a:t>
            </a:r>
            <a:r>
              <a:rPr lang="pt-BR" sz="4400" b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servindo</a:t>
            </a:r>
            <a:r>
              <a:rPr lang="pt-BR" sz="44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 59</a:t>
            </a:r>
            <a:endParaRPr lang="pt-BR" dirty="0"/>
          </a:p>
        </p:txBody>
      </p:sp>
      <p:pic>
        <p:nvPicPr>
          <p:cNvPr id="12291" name="Picture 3" descr="IMG_0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957263"/>
            <a:ext cx="4664075" cy="32797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314" name="AutoShape 2"/>
          <p:cNvSpPr>
            <a:spLocks/>
          </p:cNvSpPr>
          <p:nvPr/>
        </p:nvSpPr>
        <p:spPr bwMode="auto">
          <a:xfrm>
            <a:off x="6830888" y="6381328"/>
            <a:ext cx="2133600" cy="274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r"/>
            <a:fld id="{BDFEF78A-0D8B-4912-9A97-C8B58C294FE9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8</a:t>
            </a:fld>
            <a:endParaRPr lang="pt-BR" dirty="0"/>
          </a:p>
        </p:txBody>
      </p:sp>
      <p:sp>
        <p:nvSpPr>
          <p:cNvPr id="13318" name="AutoShape 6"/>
          <p:cNvSpPr>
            <a:spLocks/>
          </p:cNvSpPr>
          <p:nvPr/>
        </p:nvSpPr>
        <p:spPr bwMode="auto">
          <a:xfrm>
            <a:off x="573088" y="2673350"/>
            <a:ext cx="7996237" cy="2528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/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Allan </a:t>
            </a:r>
            <a:r>
              <a:rPr lang="pt-BR" sz="3600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Kardec concebeu as reuniões como permanentes fontes de estudo, concitando os médiuns a se libertarem da tola presunção de 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infalibilidade        </a:t>
            </a:r>
            <a:r>
              <a:rPr lang="pt-BR" sz="28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pt-BR" sz="3600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2800" i="1" dirty="0" smtClean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Livro </a:t>
            </a:r>
            <a:r>
              <a:rPr lang="pt-BR" sz="2800" i="1" dirty="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dos Médiuns, 2ª parte, cap. 29, 329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6902450" y="6481763"/>
            <a:ext cx="2133600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D7B6A975-A978-4D25-9499-1DDF56176B7A}" type="slidenum">
              <a:rPr lang="pt-BR" sz="10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9</a:t>
            </a:fld>
            <a:endParaRPr lang="pt-B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300288"/>
            <a:ext cx="8110537" cy="2255837"/>
          </a:xfrm>
        </p:spPr>
        <p:txBody>
          <a:bodyPr lIns="38100" tIns="38100" rIns="38100" bIns="38100" anchor="ctr"/>
          <a:lstStyle/>
          <a:p>
            <a:pPr algn="ctr" defTabSz="914400"/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Evitar</a:t>
            </a: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atitudes que valorizam</a:t>
            </a:r>
            <a:b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orgulho</a:t>
            </a: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a </a:t>
            </a:r>
            <a:r>
              <a:rPr lang="pt-BR" sz="4400" b="1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vaidade</a:t>
            </a:r>
            <a:r>
              <a:rPr lang="pt-BR" sz="4400">
                <a:solidFill>
                  <a:srgbClr val="67949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958</Words>
  <Application>Microsoft Office PowerPoint</Application>
  <PresentationFormat>Apresentação na tela (4:3)</PresentationFormat>
  <Paragraphs>123</Paragraphs>
  <Slides>49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55" baseType="lpstr">
      <vt:lpstr>Arial</vt:lpstr>
      <vt:lpstr>Avenir</vt:lpstr>
      <vt:lpstr>Helvetica</vt:lpstr>
      <vt:lpstr>Tema do Office</vt:lpstr>
      <vt:lpstr>Tema do Office</vt:lpstr>
      <vt:lpstr>Tema do Office</vt:lpstr>
      <vt:lpstr>Apresentação do PowerPoint</vt:lpstr>
      <vt:lpstr>2ª parte: padrões de qualidade para reuniões mediúnicas</vt:lpstr>
      <vt:lpstr>Requisitos para os participantes</vt:lpstr>
      <vt:lpstr>Harmonia e amizade entre os integrantes do grupo Pág.58</vt:lpstr>
      <vt:lpstr>Harmonia e amizade entre os diversos grupos</vt:lpstr>
      <vt:lpstr>Abolir qualquer sentimento de competição dentro do grupo e entre grupos</vt:lpstr>
      <vt:lpstr>“Interesse incessante em aprender servindo” Pág. 59</vt:lpstr>
      <vt:lpstr>Apresentação do PowerPoint</vt:lpstr>
      <vt:lpstr>Evitar atitudes que valorizam o orgulho e a vaidade </vt:lpstr>
      <vt:lpstr>Cooperação págs. 60 e 61</vt:lpstr>
      <vt:lpstr>Automotivação pág. 61</vt:lpstr>
      <vt:lpstr>Compromisso com o estudo, individual e em grupo pág. 61</vt:lpstr>
      <vt:lpstr>Na reunião mediúnica, a oração é condição preparatória para o serviço Pág. 61</vt:lpstr>
      <vt:lpstr>A oração “é também recurso terapêutico quando, pela intercessão e piedade ante as dores alheias, o seareiro mediúnico movimenta e direciona forças e energias socorristas” Pág. 61</vt:lpstr>
      <vt:lpstr>Prática da caridade</vt:lpstr>
      <vt:lpstr>Autoiluminação progressiva</vt:lpstr>
      <vt:lpstr>Apresentação do PowerPoint</vt:lpstr>
      <vt:lpstr>Integrado nas tarefas e programas da casa espírita</vt:lpstr>
      <vt:lpstr>Compromisso com a causa espírita</vt:lpstr>
      <vt:lpstr>Preparação e ambiente</vt:lpstr>
      <vt:lpstr>Apresentação do PowerPoint</vt:lpstr>
      <vt:lpstr>Silêncio e harmonia nas dependências  do Centro Espírita</vt:lpstr>
      <vt:lpstr>Normas e procedimentos</vt:lpstr>
      <vt:lpstr>Conscientização do valor da disciplina preparatória ao trabalho</vt:lpstr>
      <vt:lpstr>Quando falamos em disciplinas preparatórias não estamos nos referindo às providências de ocasião, cuidados tão somente para o dia da reunião Pág. 69</vt:lpstr>
      <vt:lpstr>O trabalhador tem que estar sempre preparado para o trabalho</vt:lpstr>
      <vt:lpstr>Quando o trabalhador espírita precisa estabelecer atitudes e hábitos apenas para o dia da reunião mediúnica e por causa dela, é porque ainda não está pronto Pág. 69</vt:lpstr>
      <vt:lpstr>Pontualidade e assiduidade</vt:lpstr>
      <vt:lpstr>Fixação num só grupo, evitando-se as inconveniências do compromisso de desobsessão em várias equipes Pág. 75</vt:lpstr>
      <vt:lpstr>Cada trabalhador ciente da sua função e de todas as demais inerentes ao trabalho mediúnico Pág. 78</vt:lpstr>
      <vt:lpstr>Não aconselhável o improviso e a duplicidade de funções</vt:lpstr>
      <vt:lpstr>É dever de todos manter a sustentação vibratória da reunião </vt:lpstr>
      <vt:lpstr>Havendo necessidade de serviço, os Guias Espirituais podem modificar o campo de sintonia de um médium de tal modo que ele passe a ser um doutrinador Pág. 80</vt:lpstr>
      <vt:lpstr>Direção e  doutrinação</vt:lpstr>
      <vt:lpstr>Dirigente encarnado com experiência na doutrinação, conhecimento doutrinário e liderança natural capaz de exercer afeição sem privilégios e de orientar com bondade e firmeza Pág. 81</vt:lpstr>
      <vt:lpstr>Apresentação do PowerPoint</vt:lpstr>
      <vt:lpstr>Atendimentos aos Espíritos sofredores conduzidos de forma amorosa e segura, com tato psicológico por meio de diálogos respeitosos e objetivos Pág. 82</vt:lpstr>
      <vt:lpstr>Evitando discussão infrutífera, controvérsia irrelevante, debate dispensável ou informação precipitada e maléfica Pág. 82</vt:lpstr>
      <vt:lpstr>O comunicante, mesmo não possuindo mais um corpo físico, reage psicologicamente igual a um encarnado, necessitando  de atenção e amor</vt:lpstr>
      <vt:lpstr>Evitar explanações doutrinárias discursivas  Pág. 83</vt:lpstr>
      <vt:lpstr>Atuar mais com o sentimento de bondade do que com palavras excessivas Pág. 83</vt:lpstr>
      <vt:lpstr>Deixar o Espírito externar-se para identificar a causa oculta do problema Pág. 83</vt:lpstr>
      <vt:lpstr>Não há necessidade de identificação do Espírito comunicante</vt:lpstr>
      <vt:lpstr>O doutrinador, depois do atendimento ao sofredor, deve transferir de imediato sua atenção para o médium Pág. 87</vt:lpstr>
      <vt:lpstr>Objetivos e avaliação</vt:lpstr>
      <vt:lpstr>Apresentação do PowerPoint</vt:lpstr>
      <vt:lpstr>Senso de autocrítica e hábito de avaliação de resultados, individual e coletivamente Pág. 90</vt:lpstr>
      <vt:lpstr>Avaliação do desempenho mediúnico pelo critério da facilidade e equilíbrio com que as comunicações ocorrem Pág. 91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Anibal Jorge Oliveira Albuquerque</dc:creator>
  <cp:lastModifiedBy>Roberto Alves</cp:lastModifiedBy>
  <cp:revision>20</cp:revision>
  <dcterms:modified xsi:type="dcterms:W3CDTF">2020-06-01T16:19:26Z</dcterms:modified>
</cp:coreProperties>
</file>