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6858000" type="screen4x3"/>
  <p:notesSz cx="6858000" cy="9144000"/>
  <p:defaultTextStyle>
    <a:defPPr>
      <a:defRPr lang="pt-BR"/>
    </a:defPPr>
    <a:lvl1pPr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228600"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457200"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685800"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914400" algn="l" defTabSz="457200" rtl="0" fontAlgn="base" hangingPunct="0">
      <a:spcBef>
        <a:spcPct val="0"/>
      </a:spcBef>
      <a:spcAft>
        <a:spcPct val="0"/>
      </a:spcAft>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2860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7432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2004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657600" algn="l" defTabSz="914400" rtl="0" eaLnBrk="1" latinLnBrk="0" hangingPunct="1">
      <a:defRPr sz="1200"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01" autoAdjust="0"/>
  </p:normalViewPr>
  <p:slideViewPr>
    <p:cSldViewPr showGuides="1">
      <p:cViewPr varScale="1">
        <p:scale>
          <a:sx n="76" d="100"/>
          <a:sy n="76" d="100"/>
        </p:scale>
        <p:origin x="-13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098"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sym typeface="Avenir" charset="0"/>
              </a:rPr>
              <a:t>Click to edit Master text styles</a:t>
            </a:r>
          </a:p>
          <a:p>
            <a:pPr lvl="1"/>
            <a:r>
              <a:rPr lang="pt-BR" smtClean="0">
                <a:sym typeface="Avenir" charset="0"/>
              </a:rPr>
              <a:t>Second level</a:t>
            </a:r>
          </a:p>
          <a:p>
            <a:pPr lvl="2"/>
            <a:r>
              <a:rPr lang="pt-BR" smtClean="0">
                <a:sym typeface="Avenir" charset="0"/>
              </a:rPr>
              <a:t>Third level</a:t>
            </a:r>
          </a:p>
          <a:p>
            <a:pPr lvl="3"/>
            <a:r>
              <a:rPr lang="pt-BR" smtClean="0">
                <a:sym typeface="Avenir" charset="0"/>
              </a:rPr>
              <a:t>Fourth level</a:t>
            </a:r>
          </a:p>
          <a:p>
            <a:pPr lvl="4"/>
            <a:r>
              <a:rPr lang="pt-BR" smtClean="0">
                <a:sym typeface="Avenir" charset="0"/>
              </a:rPr>
              <a:t>Fifth level</a:t>
            </a:r>
          </a:p>
        </p:txBody>
      </p:sp>
    </p:spTree>
    <p:extLst>
      <p:ext uri="{BB962C8B-B14F-4D97-AF65-F5344CB8AC3E}">
        <p14:creationId xmlns:p14="http://schemas.microsoft.com/office/powerpoint/2010/main" xmlns="" val="788951896"/>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endParaRPr lang="pt-BR" dirty="0"/>
          </a:p>
        </p:txBody>
      </p:sp>
    </p:spTree>
    <p:extLst>
      <p:ext uri="{BB962C8B-B14F-4D97-AF65-F5344CB8AC3E}">
        <p14:creationId xmlns:p14="http://schemas.microsoft.com/office/powerpoint/2010/main" xmlns="" val="137662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Cordialidade</a:t>
            </a:r>
            <a:r>
              <a:rPr lang="pt-BR" baseline="0" dirty="0" smtClean="0"/>
              <a:t> recíproca entre todos os membros</a:t>
            </a:r>
            <a:endParaRPr lang="pt-BR" dirty="0"/>
          </a:p>
        </p:txBody>
      </p:sp>
    </p:spTree>
    <p:extLst>
      <p:ext uri="{BB962C8B-B14F-4D97-AF65-F5344CB8AC3E}">
        <p14:creationId xmlns:p14="http://schemas.microsoft.com/office/powerpoint/2010/main" xmlns="" val="159288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Aŭsência</a:t>
            </a:r>
            <a:r>
              <a:rPr lang="pt-BR" dirty="0" smtClean="0"/>
              <a:t> de todo sentimento contrário à verdadeira caridade cristã</a:t>
            </a:r>
            <a:endParaRPr lang="pt-BR" dirty="0"/>
          </a:p>
        </p:txBody>
      </p:sp>
    </p:spTree>
    <p:extLst>
      <p:ext uri="{BB962C8B-B14F-4D97-AF65-F5344CB8AC3E}">
        <p14:creationId xmlns:p14="http://schemas.microsoft.com/office/powerpoint/2010/main" xmlns="" val="86213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Desejo único dos participantes</a:t>
            </a:r>
            <a:r>
              <a:rPr lang="pt-BR" baseline="0" dirty="0" smtClean="0"/>
              <a:t> de se instruírem e melhorarem por meio dos ensinos dos Espíritos</a:t>
            </a:r>
            <a:endParaRPr lang="pt-BR" dirty="0"/>
          </a:p>
        </p:txBody>
      </p:sp>
    </p:spTree>
    <p:extLst>
      <p:ext uri="{BB962C8B-B14F-4D97-AF65-F5344CB8AC3E}">
        <p14:creationId xmlns:p14="http://schemas.microsoft.com/office/powerpoint/2010/main" xmlns="" val="27225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Recolhimento e silêncio</a:t>
            </a:r>
            <a:r>
              <a:rPr lang="pt-BR" baseline="0" dirty="0" smtClean="0"/>
              <a:t> respeitosos</a:t>
            </a:r>
            <a:endParaRPr lang="pt-BR" dirty="0"/>
          </a:p>
        </p:txBody>
      </p:sp>
    </p:spTree>
    <p:extLst>
      <p:ext uri="{BB962C8B-B14F-4D97-AF65-F5344CB8AC3E}">
        <p14:creationId xmlns:p14="http://schemas.microsoft.com/office/powerpoint/2010/main" xmlns="" val="11447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Isenção, nos médiuns, de todo sentimento de orgulho, de amor-próprio e de supremacia</a:t>
            </a:r>
            <a:endParaRPr lang="pt-BR" dirty="0"/>
          </a:p>
        </p:txBody>
      </p:sp>
    </p:spTree>
    <p:extLst>
      <p:ext uri="{BB962C8B-B14F-4D97-AF65-F5344CB8AC3E}">
        <p14:creationId xmlns:p14="http://schemas.microsoft.com/office/powerpoint/2010/main" xmlns="" val="629522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p:cNvSpPr>
          <p:nvPr>
            <p:ph type="sldImg"/>
          </p:nvPr>
        </p:nvSpPr>
        <p:spPr/>
      </p:sp>
      <p:sp>
        <p:nvSpPr>
          <p:cNvPr id="49154" name="Rectangle 2"/>
          <p:cNvSpPr>
            <a:spLocks noGrp="1" noChangeArrowheads="1"/>
          </p:cNvSpPr>
          <p:nvPr>
            <p:ph type="body" idx="1"/>
          </p:nvPr>
        </p:nvSpPr>
        <p:spPr/>
        <p:txBody>
          <a:bodyPr/>
          <a:lstStyle/>
          <a:p>
            <a:r>
              <a:rPr lang="pt-BR"/>
              <a:t>Reuniões Mediúnicas (pág55), citando a obra Grilhões Partidos, Manoel Philomeno de Miranda.</a:t>
            </a:r>
          </a:p>
          <a:p>
            <a:r>
              <a:rPr lang="pt-BR"/>
              <a:t>- "somente aqueles que se encontram com a saúde equilibrada estão capacitados para o trabalho em equipe, (...): pessoas nervosas, versáteis, susceptíveis, são carecentes de auxílio não se encontrando habilitadas para mais altas realizações quais as que exigem recolhimento, paciência, afetividade, clima de prece em esfera de lucidez mental."   </a:t>
            </a:r>
          </a:p>
        </p:txBody>
      </p:sp>
    </p:spTree>
    <p:extLst>
      <p:ext uri="{BB962C8B-B14F-4D97-AF65-F5344CB8AC3E}">
        <p14:creationId xmlns:p14="http://schemas.microsoft.com/office/powerpoint/2010/main" xmlns="" val="260999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xmlns="" val="307262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lidador das tarefas mediúnicas deve ter sempre em mente os magnos objetivos do intercâmbio espiritual: instruir-se e aperfeiçoar-se moralmente com vistas ao futuro espiritual; produzir comunicações</a:t>
            </a:r>
            <a:r>
              <a:rPr lang="pt-BR" baseline="0" dirty="0" smtClean="0"/>
              <a:t> convincentes para que a Doutrina possa convencer os incrédulos e, por fim, colaborar com os Espíritos superiores na tarefa de aliviar e aconselhar os Espíritos sofredores, facultando-lhes o burilamento moral por meio de bons conselhos e exemplos salutares</a:t>
            </a:r>
            <a:endParaRPr lang="pt-BR" dirty="0"/>
          </a:p>
        </p:txBody>
      </p:sp>
    </p:spTree>
    <p:extLst>
      <p:ext uri="{BB962C8B-B14F-4D97-AF65-F5344CB8AC3E}">
        <p14:creationId xmlns:p14="http://schemas.microsoft.com/office/powerpoint/2010/main" xmlns="" val="336237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primeiro</a:t>
            </a:r>
            <a:r>
              <a:rPr lang="pt-BR" baseline="0" dirty="0" smtClean="0"/>
              <a:t> objetivo das reuniões mediúnicas é a instrução dos participantes encarnados</a:t>
            </a:r>
          </a:p>
          <a:p>
            <a:r>
              <a:rPr lang="pt-BR" baseline="0" dirty="0" smtClean="0"/>
              <a:t>Que seja nosso propósito constante o de aproveitar cada lição, cada depoimento, como oportunidade de aprender, como instrução prática que os Bons Espíritos estão nos ensejando</a:t>
            </a:r>
            <a:endParaRPr lang="pt-BR" dirty="0"/>
          </a:p>
        </p:txBody>
      </p:sp>
    </p:spTree>
    <p:extLst>
      <p:ext uri="{BB962C8B-B14F-4D97-AF65-F5344CB8AC3E}">
        <p14:creationId xmlns:p14="http://schemas.microsoft.com/office/powerpoint/2010/main" xmlns="" val="132421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smtClean="0"/>
              <a:t>O fim providencial das comunicações é convencer os incrédulos de que tudo para o homem não se acaba com a vida terrestre</a:t>
            </a:r>
            <a:r>
              <a:rPr lang="pt-BR" dirty="0" smtClean="0"/>
              <a:t>, </a:t>
            </a:r>
          </a:p>
          <a:p>
            <a:r>
              <a:rPr lang="pt-BR" dirty="0" smtClean="0"/>
              <a:t>e dar aos crentes ideias mais justas sobre o futuro</a:t>
            </a:r>
          </a:p>
          <a:p>
            <a:r>
              <a:rPr lang="pt-BR" dirty="0" smtClean="0"/>
              <a:t>As reuniões</a:t>
            </a:r>
            <a:r>
              <a:rPr lang="pt-BR" baseline="0" dirty="0" smtClean="0"/>
              <a:t> devem produzir comunicações convincentes, de qualidade, verdadeiras e instrutivas de modo a revigorar o corpo da Doutrina e fazê-la avançar para que permaneça como farol norteando a caminhada evolutiva do homem</a:t>
            </a:r>
          </a:p>
          <a:p>
            <a:r>
              <a:rPr lang="pt-BR" baseline="0" dirty="0" smtClean="0"/>
              <a:t>A fé restaurada sob as bases do conhecimento </a:t>
            </a:r>
            <a:r>
              <a:rPr lang="pt-BR" baseline="0" dirty="0" err="1" smtClean="0"/>
              <a:t>imortalista</a:t>
            </a:r>
            <a:endParaRPr lang="pt-BR" dirty="0"/>
          </a:p>
        </p:txBody>
      </p:sp>
    </p:spTree>
    <p:extLst>
      <p:ext uri="{BB962C8B-B14F-4D97-AF65-F5344CB8AC3E}">
        <p14:creationId xmlns:p14="http://schemas.microsoft.com/office/powerpoint/2010/main" xmlns="" val="379437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imensa multidão dos desanimados, dos que perderam momentaneamente a esperança de encontrar um caminho para a fé no meio de tantas aflições que experimentam, e os ingênuos que,</a:t>
            </a:r>
            <a:r>
              <a:rPr lang="pt-BR" baseline="0" dirty="0" smtClean="0"/>
              <a:t> cansados do ludíbrio e da exploração vil a que foram submetidos batem às portas da Casa Espírita procurando o abrigo do Consolador</a:t>
            </a:r>
          </a:p>
          <a:p>
            <a:r>
              <a:rPr lang="pt-BR" baseline="0" dirty="0" smtClean="0"/>
              <a:t>Esses incrédulos podem e devem receber os benefícios diretos da fé</a:t>
            </a:r>
          </a:p>
          <a:p>
            <a:r>
              <a:rPr lang="pt-BR" baseline="0" dirty="0" smtClean="0"/>
              <a:t>Muitos deles estão desencarnados e se constituem nossa clientela de trabalho nos labores mediúnicos onde recebem as terapias desalienantes quanto consoladoras de que carecem</a:t>
            </a:r>
          </a:p>
          <a:p>
            <a:r>
              <a:rPr lang="pt-BR" baseline="0" dirty="0" smtClean="0"/>
              <a:t>A evocação dos Espíritos tem a vantagem de nos por em contato com Espíritos sofredores, que podemos aliviar e cujo adiantamento podemos facilitar por meio de bons conselhos</a:t>
            </a:r>
          </a:p>
          <a:p>
            <a:r>
              <a:rPr lang="pt-BR" baseline="0" dirty="0" smtClean="0"/>
              <a:t>Aponta-se como </a:t>
            </a:r>
            <a:r>
              <a:rPr lang="pt-BR" b="1" baseline="0" dirty="0" smtClean="0"/>
              <a:t>tarefa precípua </a:t>
            </a:r>
            <a:r>
              <a:rPr lang="pt-BR" baseline="0" dirty="0" smtClean="0"/>
              <a:t>do Cristianismo, hoje restaurado em sua essência pelo Espiritismo, pelo menos nessa fase histórica em que vivemos, de planeta de expiações e provas, </a:t>
            </a:r>
            <a:r>
              <a:rPr lang="pt-BR" b="1" baseline="0" dirty="0" smtClean="0"/>
              <a:t>a cura das feridas morais dos indivíduos</a:t>
            </a:r>
            <a:r>
              <a:rPr lang="pt-BR" baseline="0" dirty="0" smtClean="0"/>
              <a:t>, sem o que o progresso social e moral se tornará mais difícil e demorado</a:t>
            </a:r>
          </a:p>
          <a:p>
            <a:r>
              <a:rPr lang="pt-BR" baseline="0" dirty="0" smtClean="0"/>
              <a:t>Com a chegada do Espiritismo ao universo dos homens, criaram-se regras e orientações seguras para o exercício mediúnico, e as reuniões de objetivos elevados passaram a ser realizadas de modo vasto, no plano físico, com o intuito de acelerar a marcha de regeneração da Humanidade</a:t>
            </a:r>
          </a:p>
          <a:p>
            <a:r>
              <a:rPr lang="pt-BR" baseline="0" dirty="0" smtClean="0"/>
              <a:t>Fazer reuniões mediúnicas entre nós, multiplicá-las em quantidade e, sobretudo, em qualidade, está no contexto desse grande projeto divino de fazer com que seja assim na Terra como no céu</a:t>
            </a:r>
          </a:p>
        </p:txBody>
      </p:sp>
    </p:spTree>
    <p:extLst>
      <p:ext uri="{BB962C8B-B14F-4D97-AF65-F5344CB8AC3E}">
        <p14:creationId xmlns:p14="http://schemas.microsoft.com/office/powerpoint/2010/main" xmlns="" val="167195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Kardec, com relação ao problema da homogeneidade: número de participantes</a:t>
            </a:r>
            <a:r>
              <a:rPr lang="pt-BR" baseline="0" dirty="0" smtClean="0"/>
              <a:t> não deve ser excessivo; regularidade das reuniões; inconveniência da presença de médiuns obsidiados; circunspecção que devemos ter na admissão de elementos novos</a:t>
            </a:r>
          </a:p>
          <a:p>
            <a:r>
              <a:rPr lang="pt-BR" baseline="0" dirty="0" smtClean="0"/>
              <a:t>Nos agregados pouco numerosos, todos se conhecem melhor e há mais segurança quanto à eficácia dos elementos que para eles entram</a:t>
            </a:r>
          </a:p>
          <a:p>
            <a:r>
              <a:rPr lang="pt-BR" baseline="0" dirty="0" smtClean="0"/>
              <a:t>O silêncio e o recolhimento são mais fáceis e tudo se passa como em família</a:t>
            </a:r>
            <a:endParaRPr lang="pt-BR" dirty="0"/>
          </a:p>
        </p:txBody>
      </p:sp>
    </p:spTree>
    <p:extLst>
      <p:ext uri="{BB962C8B-B14F-4D97-AF65-F5344CB8AC3E}">
        <p14:creationId xmlns:p14="http://schemas.microsoft.com/office/powerpoint/2010/main" xmlns="" val="285668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Uma reunião</a:t>
            </a:r>
            <a:r>
              <a:rPr lang="pt-BR" baseline="0" dirty="0" smtClean="0"/>
              <a:t> mediúnica é trabalho que se desenvolve entre os dois planos da vida, o espiritual e o físico, havendo, portanto, duas equipes interagindo para a obtenção dos resultados</a:t>
            </a:r>
            <a:endParaRPr lang="pt-BR" dirty="0"/>
          </a:p>
        </p:txBody>
      </p:sp>
    </p:spTree>
    <p:extLst>
      <p:ext uri="{BB962C8B-B14F-4D97-AF65-F5344CB8AC3E}">
        <p14:creationId xmlns:p14="http://schemas.microsoft.com/office/powerpoint/2010/main" xmlns="" val="167636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Se queremos a presença dos bons temos que atraí-los pela elevação de nossos pensamentos  e propósitos</a:t>
            </a:r>
            <a:r>
              <a:rPr lang="pt-BR" baseline="0" dirty="0" smtClean="0"/>
              <a:t> de edificação</a:t>
            </a:r>
          </a:p>
          <a:p>
            <a:r>
              <a:rPr lang="pt-BR" baseline="0" dirty="0" smtClean="0"/>
              <a:t>Kardec: Não basta que se evoquem bons Espíritos; é preciso, como condição expressa, que os assistentes estejam em condições propícias, para que eles assintam em vir</a:t>
            </a:r>
          </a:p>
          <a:p>
            <a:endParaRPr lang="pt-BR" dirty="0"/>
          </a:p>
        </p:txBody>
      </p:sp>
    </p:spTree>
    <p:extLst>
      <p:ext uri="{BB962C8B-B14F-4D97-AF65-F5344CB8AC3E}">
        <p14:creationId xmlns:p14="http://schemas.microsoft.com/office/powerpoint/2010/main" xmlns="" val="380403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Perfeita comunhão de vistas e </a:t>
            </a:r>
            <a:r>
              <a:rPr lang="pt-BR" smtClean="0"/>
              <a:t>de sentimentos</a:t>
            </a:r>
          </a:p>
          <a:p>
            <a:r>
              <a:rPr lang="pt-BR" dirty="0" smtClean="0"/>
              <a:t>Kardec: Uma reunião</a:t>
            </a:r>
            <a:r>
              <a:rPr lang="pt-BR" baseline="0" dirty="0" smtClean="0"/>
              <a:t> é um ser coletivo, cujas qualidades e propriedades são a resultante das de </a:t>
            </a:r>
            <a:r>
              <a:rPr lang="pt-BR" baseline="0" dirty="0" err="1" smtClean="0"/>
              <a:t>seŭs</a:t>
            </a:r>
            <a:r>
              <a:rPr lang="pt-BR" baseline="0" dirty="0" smtClean="0"/>
              <a:t> membros e formam como que um feixe</a:t>
            </a:r>
          </a:p>
          <a:p>
            <a:r>
              <a:rPr lang="pt-BR" baseline="0" dirty="0" smtClean="0"/>
              <a:t>Ora, este feixe tanto mais força terá quanto mais homogêneo for</a:t>
            </a:r>
            <a:endParaRPr lang="pt-BR" dirty="0"/>
          </a:p>
        </p:txBody>
      </p:sp>
    </p:spTree>
    <p:extLst>
      <p:ext uri="{BB962C8B-B14F-4D97-AF65-F5344CB8AC3E}">
        <p14:creationId xmlns:p14="http://schemas.microsoft.com/office/powerpoint/2010/main" xmlns="" val="197347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Tree>
    <p:extLst>
      <p:ext uri="{BB962C8B-B14F-4D97-AF65-F5344CB8AC3E}">
        <p14:creationId xmlns:p14="http://schemas.microsoft.com/office/powerpoint/2010/main" xmlns="" val="165413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323977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70931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Tree>
    <p:extLst>
      <p:ext uri="{BB962C8B-B14F-4D97-AF65-F5344CB8AC3E}">
        <p14:creationId xmlns:p14="http://schemas.microsoft.com/office/powerpoint/2010/main" xmlns="" val="1183742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350951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Tree>
    <p:extLst>
      <p:ext uri="{BB962C8B-B14F-4D97-AF65-F5344CB8AC3E}">
        <p14:creationId xmlns:p14="http://schemas.microsoft.com/office/powerpoint/2010/main" xmlns="" val="1791447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3113456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994035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Tree>
    <p:extLst>
      <p:ext uri="{BB962C8B-B14F-4D97-AF65-F5344CB8AC3E}">
        <p14:creationId xmlns:p14="http://schemas.microsoft.com/office/powerpoint/2010/main" xmlns="" val="220920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67810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xmlns="" val="253658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1573629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xmlns="" val="837484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2930692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9023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9023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1481748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Tree>
    <p:extLst>
      <p:ext uri="{BB962C8B-B14F-4D97-AF65-F5344CB8AC3E}">
        <p14:creationId xmlns:p14="http://schemas.microsoft.com/office/powerpoint/2010/main" xmlns="" val="3035463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3606160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Tree>
    <p:extLst>
      <p:ext uri="{BB962C8B-B14F-4D97-AF65-F5344CB8AC3E}">
        <p14:creationId xmlns:p14="http://schemas.microsoft.com/office/powerpoint/2010/main" xmlns="" val="1594309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1516160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2087104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Tree>
    <p:extLst>
      <p:ext uri="{BB962C8B-B14F-4D97-AF65-F5344CB8AC3E}">
        <p14:creationId xmlns:p14="http://schemas.microsoft.com/office/powerpoint/2010/main" xmlns="" val="1823089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3279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Tree>
    <p:extLst>
      <p:ext uri="{BB962C8B-B14F-4D97-AF65-F5344CB8AC3E}">
        <p14:creationId xmlns:p14="http://schemas.microsoft.com/office/powerpoint/2010/main" xmlns="" val="429072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xmlns="" val="598848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xmlns="" val="4194607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3311228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9023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9023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173893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105441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xmlns="" val="384023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Tree>
    <p:extLst>
      <p:ext uri="{BB962C8B-B14F-4D97-AF65-F5344CB8AC3E}">
        <p14:creationId xmlns:p14="http://schemas.microsoft.com/office/powerpoint/2010/main" xmlns="" val="43895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726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xmlns="" val="338093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Tree>
    <p:extLst>
      <p:ext uri="{BB962C8B-B14F-4D97-AF65-F5344CB8AC3E}">
        <p14:creationId xmlns:p14="http://schemas.microsoft.com/office/powerpoint/2010/main" xmlns="" val="377807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5" name="Picture 1" descr="image1.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57200" rtl="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1pPr>
      <a:lvl2pPr marL="2286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2pPr>
      <a:lvl3pPr marL="4572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3pPr>
      <a:lvl4pPr marL="6858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4pPr>
      <a:lvl5pPr marL="9144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049" name="Picture 1" descr="image1.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0" name="Rectangle 2"/>
          <p:cNvSpPr>
            <a:spLocks noGrp="1"/>
          </p:cNvSpPr>
          <p:nvPr>
            <p:ph type="title"/>
          </p:nvPr>
        </p:nvSpPr>
        <p:spPr bwMode="auto">
          <a:xfrm>
            <a:off x="457200" y="274638"/>
            <a:ext cx="8229600" cy="1325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pt-BR" smtClean="0">
                <a:sym typeface="Helvetica" panose="020B0604020202020204"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1pPr>
      <a:lvl2pPr marL="2286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2pPr>
      <a:lvl3pPr marL="4572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3pPr>
      <a:lvl4pPr marL="6858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4pPr>
      <a:lvl5pPr marL="9144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3073" name="Picture 1" descr="image1.jp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4" name="Rectangle 2"/>
          <p:cNvSpPr>
            <a:spLocks noGrp="1"/>
          </p:cNvSpPr>
          <p:nvPr>
            <p:ph type="title"/>
          </p:nvPr>
        </p:nvSpPr>
        <p:spPr bwMode="auto">
          <a:xfrm>
            <a:off x="457200" y="274638"/>
            <a:ext cx="8229600" cy="1477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pt-BR" smtClean="0">
                <a:sym typeface="Helvetica" panose="020B0604020202020204"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1pPr>
      <a:lvl2pPr marL="2286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2pPr>
      <a:lvl3pPr marL="4572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3pPr>
      <a:lvl4pPr marL="6858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4pPr>
      <a:lvl5pPr marL="914400" algn="l" defTabSz="457200" rtl="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6988"/>
            <a:ext cx="9144000" cy="6884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122" name="AutoShape 2"/>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67D329D4-DFB9-4B50-9465-270D278DE6BF}"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a:t>
            </a:fld>
            <a:endParaRPr lang="pt-BR"/>
          </a:p>
        </p:txBody>
      </p:sp>
      <p:sp>
        <p:nvSpPr>
          <p:cNvPr id="5123" name="AutoShape 3"/>
          <p:cNvSpPr>
            <a:spLocks/>
          </p:cNvSpPr>
          <p:nvPr/>
        </p:nvSpPr>
        <p:spPr bwMode="auto">
          <a:xfrm>
            <a:off x="5219700" y="3933825"/>
            <a:ext cx="3529013" cy="1820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a:lnSpc>
                <a:spcPts val="5500"/>
              </a:lnSpc>
            </a:pPr>
            <a:r>
              <a:rPr lang="pt-BR" sz="2400">
                <a:solidFill>
                  <a:srgbClr val="679491"/>
                </a:solidFill>
                <a:latin typeface="Arial" panose="020B0604020202020204" pitchFamily="34" charset="0"/>
                <a:cs typeface="Arial" panose="020B0604020202020204" pitchFamily="34" charset="0"/>
                <a:sym typeface="Arial" panose="020B0604020202020204" pitchFamily="34" charset="0"/>
              </a:rPr>
              <a:t>AULA </a:t>
            </a:r>
            <a:r>
              <a:rPr lang="pt-BR" sz="2400" smtClean="0">
                <a:solidFill>
                  <a:srgbClr val="679491"/>
                </a:solidFill>
                <a:latin typeface="Arial" panose="020B0604020202020204" pitchFamily="34" charset="0"/>
                <a:cs typeface="Arial" panose="020B0604020202020204" pitchFamily="34" charset="0"/>
                <a:sym typeface="Arial" panose="020B0604020202020204" pitchFamily="34" charset="0"/>
              </a:rPr>
              <a:t>29</a:t>
            </a:r>
            <a:endParaRPr lang="pt-BR" sz="1800" dirty="0">
              <a:latin typeface="Arial" panose="020B0604020202020204" pitchFamily="34" charset="0"/>
              <a:cs typeface="Arial" panose="020B0604020202020204" pitchFamily="34" charset="0"/>
              <a:sym typeface="Arial" panose="020B0604020202020204" pitchFamily="34" charset="0"/>
            </a:endParaRPr>
          </a:p>
          <a:p>
            <a:pPr defTabSz="914400">
              <a:lnSpc>
                <a:spcPts val="4000"/>
              </a:lnSpc>
            </a:pPr>
            <a:r>
              <a:rPr lang="pt-BR" sz="4000" b="1" dirty="0">
                <a:solidFill>
                  <a:srgbClr val="679491"/>
                </a:solidFill>
                <a:latin typeface="Arial" panose="020B0604020202020204" pitchFamily="34" charset="0"/>
                <a:cs typeface="Arial" panose="020B0604020202020204" pitchFamily="34" charset="0"/>
                <a:sym typeface="Arial" panose="020B0604020202020204" pitchFamily="34" charset="0"/>
              </a:rPr>
              <a:t>Reuniões Mediúnicas</a:t>
            </a:r>
            <a:endParaRPr lang="pt-BR" dirty="0"/>
          </a:p>
        </p:txBody>
      </p:sp>
      <p:pic>
        <p:nvPicPr>
          <p:cNvPr id="5124" name="Picture 4" descr="pasted-image-small.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76388" y="2057400"/>
            <a:ext cx="2657475" cy="3927475"/>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908"/>
            <a:ext cx="9144000" cy="6778184"/>
          </a:xfrm>
          <a:prstGeom prst="rect">
            <a:avLst/>
          </a:prstGeom>
        </p:spPr>
      </p:pic>
      <p:sp>
        <p:nvSpPr>
          <p:cNvPr id="15361"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7CC3003E-A725-4AA7-BC49-50BA6C3DC92C}"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10</a:t>
            </a:fld>
            <a:endParaRPr lang="pt-BR" dirty="0"/>
          </a:p>
        </p:txBody>
      </p:sp>
      <p:sp>
        <p:nvSpPr>
          <p:cNvPr id="15363" name="Rectangle 3"/>
          <p:cNvSpPr>
            <a:spLocks noGrp="1" noChangeArrowheads="1"/>
          </p:cNvSpPr>
          <p:nvPr>
            <p:ph type="title"/>
          </p:nvPr>
        </p:nvSpPr>
        <p:spPr>
          <a:xfrm>
            <a:off x="611188" y="4754563"/>
            <a:ext cx="7921625" cy="1600200"/>
          </a:xfrm>
        </p:spPr>
        <p:txBody>
          <a:bodyPr lIns="38100" tIns="38100" rIns="38100" bIns="38100" anchor="ctr"/>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Perfeita comunhão de</a:t>
            </a:r>
            <a:br>
              <a:rPr lang="pt-BR" sz="440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vistas e de sentimentos</a:t>
            </a:r>
            <a:endParaRPr lang="pt-BR"/>
          </a:p>
        </p:txBody>
      </p:sp>
      <p:sp>
        <p:nvSpPr>
          <p:cNvPr id="15364" name="AutoShape 4"/>
          <p:cNvSpPr>
            <a:spLocks/>
          </p:cNvSpPr>
          <p:nvPr/>
        </p:nvSpPr>
        <p:spPr bwMode="auto">
          <a:xfrm>
            <a:off x="914400" y="650875"/>
            <a:ext cx="6748463" cy="631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8100" tIns="38100" rIns="38100" bIns="3810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Uma reunião séria precisa de</a:t>
            </a:r>
            <a:endParaRPr lang="pt-BR"/>
          </a:p>
        </p:txBody>
      </p:sp>
      <p:pic>
        <p:nvPicPr>
          <p:cNvPr id="15365" name="Picture 5" descr="IMG_0675.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0188" y="1889125"/>
            <a:ext cx="3643312" cy="2733675"/>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908"/>
            <a:ext cx="9144000" cy="6778184"/>
          </a:xfrm>
          <a:prstGeom prst="rect">
            <a:avLst/>
          </a:prstGeom>
        </p:spPr>
      </p:pic>
      <p:sp>
        <p:nvSpPr>
          <p:cNvPr id="16385"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C504A837-DB5B-4DE9-99CE-190362D21AEC}"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11</a:t>
            </a:fld>
            <a:endParaRPr lang="pt-BR"/>
          </a:p>
        </p:txBody>
      </p:sp>
      <p:sp>
        <p:nvSpPr>
          <p:cNvPr id="16387" name="Rectangle 3"/>
          <p:cNvSpPr>
            <a:spLocks noGrp="1" noChangeArrowheads="1"/>
          </p:cNvSpPr>
          <p:nvPr>
            <p:ph type="title"/>
          </p:nvPr>
        </p:nvSpPr>
        <p:spPr>
          <a:xfrm>
            <a:off x="631825" y="4887913"/>
            <a:ext cx="7921625" cy="1387475"/>
          </a:xfrm>
        </p:spPr>
        <p:txBody>
          <a:bodyPr lIns="38100" tIns="38100" rIns="38100" bIns="38100" anchor="ctr"/>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Cordialidade recíproca</a:t>
            </a:r>
            <a:br>
              <a:rPr lang="pt-BR" sz="440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entre os membros</a:t>
            </a:r>
            <a:endParaRPr lang="pt-BR"/>
          </a:p>
        </p:txBody>
      </p:sp>
      <p:pic>
        <p:nvPicPr>
          <p:cNvPr id="16388" name="Picture 4" descr="pasted-imag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1425" y="1828800"/>
            <a:ext cx="4119563" cy="2905125"/>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6389" name="AutoShape 5"/>
          <p:cNvSpPr>
            <a:spLocks/>
          </p:cNvSpPr>
          <p:nvPr/>
        </p:nvSpPr>
        <p:spPr bwMode="auto">
          <a:xfrm>
            <a:off x="914400" y="650875"/>
            <a:ext cx="6748463" cy="631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8100" tIns="38100" rIns="38100" bIns="3810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Uma reunião séria precisa de</a:t>
            </a:r>
            <a:endParaRPr lang="pt-B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908"/>
            <a:ext cx="9144000" cy="6778184"/>
          </a:xfrm>
          <a:prstGeom prst="rect">
            <a:avLst/>
          </a:prstGeom>
        </p:spPr>
      </p:pic>
      <p:sp>
        <p:nvSpPr>
          <p:cNvPr id="17409"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C1374478-88C6-4680-8072-36C855FB4823}"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12</a:t>
            </a:fld>
            <a:endParaRPr lang="pt-BR"/>
          </a:p>
        </p:txBody>
      </p:sp>
      <p:sp>
        <p:nvSpPr>
          <p:cNvPr id="17411" name="Rectangle 3"/>
          <p:cNvSpPr>
            <a:spLocks noGrp="1" noChangeArrowheads="1"/>
          </p:cNvSpPr>
          <p:nvPr>
            <p:ph type="title"/>
          </p:nvPr>
        </p:nvSpPr>
        <p:spPr>
          <a:xfrm>
            <a:off x="4592638" y="2443163"/>
            <a:ext cx="3960812" cy="2924175"/>
          </a:xfrm>
        </p:spPr>
        <p:txBody>
          <a:bodyPr lIns="38100" tIns="38100" rIns="38100" bIns="38100" anchor="ctr"/>
          <a:lstStyle/>
          <a:p>
            <a:pP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Sentimento de caridade cristã </a:t>
            </a:r>
            <a:endParaRPr lang="pt-BR"/>
          </a:p>
        </p:txBody>
      </p:sp>
      <p:pic>
        <p:nvPicPr>
          <p:cNvPr id="17412" name="Picture 4" descr="pasted-imag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3463" y="2000250"/>
            <a:ext cx="2921000" cy="3810000"/>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7413" name="AutoShape 5"/>
          <p:cNvSpPr>
            <a:spLocks/>
          </p:cNvSpPr>
          <p:nvPr/>
        </p:nvSpPr>
        <p:spPr bwMode="auto">
          <a:xfrm>
            <a:off x="914400" y="650875"/>
            <a:ext cx="6748463" cy="631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8100" tIns="38100" rIns="38100" bIns="3810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Uma reunião séria precisa de</a:t>
            </a:r>
            <a:endParaRPr lang="pt-B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908"/>
            <a:ext cx="9144000" cy="6778184"/>
          </a:xfrm>
          <a:prstGeom prst="rect">
            <a:avLst/>
          </a:prstGeom>
        </p:spPr>
      </p:pic>
      <p:sp>
        <p:nvSpPr>
          <p:cNvPr id="18433"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4940C7A4-6569-47D7-80E1-01923082DBDC}"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13</a:t>
            </a:fld>
            <a:endParaRPr lang="pt-BR"/>
          </a:p>
        </p:txBody>
      </p:sp>
      <p:sp>
        <p:nvSpPr>
          <p:cNvPr id="18435" name="Rectangle 3"/>
          <p:cNvSpPr>
            <a:spLocks noGrp="1" noChangeArrowheads="1"/>
          </p:cNvSpPr>
          <p:nvPr>
            <p:ph type="title"/>
          </p:nvPr>
        </p:nvSpPr>
        <p:spPr>
          <a:xfrm>
            <a:off x="611188" y="4551363"/>
            <a:ext cx="7921625" cy="1860550"/>
          </a:xfrm>
        </p:spPr>
        <p:txBody>
          <a:bodyPr lIns="38100" tIns="38100" rIns="38100" bIns="38100" anchor="ctr"/>
          <a:lstStyle/>
          <a:p>
            <a:pPr algn="ctr" defTabSz="914400"/>
            <a:r>
              <a:rPr lang="pt-BR" sz="4000">
                <a:solidFill>
                  <a:srgbClr val="679491"/>
                </a:solidFill>
                <a:latin typeface="Arial" panose="020B0604020202020204" pitchFamily="34" charset="0"/>
                <a:cs typeface="Arial" panose="020B0604020202020204" pitchFamily="34" charset="0"/>
                <a:sym typeface="Arial" panose="020B0604020202020204" pitchFamily="34" charset="0"/>
              </a:rPr>
              <a:t>Desejo de instrução e</a:t>
            </a:r>
            <a:br>
              <a:rPr lang="pt-BR" sz="400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000">
                <a:solidFill>
                  <a:srgbClr val="679491"/>
                </a:solidFill>
                <a:latin typeface="Arial" panose="020B0604020202020204" pitchFamily="34" charset="0"/>
                <a:cs typeface="Arial" panose="020B0604020202020204" pitchFamily="34" charset="0"/>
                <a:sym typeface="Arial" panose="020B0604020202020204" pitchFamily="34" charset="0"/>
              </a:rPr>
              <a:t>melhoria pessoal por meio</a:t>
            </a:r>
            <a:br>
              <a:rPr lang="pt-BR" sz="400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000">
                <a:solidFill>
                  <a:srgbClr val="679491"/>
                </a:solidFill>
                <a:latin typeface="Arial" panose="020B0604020202020204" pitchFamily="34" charset="0"/>
                <a:cs typeface="Arial" panose="020B0604020202020204" pitchFamily="34" charset="0"/>
                <a:sym typeface="Arial" panose="020B0604020202020204" pitchFamily="34" charset="0"/>
              </a:rPr>
              <a:t>dos ensinamentos dos Espíritos</a:t>
            </a:r>
            <a:endParaRPr lang="pt-BR"/>
          </a:p>
        </p:txBody>
      </p:sp>
      <p:pic>
        <p:nvPicPr>
          <p:cNvPr id="18436" name="Picture 4" descr="pasted-imag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3800" y="1778000"/>
            <a:ext cx="4256088" cy="2697163"/>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437" name="AutoShape 5"/>
          <p:cNvSpPr>
            <a:spLocks/>
          </p:cNvSpPr>
          <p:nvPr/>
        </p:nvSpPr>
        <p:spPr bwMode="auto">
          <a:xfrm>
            <a:off x="914400" y="650875"/>
            <a:ext cx="6748463" cy="631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8100" tIns="38100" rIns="38100" bIns="3810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Uma reunião séria precisa de</a:t>
            </a:r>
            <a:endParaRPr lang="pt-B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908"/>
            <a:ext cx="9144000" cy="6778184"/>
          </a:xfrm>
          <a:prstGeom prst="rect">
            <a:avLst/>
          </a:prstGeom>
        </p:spPr>
      </p:pic>
      <p:sp>
        <p:nvSpPr>
          <p:cNvPr id="19457"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59758ABD-C630-46AC-86E7-87C79C5EBDCC}"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14</a:t>
            </a:fld>
            <a:endParaRPr lang="pt-BR"/>
          </a:p>
        </p:txBody>
      </p:sp>
      <p:sp>
        <p:nvSpPr>
          <p:cNvPr id="19459" name="Rectangle 3"/>
          <p:cNvSpPr>
            <a:spLocks noGrp="1" noChangeArrowheads="1"/>
          </p:cNvSpPr>
          <p:nvPr>
            <p:ph type="title"/>
          </p:nvPr>
        </p:nvSpPr>
        <p:spPr>
          <a:xfrm>
            <a:off x="631825" y="5219700"/>
            <a:ext cx="7921625" cy="1160463"/>
          </a:xfrm>
        </p:spPr>
        <p:txBody>
          <a:bodyPr lIns="38100" tIns="38100" rIns="38100" bIns="38100" anchor="ctr"/>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Recolhimento e silêncio</a:t>
            </a:r>
            <a:endParaRPr lang="pt-BR"/>
          </a:p>
        </p:txBody>
      </p:sp>
      <p:pic>
        <p:nvPicPr>
          <p:cNvPr id="19460" name="Picture 4" descr="IMG_0681.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17738" y="1947863"/>
            <a:ext cx="4748212" cy="3165475"/>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9461" name="AutoShape 5"/>
          <p:cNvSpPr>
            <a:spLocks/>
          </p:cNvSpPr>
          <p:nvPr/>
        </p:nvSpPr>
        <p:spPr bwMode="auto">
          <a:xfrm>
            <a:off x="914400" y="650875"/>
            <a:ext cx="6748463" cy="631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8100" tIns="38100" rIns="38100" bIns="3810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Uma reunião séria precisa de</a:t>
            </a:r>
            <a:endParaRPr lang="pt-B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908"/>
            <a:ext cx="9144000" cy="6778184"/>
          </a:xfrm>
          <a:prstGeom prst="rect">
            <a:avLst/>
          </a:prstGeom>
        </p:spPr>
      </p:pic>
      <p:sp>
        <p:nvSpPr>
          <p:cNvPr id="20481"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5080FBB2-1368-49C9-AB34-A6E9A223902C}"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15</a:t>
            </a:fld>
            <a:endParaRPr lang="pt-BR"/>
          </a:p>
        </p:txBody>
      </p:sp>
      <p:sp>
        <p:nvSpPr>
          <p:cNvPr id="20483" name="Rectangle 3"/>
          <p:cNvSpPr>
            <a:spLocks noGrp="1" noChangeArrowheads="1"/>
          </p:cNvSpPr>
          <p:nvPr>
            <p:ph type="title"/>
          </p:nvPr>
        </p:nvSpPr>
        <p:spPr>
          <a:xfrm>
            <a:off x="611188" y="2349500"/>
            <a:ext cx="7921625" cy="3311525"/>
          </a:xfrm>
        </p:spPr>
        <p:txBody>
          <a:bodyPr lIns="38100" tIns="38100" rIns="38100" bIns="38100" anchor="ctr"/>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Ausência de orgulho e vaidade</a:t>
            </a:r>
            <a:endParaRPr lang="pt-BR"/>
          </a:p>
        </p:txBody>
      </p:sp>
      <p:sp>
        <p:nvSpPr>
          <p:cNvPr id="20484" name="AutoShape 4"/>
          <p:cNvSpPr>
            <a:spLocks/>
          </p:cNvSpPr>
          <p:nvPr/>
        </p:nvSpPr>
        <p:spPr bwMode="auto">
          <a:xfrm>
            <a:off x="914400" y="650875"/>
            <a:ext cx="6748463" cy="631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8100" tIns="38100" rIns="38100" bIns="3810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Uma reunião séria precisa de</a:t>
            </a:r>
            <a:endParaRPr lang="pt-B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08"/>
            <a:ext cx="9144000" cy="6778184"/>
          </a:xfrm>
          <a:prstGeom prst="rect">
            <a:avLst/>
          </a:prstGeom>
        </p:spPr>
      </p:pic>
      <p:sp>
        <p:nvSpPr>
          <p:cNvPr id="21505"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8D7F747F-B116-49EE-B2C8-2C083786F89E}"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16</a:t>
            </a:fld>
            <a:endParaRPr lang="pt-BR"/>
          </a:p>
        </p:txBody>
      </p:sp>
      <p:sp>
        <p:nvSpPr>
          <p:cNvPr id="21507" name="Rectangle 3"/>
          <p:cNvSpPr>
            <a:spLocks noGrp="1" noChangeArrowheads="1"/>
          </p:cNvSpPr>
          <p:nvPr>
            <p:ph type="title"/>
          </p:nvPr>
        </p:nvSpPr>
        <p:spPr>
          <a:xfrm>
            <a:off x="611188" y="2349500"/>
            <a:ext cx="7921625" cy="3311525"/>
          </a:xfrm>
        </p:spPr>
        <p:txBody>
          <a:bodyPr lIns="38100" tIns="38100" rIns="38100" bIns="38100" anchor="ctr"/>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Existem tarefas espirituais depositadas em nossas mãos, nas quais não devemos falhar</a:t>
            </a:r>
            <a:endParaRPr lang="pt-BR"/>
          </a:p>
        </p:txBody>
      </p:sp>
      <p:sp>
        <p:nvSpPr>
          <p:cNvPr id="21508" name="AutoShape 4"/>
          <p:cNvSpPr>
            <a:spLocks/>
          </p:cNvSpPr>
          <p:nvPr/>
        </p:nvSpPr>
        <p:spPr bwMode="auto">
          <a:xfrm>
            <a:off x="914400" y="404813"/>
            <a:ext cx="6473825" cy="1123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8100" tIns="38100" rIns="38100" bIns="3810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Importância da assiduidade</a:t>
            </a:r>
            <a:endParaRPr lang="pt-B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9908"/>
            <a:ext cx="9144000" cy="6778184"/>
          </a:xfrm>
          <a:prstGeom prst="rect">
            <a:avLst/>
          </a:prstGeom>
        </p:spPr>
      </p:pic>
      <p:sp>
        <p:nvSpPr>
          <p:cNvPr id="22529"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E53AED48-BC79-470D-BDE1-660FBDB3474C}"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17</a:t>
            </a:fld>
            <a:endParaRPr lang="pt-BR"/>
          </a:p>
        </p:txBody>
      </p:sp>
      <p:sp>
        <p:nvSpPr>
          <p:cNvPr id="22531" name="Rectangle 3"/>
          <p:cNvSpPr>
            <a:spLocks noGrp="1" noChangeArrowheads="1"/>
          </p:cNvSpPr>
          <p:nvPr>
            <p:ph type="title"/>
          </p:nvPr>
        </p:nvSpPr>
        <p:spPr>
          <a:xfrm>
            <a:off x="658813" y="2349500"/>
            <a:ext cx="7866062" cy="3311525"/>
          </a:xfrm>
        </p:spPr>
        <p:txBody>
          <a:bodyPr lIns="38100" tIns="38100" rIns="38100" bIns="38100" anchor="ctr"/>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A ausência de um companheiro causa apreensão no grupo, contribuindo para a indisciplina mental </a:t>
            </a:r>
            <a:endParaRPr lang="pt-BR"/>
          </a:p>
        </p:txBody>
      </p:sp>
      <p:sp>
        <p:nvSpPr>
          <p:cNvPr id="22532" name="AutoShape 4"/>
          <p:cNvSpPr>
            <a:spLocks/>
          </p:cNvSpPr>
          <p:nvPr/>
        </p:nvSpPr>
        <p:spPr bwMode="auto">
          <a:xfrm>
            <a:off x="914400" y="404813"/>
            <a:ext cx="6473825" cy="1123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38100" tIns="38100" rIns="38100" bIns="3810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pt-BR" sz="4000">
                <a:solidFill>
                  <a:srgbClr val="FFFFFF"/>
                </a:solidFill>
                <a:latin typeface="Arial" panose="020B0604020202020204" pitchFamily="34" charset="0"/>
                <a:cs typeface="Arial" panose="020B0604020202020204" pitchFamily="34" charset="0"/>
                <a:sym typeface="Arial" panose="020B0604020202020204" pitchFamily="34" charset="0"/>
              </a:rPr>
              <a:t>Importância da assiduidade</a:t>
            </a:r>
            <a:endParaRPr lang="pt-B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939"/>
            <a:ext cx="9144000" cy="6772122"/>
          </a:xfrm>
          <a:prstGeom prst="rect">
            <a:avLst/>
          </a:prstGeom>
        </p:spPr>
      </p:pic>
      <p:sp>
        <p:nvSpPr>
          <p:cNvPr id="23553"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D7FA470F-3DE6-4CDA-B1BD-48BE6CC62080}"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18</a:t>
            </a:fld>
            <a:endParaRPr lang="pt-BR"/>
          </a:p>
        </p:txBody>
      </p:sp>
      <p:sp>
        <p:nvSpPr>
          <p:cNvPr id="23555" name="Rectangle 3"/>
          <p:cNvSpPr>
            <a:spLocks noGrp="1" noChangeArrowheads="1"/>
          </p:cNvSpPr>
          <p:nvPr>
            <p:ph type="title"/>
          </p:nvPr>
        </p:nvSpPr>
        <p:spPr>
          <a:xfrm>
            <a:off x="982663" y="2743200"/>
            <a:ext cx="7212012" cy="2357438"/>
          </a:xfrm>
        </p:spPr>
        <p:txBody>
          <a:bodyPr lIns="38100" tIns="38100" rIns="38100" bIns="38100" anchor="ctr"/>
          <a:lstStyle/>
          <a:p>
            <a:pPr algn="ctr" defTabSz="914400"/>
            <a:r>
              <a:rPr lang="pt-BR" sz="5400">
                <a:solidFill>
                  <a:srgbClr val="FFFFFF"/>
                </a:solidFill>
                <a:latin typeface="Arial" panose="020B0604020202020204" pitchFamily="34" charset="0"/>
                <a:cs typeface="Arial" panose="020B0604020202020204" pitchFamily="34" charset="0"/>
                <a:sym typeface="Arial" panose="020B0604020202020204" pitchFamily="34" charset="0"/>
              </a:rPr>
              <a:t>Direção</a:t>
            </a:r>
            <a:endParaRPr lang="pt-B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77C2B6FE-5691-43C2-BEF6-A031D62202B5}"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19</a:t>
            </a:fld>
            <a:endParaRPr lang="pt-BR"/>
          </a:p>
        </p:txBody>
      </p:sp>
      <p:sp>
        <p:nvSpPr>
          <p:cNvPr id="24578" name="Rectangle 2"/>
          <p:cNvSpPr>
            <a:spLocks noGrp="1" noChangeArrowheads="1"/>
          </p:cNvSpPr>
          <p:nvPr>
            <p:ph type="title"/>
          </p:nvPr>
        </p:nvSpPr>
        <p:spPr>
          <a:xfrm>
            <a:off x="755650" y="2725738"/>
            <a:ext cx="7631113" cy="1404937"/>
          </a:xfrm>
        </p:spPr>
        <p:txBody>
          <a:bodyPr lIns="38100" tIns="38100" rIns="38100" bIns="38100"/>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Autoridade fundamentada</a:t>
            </a:r>
            <a:br>
              <a:rPr lang="pt-BR" sz="440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no exemplo</a:t>
            </a:r>
            <a:endParaRPr lang="pt-B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939"/>
            <a:ext cx="9144000" cy="6772122"/>
          </a:xfrm>
          <a:prstGeom prst="rect">
            <a:avLst/>
          </a:prstGeom>
        </p:spPr>
      </p:pic>
      <p:sp>
        <p:nvSpPr>
          <p:cNvPr id="7169"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73591CE5-5901-434D-B95A-899A1EEFAAA6}"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a:t>
            </a:fld>
            <a:endParaRPr lang="pt-BR"/>
          </a:p>
        </p:txBody>
      </p:sp>
      <p:sp>
        <p:nvSpPr>
          <p:cNvPr id="7171" name="Rectangle 3"/>
          <p:cNvSpPr>
            <a:spLocks noGrp="1" noChangeArrowheads="1"/>
          </p:cNvSpPr>
          <p:nvPr>
            <p:ph type="title"/>
          </p:nvPr>
        </p:nvSpPr>
        <p:spPr>
          <a:xfrm>
            <a:off x="1055688" y="1890713"/>
            <a:ext cx="7031037" cy="4210050"/>
          </a:xfrm>
        </p:spPr>
        <p:txBody>
          <a:bodyPr lIns="38100" tIns="38100" rIns="38100" bIns="38100" anchor="ctr"/>
          <a:lstStyle/>
          <a:p>
            <a:pPr algn="ctr" defTabSz="914400"/>
            <a:r>
              <a:rPr lang="pt-BR" sz="5000" b="1">
                <a:solidFill>
                  <a:srgbClr val="679491"/>
                </a:solidFill>
                <a:latin typeface="Arial" panose="020B0604020202020204" pitchFamily="34" charset="0"/>
                <a:cs typeface="Arial" panose="020B0604020202020204" pitchFamily="34" charset="0"/>
                <a:sym typeface="Arial" panose="020B0604020202020204" pitchFamily="34" charset="0"/>
              </a:rPr>
              <a:t>1ª parte: reuniões mediúnicas</a:t>
            </a:r>
            <a:endParaRPr lang="pt-B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4A92FA47-333A-4D1F-8663-DFAECA4EDC9C}"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20</a:t>
            </a:fld>
            <a:endParaRPr lang="pt-BR"/>
          </a:p>
        </p:txBody>
      </p:sp>
      <p:sp>
        <p:nvSpPr>
          <p:cNvPr id="25602" name="Rectangle 2"/>
          <p:cNvSpPr>
            <a:spLocks noGrp="1" noChangeArrowheads="1"/>
          </p:cNvSpPr>
          <p:nvPr>
            <p:ph type="title"/>
          </p:nvPr>
        </p:nvSpPr>
        <p:spPr>
          <a:xfrm>
            <a:off x="515938" y="4611688"/>
            <a:ext cx="8110537" cy="1436687"/>
          </a:xfrm>
        </p:spPr>
        <p:txBody>
          <a:bodyPr lIns="38100" tIns="38100" rIns="38100" bIns="38100"/>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Hábito do estudo</a:t>
            </a:r>
            <a:br>
              <a:rPr lang="pt-BR" sz="440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e da oração </a:t>
            </a:r>
            <a:endParaRPr lang="pt-BR"/>
          </a:p>
        </p:txBody>
      </p:sp>
      <p:pic>
        <p:nvPicPr>
          <p:cNvPr id="25603" name="Picture 3" descr="IMG_0682.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95413" y="998538"/>
            <a:ext cx="6351587" cy="3175000"/>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8F5D2D1B-D637-4198-9142-CD3FBBED642A}"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21</a:t>
            </a:fld>
            <a:endParaRPr lang="pt-BR"/>
          </a:p>
        </p:txBody>
      </p:sp>
      <p:sp>
        <p:nvSpPr>
          <p:cNvPr id="26626" name="Rectangle 2"/>
          <p:cNvSpPr>
            <a:spLocks noGrp="1" noChangeArrowheads="1"/>
          </p:cNvSpPr>
          <p:nvPr>
            <p:ph type="title"/>
          </p:nvPr>
        </p:nvSpPr>
        <p:spPr>
          <a:xfrm>
            <a:off x="515938" y="3030538"/>
            <a:ext cx="8110537" cy="795337"/>
          </a:xfrm>
        </p:spPr>
        <p:txBody>
          <a:bodyPr lIns="38100" tIns="38100" rIns="38100" bIns="38100"/>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Afeto sem privilégios</a:t>
            </a:r>
            <a:endParaRPr lang="pt-B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6E9B1EFE-9D7E-4927-87F8-AEE6C9A5D1F3}"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22</a:t>
            </a:fld>
            <a:endParaRPr lang="pt-BR" dirty="0"/>
          </a:p>
        </p:txBody>
      </p:sp>
      <p:sp>
        <p:nvSpPr>
          <p:cNvPr id="27650" name="Rectangle 2"/>
          <p:cNvSpPr>
            <a:spLocks noGrp="1" noChangeArrowheads="1"/>
          </p:cNvSpPr>
          <p:nvPr>
            <p:ph type="title"/>
          </p:nvPr>
        </p:nvSpPr>
        <p:spPr>
          <a:xfrm>
            <a:off x="515938" y="3030538"/>
            <a:ext cx="8110537" cy="795337"/>
          </a:xfrm>
        </p:spPr>
        <p:txBody>
          <a:bodyPr lIns="38100" tIns="38100" rIns="38100" bIns="38100"/>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Brandura e firmeza</a:t>
            </a:r>
            <a:endParaRPr lang="pt-B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0C59B933-42A3-4BBC-BB29-52556012D69D}"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23</a:t>
            </a:fld>
            <a:endParaRPr lang="pt-BR"/>
          </a:p>
        </p:txBody>
      </p:sp>
      <p:sp>
        <p:nvSpPr>
          <p:cNvPr id="28674" name="Rectangle 2"/>
          <p:cNvSpPr>
            <a:spLocks noGrp="1" noChangeArrowheads="1"/>
          </p:cNvSpPr>
          <p:nvPr>
            <p:ph type="title"/>
          </p:nvPr>
        </p:nvSpPr>
        <p:spPr>
          <a:xfrm>
            <a:off x="515938" y="3030538"/>
            <a:ext cx="8110537" cy="795337"/>
          </a:xfrm>
        </p:spPr>
        <p:txBody>
          <a:bodyPr lIns="38100" tIns="38100" rIns="38100" bIns="38100"/>
          <a:lstStyle/>
          <a:p>
            <a:pPr algn="ctr" defTabSz="914400"/>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Sinceridade com amor</a:t>
            </a:r>
            <a:endParaRPr lang="pt-BR"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477096FA-2BEA-4915-A6AC-4598C2198BC7}"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24</a:t>
            </a:fld>
            <a:endParaRPr lang="pt-BR"/>
          </a:p>
        </p:txBody>
      </p:sp>
      <p:sp>
        <p:nvSpPr>
          <p:cNvPr id="29698" name="Rectangle 2"/>
          <p:cNvSpPr>
            <a:spLocks noGrp="1" noChangeArrowheads="1"/>
          </p:cNvSpPr>
          <p:nvPr>
            <p:ph type="title"/>
          </p:nvPr>
        </p:nvSpPr>
        <p:spPr>
          <a:xfrm>
            <a:off x="515938" y="4594225"/>
            <a:ext cx="8110537" cy="795338"/>
          </a:xfrm>
        </p:spPr>
        <p:txBody>
          <a:bodyPr lIns="38100" tIns="38100" rIns="38100" bIns="38100"/>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Integração da equipe</a:t>
            </a:r>
            <a:endParaRPr lang="pt-BR"/>
          </a:p>
        </p:txBody>
      </p:sp>
      <p:pic>
        <p:nvPicPr>
          <p:cNvPr id="29699" name="Picture 3" descr="IMG_068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8025" y="1612900"/>
            <a:ext cx="5186363" cy="2312988"/>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D052BE26-8485-406A-8170-B20CD38D6790}"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25</a:t>
            </a:fld>
            <a:endParaRPr lang="pt-BR"/>
          </a:p>
        </p:txBody>
      </p:sp>
      <p:sp>
        <p:nvSpPr>
          <p:cNvPr id="30722" name="Rectangle 2"/>
          <p:cNvSpPr>
            <a:spLocks noGrp="1" noChangeArrowheads="1"/>
          </p:cNvSpPr>
          <p:nvPr>
            <p:ph type="title"/>
          </p:nvPr>
        </p:nvSpPr>
        <p:spPr>
          <a:xfrm>
            <a:off x="515938" y="5180013"/>
            <a:ext cx="8110537" cy="793750"/>
          </a:xfrm>
        </p:spPr>
        <p:txBody>
          <a:bodyPr lIns="38100" tIns="38100" rIns="38100" bIns="38100"/>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Estímulo ao estudo</a:t>
            </a:r>
            <a:endParaRPr lang="pt-BR"/>
          </a:p>
        </p:txBody>
      </p:sp>
      <p:pic>
        <p:nvPicPr>
          <p:cNvPr id="30723" name="Picture 3" descr="pasted-imag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0275" y="1073150"/>
            <a:ext cx="4743450" cy="3592513"/>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939"/>
            <a:ext cx="9144000" cy="6772122"/>
          </a:xfrm>
          <a:prstGeom prst="rect">
            <a:avLst/>
          </a:prstGeom>
        </p:spPr>
      </p:pic>
      <p:sp>
        <p:nvSpPr>
          <p:cNvPr id="31745"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8482CFC7-835F-4265-8C6A-3AC38DC22811}"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26</a:t>
            </a:fld>
            <a:endParaRPr lang="pt-BR"/>
          </a:p>
        </p:txBody>
      </p:sp>
      <p:sp>
        <p:nvSpPr>
          <p:cNvPr id="31747" name="Rectangle 3"/>
          <p:cNvSpPr>
            <a:spLocks noGrp="1" noChangeArrowheads="1"/>
          </p:cNvSpPr>
          <p:nvPr>
            <p:ph type="title"/>
          </p:nvPr>
        </p:nvSpPr>
        <p:spPr>
          <a:xfrm>
            <a:off x="982663" y="2743200"/>
            <a:ext cx="7212012" cy="2357438"/>
          </a:xfrm>
        </p:spPr>
        <p:txBody>
          <a:bodyPr lIns="38100" tIns="38100" rIns="38100" bIns="38100" anchor="ctr"/>
          <a:lstStyle/>
          <a:p>
            <a:pPr algn="ctr" defTabSz="914400"/>
            <a:r>
              <a:rPr lang="pt-BR" sz="5400">
                <a:solidFill>
                  <a:srgbClr val="FFFFFF"/>
                </a:solidFill>
                <a:latin typeface="Arial" panose="020B0604020202020204" pitchFamily="34" charset="0"/>
                <a:cs typeface="Arial" panose="020B0604020202020204" pitchFamily="34" charset="0"/>
                <a:sym typeface="Arial" panose="020B0604020202020204" pitchFamily="34" charset="0"/>
              </a:rPr>
              <a:t>Avaliação</a:t>
            </a:r>
            <a:endParaRPr lang="pt-B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CC7D730C-190A-48EE-A354-25ED9749DCAA}"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27</a:t>
            </a:fld>
            <a:endParaRPr lang="pt-BR"/>
          </a:p>
        </p:txBody>
      </p:sp>
      <p:sp>
        <p:nvSpPr>
          <p:cNvPr id="32770" name="Rectangle 2"/>
          <p:cNvSpPr>
            <a:spLocks noGrp="1" noChangeArrowheads="1"/>
          </p:cNvSpPr>
          <p:nvPr>
            <p:ph type="title"/>
          </p:nvPr>
        </p:nvSpPr>
        <p:spPr>
          <a:xfrm>
            <a:off x="515938" y="5129213"/>
            <a:ext cx="8110537" cy="793750"/>
          </a:xfrm>
        </p:spPr>
        <p:txBody>
          <a:bodyPr lIns="38100" tIns="38100" rIns="38100" bIns="38100"/>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Estou mais fraterno?</a:t>
            </a:r>
            <a:endParaRPr lang="pt-BR"/>
          </a:p>
        </p:txBody>
      </p:sp>
      <p:pic>
        <p:nvPicPr>
          <p:cNvPr id="32771" name="Picture 3" descr="IMG_0686.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8975" y="1087438"/>
            <a:ext cx="5224463" cy="3476625"/>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AE70F850-A568-4CAC-9839-CF3D7577BB8B}"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28</a:t>
            </a:fld>
            <a:endParaRPr lang="pt-BR"/>
          </a:p>
        </p:txBody>
      </p:sp>
      <p:sp>
        <p:nvSpPr>
          <p:cNvPr id="33794" name="Rectangle 2"/>
          <p:cNvSpPr>
            <a:spLocks noGrp="1" noChangeArrowheads="1"/>
          </p:cNvSpPr>
          <p:nvPr>
            <p:ph type="title"/>
          </p:nvPr>
        </p:nvSpPr>
        <p:spPr>
          <a:xfrm>
            <a:off x="515938" y="1831975"/>
            <a:ext cx="8110537" cy="3192463"/>
          </a:xfrm>
        </p:spPr>
        <p:txBody>
          <a:bodyPr lIns="38100" tIns="38100" rIns="38100" bIns="38100" anchor="ctr"/>
          <a:lstStyle/>
          <a:p>
            <a:pPr algn="ctr" defTabSz="914400"/>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Estou melhorando</a:t>
            </a:r>
            <a:b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minha </a:t>
            </a: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consciência moral?</a:t>
            </a:r>
            <a:endParaRPr lang="pt-BR"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A1A939FE-5C9F-4F5E-8309-D11FD153B370}"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29</a:t>
            </a:fld>
            <a:endParaRPr lang="pt-BR"/>
          </a:p>
        </p:txBody>
      </p:sp>
      <p:sp>
        <p:nvSpPr>
          <p:cNvPr id="34818" name="Rectangle 2"/>
          <p:cNvSpPr>
            <a:spLocks noGrp="1" noChangeArrowheads="1"/>
          </p:cNvSpPr>
          <p:nvPr>
            <p:ph type="title"/>
          </p:nvPr>
        </p:nvSpPr>
        <p:spPr>
          <a:xfrm>
            <a:off x="809625" y="2436813"/>
            <a:ext cx="7523163" cy="1982787"/>
          </a:xfrm>
        </p:spPr>
        <p:txBody>
          <a:bodyPr lIns="38100" tIns="38100" rIns="38100" bIns="38100"/>
          <a:lstStyle/>
          <a:p>
            <a:pPr algn="ctr" defTabSz="914400"/>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Estou assumindo</a:t>
            </a:r>
            <a:b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melhor </a:t>
            </a:r>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meus </a:t>
            </a: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deveres</a:t>
            </a:r>
            <a:b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e responsabilidades?</a:t>
            </a:r>
            <a:endParaRPr lang="pt-BR"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2939"/>
            <a:ext cx="9144000" cy="6772122"/>
          </a:xfrm>
          <a:prstGeom prst="rect">
            <a:avLst/>
          </a:prstGeom>
        </p:spPr>
      </p:pic>
      <p:sp>
        <p:nvSpPr>
          <p:cNvPr id="8193"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BB9A7621-C7E3-4DC6-9998-418CA5D3DA89}"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a:t>
            </a:fld>
            <a:endParaRPr lang="pt-BR"/>
          </a:p>
        </p:txBody>
      </p:sp>
      <p:sp>
        <p:nvSpPr>
          <p:cNvPr id="8195" name="Rectangle 3"/>
          <p:cNvSpPr>
            <a:spLocks noGrp="1" noChangeArrowheads="1"/>
          </p:cNvSpPr>
          <p:nvPr>
            <p:ph type="title"/>
          </p:nvPr>
        </p:nvSpPr>
        <p:spPr>
          <a:xfrm>
            <a:off x="982663" y="2743200"/>
            <a:ext cx="7212012" cy="2357438"/>
          </a:xfrm>
        </p:spPr>
        <p:txBody>
          <a:bodyPr lIns="38100" tIns="38100" rIns="38100" bIns="38100" anchor="ctr"/>
          <a:lstStyle/>
          <a:p>
            <a:pPr algn="ctr" defTabSz="914400"/>
            <a:r>
              <a:rPr lang="pt-BR" sz="5400">
                <a:solidFill>
                  <a:srgbClr val="FFFFFF"/>
                </a:solidFill>
                <a:latin typeface="Arial" panose="020B0604020202020204" pitchFamily="34" charset="0"/>
                <a:cs typeface="Arial" panose="020B0604020202020204" pitchFamily="34" charset="0"/>
                <a:sym typeface="Arial" panose="020B0604020202020204" pitchFamily="34" charset="0"/>
              </a:rPr>
              <a:t>Objetivos</a:t>
            </a:r>
            <a:endParaRPr lang="pt-B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B771B2C7-D3C3-4BD1-BB76-21970B00724C}"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30</a:t>
            </a:fld>
            <a:endParaRPr lang="pt-BR"/>
          </a:p>
        </p:txBody>
      </p:sp>
      <p:sp>
        <p:nvSpPr>
          <p:cNvPr id="35842" name="Rectangle 2"/>
          <p:cNvSpPr>
            <a:spLocks noGrp="1" noChangeArrowheads="1"/>
          </p:cNvSpPr>
          <p:nvPr>
            <p:ph type="title"/>
          </p:nvPr>
        </p:nvSpPr>
        <p:spPr>
          <a:xfrm>
            <a:off x="515938" y="2432050"/>
            <a:ext cx="8110537" cy="1992313"/>
          </a:xfrm>
        </p:spPr>
        <p:txBody>
          <a:bodyPr lIns="38100" tIns="38100" rIns="38100" bIns="38100"/>
          <a:lstStyle/>
          <a:p>
            <a:pPr algn="ctr" defTabSz="904875"/>
            <a:r>
              <a:rPr lang="pt-BR" sz="4300" dirty="0">
                <a:solidFill>
                  <a:srgbClr val="679491"/>
                </a:solidFill>
                <a:latin typeface="Arial" panose="020B0604020202020204" pitchFamily="34" charset="0"/>
                <a:cs typeface="Arial" panose="020B0604020202020204" pitchFamily="34" charset="0"/>
                <a:sym typeface="Arial" panose="020B0604020202020204" pitchFamily="34" charset="0"/>
              </a:rPr>
              <a:t>Como </a:t>
            </a:r>
            <a:r>
              <a:rPr lang="pt-BR" sz="4300" dirty="0" smtClean="0">
                <a:solidFill>
                  <a:srgbClr val="679491"/>
                </a:solidFill>
                <a:latin typeface="Arial" panose="020B0604020202020204" pitchFamily="34" charset="0"/>
                <a:cs typeface="Arial" panose="020B0604020202020204" pitchFamily="34" charset="0"/>
                <a:sym typeface="Arial" panose="020B0604020202020204" pitchFamily="34" charset="0"/>
              </a:rPr>
              <a:t>está </a:t>
            </a:r>
            <a:r>
              <a:rPr lang="pt-BR" sz="4300" dirty="0">
                <a:solidFill>
                  <a:srgbClr val="679491"/>
                </a:solidFill>
                <a:latin typeface="Arial" panose="020B0604020202020204" pitchFamily="34" charset="0"/>
                <a:cs typeface="Arial" panose="020B0604020202020204" pitchFamily="34" charset="0"/>
                <a:sym typeface="Arial" panose="020B0604020202020204" pitchFamily="34" charset="0"/>
              </a:rPr>
              <a:t>meu conhecimento sobre a mediunidade e sobre a </a:t>
            </a:r>
            <a:r>
              <a:rPr lang="pt-BR" sz="4300" dirty="0" smtClean="0">
                <a:solidFill>
                  <a:srgbClr val="679491"/>
                </a:solidFill>
                <a:latin typeface="Arial" panose="020B0604020202020204" pitchFamily="34" charset="0"/>
                <a:cs typeface="Arial" panose="020B0604020202020204" pitchFamily="34" charset="0"/>
                <a:sym typeface="Arial" panose="020B0604020202020204" pitchFamily="34" charset="0"/>
              </a:rPr>
              <a:t>Doutrina Espírita</a:t>
            </a:r>
            <a:r>
              <a:rPr lang="pt-BR" sz="4300" dirty="0">
                <a:solidFill>
                  <a:srgbClr val="679491"/>
                </a:solidFill>
                <a:latin typeface="Arial" panose="020B0604020202020204" pitchFamily="34" charset="0"/>
                <a:cs typeface="Arial" panose="020B0604020202020204" pitchFamily="34" charset="0"/>
                <a:sym typeface="Arial" panose="020B0604020202020204" pitchFamily="34" charset="0"/>
              </a:rPr>
              <a:t>?</a:t>
            </a:r>
            <a:endParaRPr lang="pt-BR"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939"/>
            <a:ext cx="9144000" cy="6772122"/>
          </a:xfrm>
          <a:prstGeom prst="rect">
            <a:avLst/>
          </a:prstGeom>
        </p:spPr>
      </p:pic>
      <p:sp>
        <p:nvSpPr>
          <p:cNvPr id="36865"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79B770FB-A885-47ED-BFB3-2AF0487066A3}"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31</a:t>
            </a:fld>
            <a:endParaRPr lang="pt-BR"/>
          </a:p>
        </p:txBody>
      </p:sp>
      <p:sp>
        <p:nvSpPr>
          <p:cNvPr id="36867" name="Rectangle 3"/>
          <p:cNvSpPr>
            <a:spLocks noGrp="1" noChangeArrowheads="1"/>
          </p:cNvSpPr>
          <p:nvPr>
            <p:ph type="title"/>
          </p:nvPr>
        </p:nvSpPr>
        <p:spPr>
          <a:xfrm>
            <a:off x="982663" y="2743200"/>
            <a:ext cx="7212012" cy="2357438"/>
          </a:xfrm>
        </p:spPr>
        <p:txBody>
          <a:bodyPr lIns="38100" tIns="38100" rIns="38100" bIns="38100" anchor="ctr"/>
          <a:lstStyle/>
          <a:p>
            <a:pPr algn="ctr" defTabSz="885825"/>
            <a:r>
              <a:rPr lang="pt-BR" sz="5200">
                <a:solidFill>
                  <a:srgbClr val="FFFFFF"/>
                </a:solidFill>
                <a:latin typeface="Arial" panose="020B0604020202020204" pitchFamily="34" charset="0"/>
                <a:cs typeface="Arial" panose="020B0604020202020204" pitchFamily="34" charset="0"/>
                <a:sym typeface="Arial" panose="020B0604020202020204" pitchFamily="34" charset="0"/>
              </a:rPr>
              <a:t>Benefícios de uma equipe mediúnica educada</a:t>
            </a:r>
            <a:endParaRPr lang="pt-B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60E2743D-44AD-4874-948E-737F24BC5971}"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32</a:t>
            </a:fld>
            <a:endParaRPr lang="pt-BR"/>
          </a:p>
        </p:txBody>
      </p:sp>
      <p:sp>
        <p:nvSpPr>
          <p:cNvPr id="37890" name="Rectangle 2"/>
          <p:cNvSpPr>
            <a:spLocks noGrp="1" noChangeArrowheads="1"/>
          </p:cNvSpPr>
          <p:nvPr>
            <p:ph type="title"/>
          </p:nvPr>
        </p:nvSpPr>
        <p:spPr>
          <a:xfrm>
            <a:off x="515938" y="4713288"/>
            <a:ext cx="8110537" cy="1584325"/>
          </a:xfrm>
        </p:spPr>
        <p:txBody>
          <a:bodyPr lIns="38100" tIns="38100" rIns="38100" bIns="38100" anchor="ctr"/>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Equilíbrio nas comunicações</a:t>
            </a:r>
            <a:endParaRPr lang="pt-BR"/>
          </a:p>
        </p:txBody>
      </p:sp>
      <p:pic>
        <p:nvPicPr>
          <p:cNvPr id="37891" name="Picture 3" descr="pasted-imag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1313" y="1125538"/>
            <a:ext cx="5919787" cy="3581400"/>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ABA72CFC-5060-4022-99EA-08C63D4F2F84}"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33</a:t>
            </a:fld>
            <a:endParaRPr lang="pt-BR"/>
          </a:p>
        </p:txBody>
      </p:sp>
      <p:sp>
        <p:nvSpPr>
          <p:cNvPr id="38914" name="Rectangle 2"/>
          <p:cNvSpPr>
            <a:spLocks noGrp="1" noChangeArrowheads="1"/>
          </p:cNvSpPr>
          <p:nvPr>
            <p:ph type="title"/>
          </p:nvPr>
        </p:nvSpPr>
        <p:spPr>
          <a:xfrm>
            <a:off x="515938" y="2057400"/>
            <a:ext cx="8110537" cy="2732088"/>
          </a:xfrm>
        </p:spPr>
        <p:txBody>
          <a:bodyPr lIns="38100" tIns="38100" rIns="38100" bIns="38100" anchor="ctr"/>
          <a:lstStyle/>
          <a:p>
            <a:pPr algn="ctr" defTabSz="914400"/>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Filtragem </a:t>
            </a: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mediúnica </a:t>
            </a:r>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adequada</a:t>
            </a:r>
            <a:r>
              <a:rPr lang="pt-BR" sz="2800" i="1" dirty="0" smtClean="0">
                <a:solidFill>
                  <a:srgbClr val="679491"/>
                </a:solidFill>
                <a:latin typeface="Arial" panose="020B0604020202020204" pitchFamily="34" charset="0"/>
                <a:cs typeface="Arial" panose="020B0604020202020204" pitchFamily="34" charset="0"/>
                <a:sym typeface="Arial" panose="020B0604020202020204" pitchFamily="34" charset="0"/>
              </a:rPr>
              <a:t> </a:t>
            </a:r>
            <a:r>
              <a:rPr lang="pt-BR" sz="2800" i="1" dirty="0">
                <a:solidFill>
                  <a:srgbClr val="679491"/>
                </a:solidFill>
                <a:latin typeface="Arial" panose="020B0604020202020204" pitchFamily="34" charset="0"/>
                <a:cs typeface="Arial" panose="020B0604020202020204" pitchFamily="34" charset="0"/>
                <a:sym typeface="Arial" panose="020B0604020202020204" pitchFamily="34" charset="0"/>
              </a:rPr>
              <a:t>Pág.41</a:t>
            </a:r>
            <a:endParaRPr lang="pt-BR"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FCC8F876-1954-4D9D-8455-75C82966C5FA}"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34</a:t>
            </a:fld>
            <a:endParaRPr lang="pt-BR"/>
          </a:p>
        </p:txBody>
      </p:sp>
      <p:sp>
        <p:nvSpPr>
          <p:cNvPr id="39938" name="Rectangle 2"/>
          <p:cNvSpPr>
            <a:spLocks noGrp="1" noChangeArrowheads="1"/>
          </p:cNvSpPr>
          <p:nvPr>
            <p:ph type="title"/>
          </p:nvPr>
        </p:nvSpPr>
        <p:spPr>
          <a:xfrm>
            <a:off x="515938" y="2057400"/>
            <a:ext cx="8110537" cy="2732088"/>
          </a:xfrm>
        </p:spPr>
        <p:txBody>
          <a:bodyPr lIns="38100" tIns="38100" rIns="38100" bIns="38100" anchor="ctr"/>
          <a:lstStyle/>
          <a:p>
            <a:pPr algn="ctr" defTabSz="914400"/>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Ritmo </a:t>
            </a: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nos </a:t>
            </a:r>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atendimentos</a:t>
            </a: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
            </a:r>
            <a:b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br>
            <a:r>
              <a:rPr lang="pt-BR" sz="2800" i="1" dirty="0">
                <a:solidFill>
                  <a:srgbClr val="679491"/>
                </a:solidFill>
                <a:latin typeface="Arial" panose="020B0604020202020204" pitchFamily="34" charset="0"/>
                <a:cs typeface="Arial" panose="020B0604020202020204" pitchFamily="34" charset="0"/>
                <a:sym typeface="Arial" panose="020B0604020202020204" pitchFamily="34" charset="0"/>
              </a:rPr>
              <a:t>Pág.41</a:t>
            </a:r>
            <a:endParaRPr lang="pt-BR"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70664962-2EC8-4C53-BE01-ADADFA81BD8C}"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35</a:t>
            </a:fld>
            <a:endParaRPr lang="pt-BR"/>
          </a:p>
        </p:txBody>
      </p:sp>
      <p:sp>
        <p:nvSpPr>
          <p:cNvPr id="40962" name="Rectangle 2"/>
          <p:cNvSpPr>
            <a:spLocks noGrp="1" noChangeArrowheads="1"/>
          </p:cNvSpPr>
          <p:nvPr>
            <p:ph type="title"/>
          </p:nvPr>
        </p:nvSpPr>
        <p:spPr>
          <a:xfrm>
            <a:off x="515938" y="2057400"/>
            <a:ext cx="8110537" cy="2732088"/>
          </a:xfrm>
        </p:spPr>
        <p:txBody>
          <a:bodyPr lIns="38100" tIns="38100" rIns="38100" bIns="38100" anchor="ctr"/>
          <a:lstStyle/>
          <a:p>
            <a:pPr algn="ctr" defTabSz="914400"/>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Bem-estar </a:t>
            </a: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nos médiuns</a:t>
            </a:r>
            <a:b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após os </a:t>
            </a:r>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trabalhos</a:t>
            </a:r>
            <a:r>
              <a:rPr lang="pt-BR" sz="2800" i="1" dirty="0" smtClean="0">
                <a:solidFill>
                  <a:srgbClr val="679491"/>
                </a:solidFill>
                <a:latin typeface="Arial" panose="020B0604020202020204" pitchFamily="34" charset="0"/>
                <a:cs typeface="Arial" panose="020B0604020202020204" pitchFamily="34" charset="0"/>
                <a:sym typeface="Arial" panose="020B0604020202020204" pitchFamily="34" charset="0"/>
              </a:rPr>
              <a:t> </a:t>
            </a:r>
            <a:r>
              <a:rPr lang="pt-BR" sz="2800" i="1" dirty="0">
                <a:solidFill>
                  <a:srgbClr val="679491"/>
                </a:solidFill>
                <a:latin typeface="Arial" panose="020B0604020202020204" pitchFamily="34" charset="0"/>
                <a:cs typeface="Arial" panose="020B0604020202020204" pitchFamily="34" charset="0"/>
                <a:sym typeface="Arial" panose="020B0604020202020204" pitchFamily="34" charset="0"/>
              </a:rPr>
              <a:t>Pág.41</a:t>
            </a:r>
            <a:endParaRPr lang="pt-BR"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CA0AF21D-201E-4CDA-85C7-E029FA465F5E}"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36</a:t>
            </a:fld>
            <a:endParaRPr lang="pt-BR"/>
          </a:p>
        </p:txBody>
      </p:sp>
      <p:sp>
        <p:nvSpPr>
          <p:cNvPr id="41986" name="Rectangle 2"/>
          <p:cNvSpPr>
            <a:spLocks noGrp="1" noChangeArrowheads="1"/>
          </p:cNvSpPr>
          <p:nvPr>
            <p:ph type="title"/>
          </p:nvPr>
        </p:nvSpPr>
        <p:spPr>
          <a:xfrm>
            <a:off x="515938" y="2057400"/>
            <a:ext cx="8110537" cy="2732088"/>
          </a:xfrm>
        </p:spPr>
        <p:txBody>
          <a:bodyPr lIns="38100" tIns="38100" rIns="38100" bIns="38100" anchor="ctr"/>
          <a:lstStyle/>
          <a:p>
            <a:pPr algn="ctr" defTabSz="914400"/>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Contato </a:t>
            </a: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com os </a:t>
            </a:r>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mentores</a:t>
            </a: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
            </a:r>
            <a:b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br>
            <a:r>
              <a:rPr lang="pt-BR" sz="2800" i="1" dirty="0">
                <a:solidFill>
                  <a:srgbClr val="679491"/>
                </a:solidFill>
                <a:latin typeface="Arial" panose="020B0604020202020204" pitchFamily="34" charset="0"/>
                <a:cs typeface="Arial" panose="020B0604020202020204" pitchFamily="34" charset="0"/>
                <a:sym typeface="Arial" panose="020B0604020202020204" pitchFamily="34" charset="0"/>
              </a:rPr>
              <a:t>Pág.41</a:t>
            </a:r>
            <a:endParaRPr lang="pt-BR"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939"/>
            <a:ext cx="9144000" cy="6772122"/>
          </a:xfrm>
          <a:prstGeom prst="rect">
            <a:avLst/>
          </a:prstGeom>
        </p:spPr>
      </p:pic>
      <p:sp>
        <p:nvSpPr>
          <p:cNvPr id="43009"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E128380A-578A-473E-A2BA-6DE354F5634E}"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37</a:t>
            </a:fld>
            <a:endParaRPr lang="pt-BR"/>
          </a:p>
        </p:txBody>
      </p:sp>
      <p:sp>
        <p:nvSpPr>
          <p:cNvPr id="43011" name="Rectangle 3"/>
          <p:cNvSpPr>
            <a:spLocks noGrp="1" noChangeArrowheads="1"/>
          </p:cNvSpPr>
          <p:nvPr>
            <p:ph type="title"/>
          </p:nvPr>
        </p:nvSpPr>
        <p:spPr>
          <a:xfrm>
            <a:off x="914400" y="1890713"/>
            <a:ext cx="7280275" cy="4210050"/>
          </a:xfrm>
        </p:spPr>
        <p:txBody>
          <a:bodyPr lIns="38100" tIns="38100" rIns="38100" bIns="38100" anchor="ctr"/>
          <a:lstStyle/>
          <a:p>
            <a:pPr algn="ctr" defTabSz="914400"/>
            <a:r>
              <a:rPr lang="pt-BR" sz="5000">
                <a:solidFill>
                  <a:srgbClr val="679491"/>
                </a:solidFill>
                <a:latin typeface="Arial" panose="020B0604020202020204" pitchFamily="34" charset="0"/>
                <a:cs typeface="Arial" panose="020B0604020202020204" pitchFamily="34" charset="0"/>
                <a:sym typeface="Arial" panose="020B0604020202020204" pitchFamily="34" charset="0"/>
              </a:rPr>
              <a:t>2ª parte: padrões</a:t>
            </a:r>
            <a:br>
              <a:rPr lang="pt-BR" sz="5000">
                <a:solidFill>
                  <a:srgbClr val="679491"/>
                </a:solidFill>
                <a:latin typeface="Arial" panose="020B0604020202020204" pitchFamily="34" charset="0"/>
                <a:cs typeface="Arial" panose="020B0604020202020204" pitchFamily="34" charset="0"/>
                <a:sym typeface="Arial" panose="020B0604020202020204" pitchFamily="34" charset="0"/>
              </a:rPr>
            </a:br>
            <a:r>
              <a:rPr lang="pt-BR" sz="5000">
                <a:solidFill>
                  <a:srgbClr val="679491"/>
                </a:solidFill>
                <a:latin typeface="Arial" panose="020B0604020202020204" pitchFamily="34" charset="0"/>
                <a:cs typeface="Arial" panose="020B0604020202020204" pitchFamily="34" charset="0"/>
                <a:sym typeface="Arial" panose="020B0604020202020204" pitchFamily="34" charset="0"/>
              </a:rPr>
              <a:t>de qualidade para</a:t>
            </a:r>
            <a:br>
              <a:rPr lang="pt-BR" sz="5000">
                <a:solidFill>
                  <a:srgbClr val="679491"/>
                </a:solidFill>
                <a:latin typeface="Arial" panose="020B0604020202020204" pitchFamily="34" charset="0"/>
                <a:cs typeface="Arial" panose="020B0604020202020204" pitchFamily="34" charset="0"/>
                <a:sym typeface="Arial" panose="020B0604020202020204" pitchFamily="34" charset="0"/>
              </a:rPr>
            </a:br>
            <a:r>
              <a:rPr lang="pt-BR" sz="5000">
                <a:solidFill>
                  <a:srgbClr val="679491"/>
                </a:solidFill>
                <a:latin typeface="Arial" panose="020B0604020202020204" pitchFamily="34" charset="0"/>
                <a:cs typeface="Arial" panose="020B0604020202020204" pitchFamily="34" charset="0"/>
                <a:sym typeface="Arial" panose="020B0604020202020204" pitchFamily="34" charset="0"/>
              </a:rPr>
              <a:t>reuniões mediúnicas</a:t>
            </a:r>
            <a:endParaRPr lang="pt-B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939"/>
            <a:ext cx="9144000" cy="6772122"/>
          </a:xfrm>
          <a:prstGeom prst="rect">
            <a:avLst/>
          </a:prstGeom>
        </p:spPr>
      </p:pic>
      <p:sp>
        <p:nvSpPr>
          <p:cNvPr id="44033"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404566C1-0CA5-44C5-901E-552AA3784774}"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38</a:t>
            </a:fld>
            <a:endParaRPr lang="pt-BR"/>
          </a:p>
        </p:txBody>
      </p:sp>
      <p:sp>
        <p:nvSpPr>
          <p:cNvPr id="44035" name="Rectangle 3"/>
          <p:cNvSpPr>
            <a:spLocks noGrp="1" noChangeArrowheads="1"/>
          </p:cNvSpPr>
          <p:nvPr>
            <p:ph type="title"/>
          </p:nvPr>
        </p:nvSpPr>
        <p:spPr>
          <a:xfrm>
            <a:off x="982663" y="2743200"/>
            <a:ext cx="7212012" cy="2357438"/>
          </a:xfrm>
        </p:spPr>
        <p:txBody>
          <a:bodyPr lIns="38100" tIns="38100" rIns="38100" bIns="38100" anchor="ctr"/>
          <a:lstStyle/>
          <a:p>
            <a:pPr algn="ctr" defTabSz="914400"/>
            <a:r>
              <a:rPr lang="pt-BR" sz="5400">
                <a:solidFill>
                  <a:srgbClr val="FFFFFF"/>
                </a:solidFill>
                <a:latin typeface="Arial" panose="020B0604020202020204" pitchFamily="34" charset="0"/>
                <a:cs typeface="Arial" panose="020B0604020202020204" pitchFamily="34" charset="0"/>
                <a:sym typeface="Arial" panose="020B0604020202020204" pitchFamily="34" charset="0"/>
              </a:rPr>
              <a:t>Seleção e privacidade</a:t>
            </a:r>
            <a:endParaRPr lang="pt-B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D28AAB7B-B6D6-4C12-88AA-1354F1BD0E4D}"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39</a:t>
            </a:fld>
            <a:endParaRPr lang="pt-BR"/>
          </a:p>
        </p:txBody>
      </p:sp>
      <p:sp>
        <p:nvSpPr>
          <p:cNvPr id="45058" name="Rectangle 2"/>
          <p:cNvSpPr>
            <a:spLocks noGrp="1" noChangeArrowheads="1"/>
          </p:cNvSpPr>
          <p:nvPr>
            <p:ph type="title"/>
          </p:nvPr>
        </p:nvSpPr>
        <p:spPr>
          <a:xfrm>
            <a:off x="515938" y="2300288"/>
            <a:ext cx="8110537" cy="2255837"/>
          </a:xfrm>
        </p:spPr>
        <p:txBody>
          <a:bodyPr lIns="38100" tIns="38100" rIns="38100" bIns="38100" anchor="ctr"/>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Admitindo somente a equipe responsável no local e horário para o intercâmbio mediúnico</a:t>
            </a:r>
            <a:endParaRPr lang="pt-B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F9093D85-E184-4DFD-ACB7-9E180B315A45}"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4</a:t>
            </a:fld>
            <a:endParaRPr lang="pt-BR"/>
          </a:p>
        </p:txBody>
      </p:sp>
      <p:sp>
        <p:nvSpPr>
          <p:cNvPr id="9218" name="Rectangle 2"/>
          <p:cNvSpPr>
            <a:spLocks noGrp="1" noChangeArrowheads="1"/>
          </p:cNvSpPr>
          <p:nvPr>
            <p:ph type="title"/>
          </p:nvPr>
        </p:nvSpPr>
        <p:spPr>
          <a:xfrm>
            <a:off x="515938" y="3030538"/>
            <a:ext cx="8110537" cy="795337"/>
          </a:xfrm>
        </p:spPr>
        <p:txBody>
          <a:bodyPr lIns="38100" tIns="38100" rIns="38100" bIns="38100"/>
          <a:lstStyle/>
          <a:p>
            <a:pPr algn="ctr" defTabSz="914400"/>
            <a:r>
              <a:rPr lang="pt-BR" sz="4400" b="1">
                <a:solidFill>
                  <a:srgbClr val="679491"/>
                </a:solidFill>
                <a:latin typeface="Arial" panose="020B0604020202020204" pitchFamily="34" charset="0"/>
                <a:cs typeface="Arial" panose="020B0604020202020204" pitchFamily="34" charset="0"/>
                <a:sym typeface="Arial" panose="020B0604020202020204" pitchFamily="34" charset="0"/>
              </a:rPr>
              <a:t>Instrução</a:t>
            </a:r>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 dos encarnados  </a:t>
            </a:r>
            <a:endParaRPr lang="pt-B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939"/>
            <a:ext cx="9144000" cy="6772122"/>
          </a:xfrm>
          <a:prstGeom prst="rect">
            <a:avLst/>
          </a:prstGeom>
        </p:spPr>
      </p:pic>
      <p:sp>
        <p:nvSpPr>
          <p:cNvPr id="46081"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B93E9961-038B-4A0D-8535-20C22F61C22B}"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40</a:t>
            </a:fld>
            <a:endParaRPr lang="pt-BR"/>
          </a:p>
        </p:txBody>
      </p:sp>
      <p:sp>
        <p:nvSpPr>
          <p:cNvPr id="46083" name="Rectangle 3"/>
          <p:cNvSpPr>
            <a:spLocks noGrp="1" noChangeArrowheads="1"/>
          </p:cNvSpPr>
          <p:nvPr>
            <p:ph type="title"/>
          </p:nvPr>
        </p:nvSpPr>
        <p:spPr>
          <a:xfrm>
            <a:off x="652463" y="2343150"/>
            <a:ext cx="7837487" cy="3143250"/>
          </a:xfrm>
        </p:spPr>
        <p:txBody>
          <a:bodyPr lIns="38100" tIns="38100" rIns="38100" bIns="38100" anchor="ctr"/>
          <a:lstStyle/>
          <a:p>
            <a:pPr algn="ctr" defTabSz="914400"/>
            <a:r>
              <a:rPr lang="pt-BR" sz="4800" dirty="0">
                <a:solidFill>
                  <a:srgbClr val="679491"/>
                </a:solidFill>
                <a:latin typeface="Arial" panose="020B0604020202020204" pitchFamily="34" charset="0"/>
                <a:cs typeface="Arial" panose="020B0604020202020204" pitchFamily="34" charset="0"/>
                <a:sym typeface="Arial" panose="020B0604020202020204" pitchFamily="34" charset="0"/>
              </a:rPr>
              <a:t>Uma reunião mediúnica</a:t>
            </a:r>
            <a:br>
              <a:rPr lang="pt-BR" sz="4800" dirty="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800" dirty="0">
                <a:solidFill>
                  <a:srgbClr val="679491"/>
                </a:solidFill>
                <a:latin typeface="Arial" panose="020B0604020202020204" pitchFamily="34" charset="0"/>
                <a:cs typeface="Arial" panose="020B0604020202020204" pitchFamily="34" charset="0"/>
                <a:sym typeface="Arial" panose="020B0604020202020204" pitchFamily="34" charset="0"/>
              </a:rPr>
              <a:t>é influenciada tanto por médiuns ostensivos bem como pelos de </a:t>
            </a:r>
            <a:r>
              <a:rPr lang="pt-BR" sz="4800" dirty="0" smtClean="0">
                <a:solidFill>
                  <a:srgbClr val="679491"/>
                </a:solidFill>
                <a:latin typeface="Arial" panose="020B0604020202020204" pitchFamily="34" charset="0"/>
                <a:cs typeface="Arial" panose="020B0604020202020204" pitchFamily="34" charset="0"/>
                <a:sym typeface="Arial" panose="020B0604020202020204" pitchFamily="34" charset="0"/>
              </a:rPr>
              <a:t>apoio</a:t>
            </a:r>
            <a:endParaRPr lang="pt-BR" dirty="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7180A148-69D6-4408-92AC-93E8B7D9EEC9}"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41</a:t>
            </a:fld>
            <a:endParaRPr lang="pt-BR"/>
          </a:p>
        </p:txBody>
      </p:sp>
      <p:sp>
        <p:nvSpPr>
          <p:cNvPr id="47106" name="Rectangle 2"/>
          <p:cNvSpPr>
            <a:spLocks noGrp="1" noChangeArrowheads="1"/>
          </p:cNvSpPr>
          <p:nvPr>
            <p:ph type="title"/>
          </p:nvPr>
        </p:nvSpPr>
        <p:spPr>
          <a:xfrm>
            <a:off x="515938" y="1604963"/>
            <a:ext cx="8110537" cy="3646487"/>
          </a:xfrm>
        </p:spPr>
        <p:txBody>
          <a:bodyPr lIns="38100" tIns="38100" rIns="38100" bIns="38100" anchor="ctr"/>
          <a:lstStyle/>
          <a:p>
            <a:pPr algn="ctr" defTabSz="914400"/>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Participantes devotados, equilibrados emocionalmente, com saúde e conhecimento espírita necessário</a:t>
            </a:r>
            <a:endParaRPr lang="pt-B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6993D66A-657F-433E-92DC-2B9FD40F507E}"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42</a:t>
            </a:fld>
            <a:endParaRPr lang="pt-BR"/>
          </a:p>
        </p:txBody>
      </p:sp>
      <p:sp>
        <p:nvSpPr>
          <p:cNvPr id="48130" name="Rectangle 2"/>
          <p:cNvSpPr>
            <a:spLocks noGrp="1" noChangeArrowheads="1"/>
          </p:cNvSpPr>
          <p:nvPr>
            <p:ph type="title"/>
          </p:nvPr>
        </p:nvSpPr>
        <p:spPr>
          <a:xfrm>
            <a:off x="515938" y="4375150"/>
            <a:ext cx="8110537" cy="1616075"/>
          </a:xfrm>
        </p:spPr>
        <p:txBody>
          <a:bodyPr lIns="38100" tIns="38100" rIns="38100" bIns="38100" anchor="ctr"/>
          <a:lstStyle/>
          <a:p>
            <a:pPr algn="ctr" defTabSz="914400"/>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Saúde </a:t>
            </a:r>
            <a: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t>e equilíbrio</a:t>
            </a:r>
            <a:br>
              <a:rPr lang="pt-BR" sz="4400" dirty="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dirty="0" smtClean="0">
                <a:solidFill>
                  <a:srgbClr val="679491"/>
                </a:solidFill>
                <a:latin typeface="Arial" panose="020B0604020202020204" pitchFamily="34" charset="0"/>
                <a:cs typeface="Arial" panose="020B0604020202020204" pitchFamily="34" charset="0"/>
                <a:sym typeface="Arial" panose="020B0604020202020204" pitchFamily="34" charset="0"/>
              </a:rPr>
              <a:t>emocional </a:t>
            </a:r>
            <a:r>
              <a:rPr lang="pt-BR" sz="2800" i="1" dirty="0">
                <a:solidFill>
                  <a:srgbClr val="679491"/>
                </a:solidFill>
                <a:latin typeface="Arial" panose="020B0604020202020204" pitchFamily="34" charset="0"/>
                <a:cs typeface="Arial" panose="020B0604020202020204" pitchFamily="34" charset="0"/>
                <a:sym typeface="Arial" panose="020B0604020202020204" pitchFamily="34" charset="0"/>
              </a:rPr>
              <a:t>Pág.55</a:t>
            </a:r>
            <a:endParaRPr lang="pt-BR" dirty="0"/>
          </a:p>
        </p:txBody>
      </p:sp>
      <p:pic>
        <p:nvPicPr>
          <p:cNvPr id="48131" name="Picture 3" descr="IMG_0688.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5013" y="1192213"/>
            <a:ext cx="5132387" cy="2851150"/>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7384"/>
            <a:ext cx="9144000" cy="6885384"/>
          </a:xfrm>
          <a:prstGeom prst="rect">
            <a:avLst/>
          </a:prstGeom>
        </p:spPr>
      </p:pic>
      <p:sp>
        <p:nvSpPr>
          <p:cNvPr id="50177"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1C61E562-ACC0-42A6-95A7-A1D579E5E934}"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43</a:t>
            </a:fld>
            <a:endParaRPr lang="pt-BR"/>
          </a:p>
        </p:txBody>
      </p:sp>
      <p:sp>
        <p:nvSpPr>
          <p:cNvPr id="50178" name="AutoShape 2"/>
          <p:cNvSpPr>
            <a:spLocks/>
          </p:cNvSpPr>
          <p:nvPr/>
        </p:nvSpPr>
        <p:spPr bwMode="auto">
          <a:xfrm>
            <a:off x="630238" y="944563"/>
            <a:ext cx="7883525" cy="3060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700"/>
              </a:spcBef>
            </a:pPr>
            <a:r>
              <a:rPr lang="pt-BR" sz="1800" b="1" dirty="0">
                <a:solidFill>
                  <a:srgbClr val="679491"/>
                </a:solidFill>
                <a:latin typeface="Arial" panose="020B0604020202020204" pitchFamily="34" charset="0"/>
                <a:cs typeface="Arial" panose="020B0604020202020204" pitchFamily="34" charset="0"/>
                <a:sym typeface="Arial" panose="020B0604020202020204" pitchFamily="34" charset="0"/>
              </a:rPr>
              <a:t>CRÉDITOS</a:t>
            </a:r>
            <a:endParaRPr lang="pt-BR" sz="1800" dirty="0">
              <a:solidFill>
                <a:srgbClr val="679491"/>
              </a:solidFill>
              <a:latin typeface="Arial" panose="020B0604020202020204" pitchFamily="34" charset="0"/>
              <a:cs typeface="Arial" panose="020B0604020202020204" pitchFamily="34" charset="0"/>
              <a:sym typeface="Arial" panose="020B0604020202020204" pitchFamily="34" charset="0"/>
            </a:endParaRPr>
          </a:p>
          <a:p>
            <a:pPr>
              <a:spcBef>
                <a:spcPts val="700"/>
              </a:spcBef>
            </a:pPr>
            <a:r>
              <a:rPr lang="pt-BR" sz="1800" dirty="0">
                <a:solidFill>
                  <a:srgbClr val="679491"/>
                </a:solidFill>
                <a:latin typeface="Arial" panose="020B0604020202020204" pitchFamily="34" charset="0"/>
                <a:cs typeface="Arial" panose="020B0604020202020204" pitchFamily="34" charset="0"/>
                <a:sym typeface="Arial" panose="020B0604020202020204" pitchFamily="34" charset="0"/>
              </a:rPr>
              <a:t>Pesquisa e Elaboração: </a:t>
            </a:r>
            <a:r>
              <a:rPr lang="pt-BR" sz="1800" b="1" i="1" dirty="0">
                <a:solidFill>
                  <a:srgbClr val="679491"/>
                </a:solidFill>
                <a:latin typeface="Arial" panose="020B0604020202020204" pitchFamily="34" charset="0"/>
                <a:cs typeface="Arial" panose="020B0604020202020204" pitchFamily="34" charset="0"/>
                <a:sym typeface="Arial" panose="020B0604020202020204" pitchFamily="34" charset="0"/>
              </a:rPr>
              <a:t>Aníbal</a:t>
            </a:r>
            <a:r>
              <a:rPr lang="pt-BR" sz="1800" i="1" dirty="0">
                <a:solidFill>
                  <a:srgbClr val="679491"/>
                </a:solidFill>
                <a:latin typeface="Arial" panose="020B0604020202020204" pitchFamily="34" charset="0"/>
                <a:cs typeface="Arial" panose="020B0604020202020204" pitchFamily="34" charset="0"/>
                <a:sym typeface="Arial" panose="020B0604020202020204" pitchFamily="34" charset="0"/>
              </a:rPr>
              <a:t> Jorge Oliveira Albuquerque</a:t>
            </a:r>
            <a:endParaRPr lang="pt-BR" sz="1800" b="1" dirty="0">
              <a:solidFill>
                <a:srgbClr val="679491"/>
              </a:solidFill>
              <a:latin typeface="Arial" panose="020B0604020202020204" pitchFamily="34" charset="0"/>
              <a:cs typeface="Arial" panose="020B0604020202020204" pitchFamily="34" charset="0"/>
              <a:sym typeface="Arial" panose="020B0604020202020204" pitchFamily="34" charset="0"/>
            </a:endParaRPr>
          </a:p>
          <a:p>
            <a:pPr>
              <a:spcBef>
                <a:spcPts val="700"/>
              </a:spcBef>
            </a:pPr>
            <a:r>
              <a:rPr lang="pt-BR" sz="1800" dirty="0">
                <a:solidFill>
                  <a:srgbClr val="679491"/>
                </a:solidFill>
                <a:latin typeface="Arial" panose="020B0604020202020204" pitchFamily="34" charset="0"/>
                <a:cs typeface="Arial" panose="020B0604020202020204" pitchFamily="34" charset="0"/>
                <a:sym typeface="Arial" panose="020B0604020202020204" pitchFamily="34" charset="0"/>
              </a:rPr>
              <a:t>Direção de Arte: </a:t>
            </a:r>
            <a:r>
              <a:rPr lang="pt-BR" sz="1800" b="1" i="1" dirty="0" err="1">
                <a:solidFill>
                  <a:srgbClr val="679491"/>
                </a:solidFill>
                <a:latin typeface="Arial" panose="020B0604020202020204" pitchFamily="34" charset="0"/>
                <a:cs typeface="Arial" panose="020B0604020202020204" pitchFamily="34" charset="0"/>
                <a:sym typeface="Arial" panose="020B0604020202020204" pitchFamily="34" charset="0"/>
              </a:rPr>
              <a:t>Weyne</a:t>
            </a:r>
            <a:r>
              <a:rPr lang="pt-BR" sz="1800" i="1" dirty="0">
                <a:solidFill>
                  <a:srgbClr val="679491"/>
                </a:solidFill>
                <a:latin typeface="Arial" panose="020B0604020202020204" pitchFamily="34" charset="0"/>
                <a:cs typeface="Arial" panose="020B0604020202020204" pitchFamily="34" charset="0"/>
                <a:sym typeface="Arial" panose="020B0604020202020204" pitchFamily="34" charset="0"/>
              </a:rPr>
              <a:t> Vasconcelos</a:t>
            </a:r>
            <a:endParaRPr lang="pt-BR" sz="1800" dirty="0">
              <a:solidFill>
                <a:srgbClr val="679491"/>
              </a:solidFill>
              <a:latin typeface="Arial" panose="020B0604020202020204" pitchFamily="34" charset="0"/>
              <a:cs typeface="Arial" panose="020B0604020202020204" pitchFamily="34" charset="0"/>
              <a:sym typeface="Arial" panose="020B0604020202020204" pitchFamily="34" charset="0"/>
            </a:endParaRPr>
          </a:p>
          <a:p>
            <a:pPr>
              <a:spcBef>
                <a:spcPts val="700"/>
              </a:spcBef>
            </a:pPr>
            <a:r>
              <a:rPr lang="pt-BR" sz="1800" dirty="0">
                <a:solidFill>
                  <a:srgbClr val="679491"/>
                </a:solidFill>
                <a:latin typeface="Arial" panose="020B0604020202020204" pitchFamily="34" charset="0"/>
                <a:cs typeface="Arial" panose="020B0604020202020204" pitchFamily="34" charset="0"/>
                <a:sym typeface="Arial" panose="020B0604020202020204" pitchFamily="34" charset="0"/>
              </a:rPr>
              <a:t>Revisão: </a:t>
            </a:r>
            <a:r>
              <a:rPr lang="pt-BR" sz="1800" i="1" dirty="0">
                <a:solidFill>
                  <a:srgbClr val="679491"/>
                </a:solidFill>
                <a:latin typeface="Arial" panose="020B0604020202020204" pitchFamily="34" charset="0"/>
                <a:cs typeface="Arial" panose="020B0604020202020204" pitchFamily="34" charset="0"/>
                <a:sym typeface="Arial" panose="020B0604020202020204" pitchFamily="34" charset="0"/>
              </a:rPr>
              <a:t>José </a:t>
            </a:r>
            <a:r>
              <a:rPr lang="pt-BR" sz="1800" b="1" i="1" dirty="0">
                <a:solidFill>
                  <a:srgbClr val="679491"/>
                </a:solidFill>
                <a:latin typeface="Arial" panose="020B0604020202020204" pitchFamily="34" charset="0"/>
                <a:cs typeface="Arial" panose="020B0604020202020204" pitchFamily="34" charset="0"/>
                <a:sym typeface="Arial" panose="020B0604020202020204" pitchFamily="34" charset="0"/>
              </a:rPr>
              <a:t>Roberto</a:t>
            </a:r>
            <a:r>
              <a:rPr lang="pt-BR" sz="1800" i="1" dirty="0">
                <a:solidFill>
                  <a:srgbClr val="679491"/>
                </a:solidFill>
                <a:latin typeface="Arial" panose="020B0604020202020204" pitchFamily="34" charset="0"/>
                <a:cs typeface="Arial" panose="020B0604020202020204" pitchFamily="34" charset="0"/>
                <a:sym typeface="Arial" panose="020B0604020202020204" pitchFamily="34" charset="0"/>
              </a:rPr>
              <a:t> Alves de Albuquerque</a:t>
            </a:r>
            <a:endParaRPr lang="pt-BR" sz="1800" dirty="0">
              <a:solidFill>
                <a:srgbClr val="679491"/>
              </a:solidFill>
              <a:latin typeface="Arial" panose="020B0604020202020204" pitchFamily="34" charset="0"/>
              <a:cs typeface="Arial" panose="020B0604020202020204" pitchFamily="34" charset="0"/>
              <a:sym typeface="Arial" panose="020B0604020202020204" pitchFamily="34" charset="0"/>
            </a:endParaRPr>
          </a:p>
          <a:p>
            <a:pPr>
              <a:spcBef>
                <a:spcPts val="700"/>
              </a:spcBef>
            </a:pPr>
            <a:r>
              <a:rPr lang="pt-BR" sz="1800" dirty="0">
                <a:solidFill>
                  <a:srgbClr val="679491"/>
                </a:solidFill>
                <a:latin typeface="Arial" panose="020B0604020202020204" pitchFamily="34" charset="0"/>
                <a:cs typeface="Arial" panose="020B0604020202020204" pitchFamily="34" charset="0"/>
                <a:sym typeface="Arial" panose="020B0604020202020204" pitchFamily="34" charset="0"/>
              </a:rPr>
              <a:t>Colaboradores: </a:t>
            </a:r>
            <a:r>
              <a:rPr lang="pt-BR" sz="1800" i="1" dirty="0">
                <a:solidFill>
                  <a:srgbClr val="679491"/>
                </a:solidFill>
                <a:latin typeface="Arial" panose="020B0604020202020204" pitchFamily="34" charset="0"/>
                <a:cs typeface="Arial" panose="020B0604020202020204" pitchFamily="34" charset="0"/>
                <a:sym typeface="Arial" panose="020B0604020202020204" pitchFamily="34" charset="0"/>
              </a:rPr>
              <a:t>Antônio Alfredo de Sousa </a:t>
            </a:r>
            <a:r>
              <a:rPr lang="pt-BR" sz="1800" b="1" i="1" dirty="0">
                <a:solidFill>
                  <a:srgbClr val="679491"/>
                </a:solidFill>
                <a:latin typeface="Arial" panose="020B0604020202020204" pitchFamily="34" charset="0"/>
                <a:cs typeface="Arial" panose="020B0604020202020204" pitchFamily="34" charset="0"/>
                <a:sym typeface="Arial" panose="020B0604020202020204" pitchFamily="34" charset="0"/>
              </a:rPr>
              <a:t>Monteiro</a:t>
            </a:r>
            <a:r>
              <a:rPr lang="pt-BR" sz="1800" i="1" dirty="0">
                <a:solidFill>
                  <a:srgbClr val="679491"/>
                </a:solidFill>
                <a:latin typeface="Arial" panose="020B0604020202020204" pitchFamily="34" charset="0"/>
                <a:cs typeface="Arial" panose="020B0604020202020204" pitchFamily="34" charset="0"/>
                <a:sym typeface="Arial" panose="020B0604020202020204" pitchFamily="34" charset="0"/>
              </a:rPr>
              <a:t>, </a:t>
            </a:r>
            <a:r>
              <a:rPr lang="pt-BR" sz="1800" b="1" i="1" dirty="0">
                <a:solidFill>
                  <a:srgbClr val="679491"/>
                </a:solidFill>
                <a:latin typeface="Arial" panose="020B0604020202020204" pitchFamily="34" charset="0"/>
                <a:cs typeface="Arial" panose="020B0604020202020204" pitchFamily="34" charset="0"/>
                <a:sym typeface="Arial" panose="020B0604020202020204" pitchFamily="34" charset="0"/>
              </a:rPr>
              <a:t>Lisboa</a:t>
            </a:r>
            <a:r>
              <a:rPr lang="pt-BR" sz="1800" i="1" dirty="0">
                <a:solidFill>
                  <a:srgbClr val="679491"/>
                </a:solidFill>
                <a:latin typeface="Arial" panose="020B0604020202020204" pitchFamily="34" charset="0"/>
                <a:cs typeface="Arial" panose="020B0604020202020204" pitchFamily="34" charset="0"/>
                <a:sym typeface="Arial" panose="020B0604020202020204" pitchFamily="34" charset="0"/>
              </a:rPr>
              <a:t>, </a:t>
            </a:r>
            <a:r>
              <a:rPr lang="pt-BR" sz="1800" b="1" i="1" dirty="0">
                <a:solidFill>
                  <a:srgbClr val="679491"/>
                </a:solidFill>
                <a:latin typeface="Arial" panose="020B0604020202020204" pitchFamily="34" charset="0"/>
                <a:cs typeface="Arial" panose="020B0604020202020204" pitchFamily="34" charset="0"/>
                <a:sym typeface="Arial" panose="020B0604020202020204" pitchFamily="34" charset="0"/>
              </a:rPr>
              <a:t>Regina </a:t>
            </a:r>
            <a:r>
              <a:rPr lang="pt-BR" sz="1800" i="1" dirty="0">
                <a:solidFill>
                  <a:srgbClr val="679491"/>
                </a:solidFill>
                <a:latin typeface="Arial" panose="020B0604020202020204" pitchFamily="34" charset="0"/>
                <a:cs typeface="Arial" panose="020B0604020202020204" pitchFamily="34" charset="0"/>
                <a:sym typeface="Arial" panose="020B0604020202020204" pitchFamily="34" charset="0"/>
              </a:rPr>
              <a:t>Célia Mesquita Gondim, </a:t>
            </a:r>
            <a:r>
              <a:rPr lang="pt-BR" sz="1800" b="1" i="1" dirty="0">
                <a:solidFill>
                  <a:srgbClr val="679491"/>
                </a:solidFill>
                <a:latin typeface="Arial" panose="020B0604020202020204" pitchFamily="34" charset="0"/>
                <a:cs typeface="Arial" panose="020B0604020202020204" pitchFamily="34" charset="0"/>
                <a:sym typeface="Arial" panose="020B0604020202020204" pitchFamily="34" charset="0"/>
              </a:rPr>
              <a:t>Sônia </a:t>
            </a:r>
            <a:r>
              <a:rPr lang="pt-BR" sz="1800" i="1" dirty="0">
                <a:solidFill>
                  <a:srgbClr val="679491"/>
                </a:solidFill>
                <a:latin typeface="Arial" panose="020B0604020202020204" pitchFamily="34" charset="0"/>
                <a:cs typeface="Arial" panose="020B0604020202020204" pitchFamily="34" charset="0"/>
                <a:sym typeface="Arial" panose="020B0604020202020204" pitchFamily="34" charset="0"/>
              </a:rPr>
              <a:t>Ponte</a:t>
            </a:r>
            <a:endParaRPr lang="pt-BR" sz="1800" dirty="0"/>
          </a:p>
        </p:txBody>
      </p:sp>
      <p:sp>
        <p:nvSpPr>
          <p:cNvPr id="3" name="Retângulo 2"/>
          <p:cNvSpPr/>
          <p:nvPr/>
        </p:nvSpPr>
        <p:spPr>
          <a:xfrm>
            <a:off x="3851920" y="5744289"/>
            <a:ext cx="2864887" cy="369332"/>
          </a:xfrm>
          <a:prstGeom prst="rect">
            <a:avLst/>
          </a:prstGeom>
        </p:spPr>
        <p:txBody>
          <a:bodyPr wrap="none">
            <a:spAutoFit/>
          </a:bodyPr>
          <a:lstStyle/>
          <a:p>
            <a:r>
              <a:rPr lang="pt-BR" sz="1800" dirty="0" smtClean="0">
                <a:solidFill>
                  <a:srgbClr val="679491"/>
                </a:solidFill>
                <a:latin typeface="Arial" panose="020B0604020202020204" pitchFamily="34" charset="0"/>
                <a:cs typeface="Arial" panose="020B0604020202020204" pitchFamily="34" charset="0"/>
                <a:sym typeface="Arial" panose="020B0604020202020204" pitchFamily="34" charset="0"/>
              </a:rPr>
              <a:t>Fortaleza, janeiro de 2014</a:t>
            </a:r>
            <a:endParaRPr lang="pt-BR" sz="1800"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113D021C-437B-43D3-85FF-1656A85B3CBB}"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5</a:t>
            </a:fld>
            <a:endParaRPr lang="pt-BR"/>
          </a:p>
        </p:txBody>
      </p:sp>
      <p:sp>
        <p:nvSpPr>
          <p:cNvPr id="10242" name="Rectangle 2"/>
          <p:cNvSpPr>
            <a:spLocks noGrp="1" noChangeArrowheads="1"/>
          </p:cNvSpPr>
          <p:nvPr>
            <p:ph type="title"/>
          </p:nvPr>
        </p:nvSpPr>
        <p:spPr>
          <a:xfrm>
            <a:off x="633413" y="2693988"/>
            <a:ext cx="7875587" cy="1468437"/>
          </a:xfrm>
        </p:spPr>
        <p:txBody>
          <a:bodyPr lIns="38100" tIns="38100" rIns="38100" bIns="38100"/>
          <a:lstStyle/>
          <a:p>
            <a:pPr algn="ctr" defTabSz="876300"/>
            <a:r>
              <a:rPr lang="pt-BR" sz="4200" b="1">
                <a:solidFill>
                  <a:srgbClr val="679491"/>
                </a:solidFill>
                <a:latin typeface="Arial" panose="020B0604020202020204" pitchFamily="34" charset="0"/>
                <a:cs typeface="Arial" panose="020B0604020202020204" pitchFamily="34" charset="0"/>
                <a:sym typeface="Arial" panose="020B0604020202020204" pitchFamily="34" charset="0"/>
              </a:rPr>
              <a:t>Convencer</a:t>
            </a:r>
            <a:r>
              <a:rPr lang="pt-BR" sz="4200">
                <a:solidFill>
                  <a:srgbClr val="679491"/>
                </a:solidFill>
                <a:latin typeface="Arial" panose="020B0604020202020204" pitchFamily="34" charset="0"/>
                <a:cs typeface="Arial" panose="020B0604020202020204" pitchFamily="34" charset="0"/>
                <a:sym typeface="Arial" panose="020B0604020202020204" pitchFamily="34" charset="0"/>
              </a:rPr>
              <a:t> os incrédulos que </a:t>
            </a:r>
            <a:r>
              <a:rPr lang="pt-BR" sz="4200" b="1">
                <a:solidFill>
                  <a:srgbClr val="679491"/>
                </a:solidFill>
                <a:latin typeface="Arial" panose="020B0604020202020204" pitchFamily="34" charset="0"/>
                <a:cs typeface="Arial" panose="020B0604020202020204" pitchFamily="34" charset="0"/>
                <a:sym typeface="Arial" panose="020B0604020202020204" pitchFamily="34" charset="0"/>
              </a:rPr>
              <a:t>há vida</a:t>
            </a:r>
            <a:r>
              <a:rPr lang="pt-BR" sz="4200">
                <a:solidFill>
                  <a:srgbClr val="679491"/>
                </a:solidFill>
                <a:latin typeface="Arial" panose="020B0604020202020204" pitchFamily="34" charset="0"/>
                <a:cs typeface="Arial" panose="020B0604020202020204" pitchFamily="34" charset="0"/>
                <a:sym typeface="Arial" panose="020B0604020202020204" pitchFamily="34" charset="0"/>
              </a:rPr>
              <a:t> além do mundo material  </a:t>
            </a:r>
            <a:endParaRPr lang="pt-B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5090B707-558A-4450-A311-1BD49D3E0277}"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6</a:t>
            </a:fld>
            <a:endParaRPr lang="pt-BR"/>
          </a:p>
        </p:txBody>
      </p:sp>
      <p:sp>
        <p:nvSpPr>
          <p:cNvPr id="11266" name="Rectangle 2"/>
          <p:cNvSpPr>
            <a:spLocks noGrp="1" noChangeArrowheads="1"/>
          </p:cNvSpPr>
          <p:nvPr>
            <p:ph type="title"/>
          </p:nvPr>
        </p:nvSpPr>
        <p:spPr>
          <a:xfrm>
            <a:off x="1003300" y="4586288"/>
            <a:ext cx="7135813" cy="1446212"/>
          </a:xfrm>
        </p:spPr>
        <p:txBody>
          <a:bodyPr lIns="38100" tIns="38100" rIns="38100" bIns="38100"/>
          <a:lstStyle/>
          <a:p>
            <a:pPr algn="ctr" defTabSz="914400"/>
            <a:r>
              <a:rPr lang="pt-BR" sz="4400" b="1">
                <a:solidFill>
                  <a:srgbClr val="679491"/>
                </a:solidFill>
                <a:latin typeface="Arial" panose="020B0604020202020204" pitchFamily="34" charset="0"/>
                <a:cs typeface="Arial" panose="020B0604020202020204" pitchFamily="34" charset="0"/>
                <a:sym typeface="Arial" panose="020B0604020202020204" pitchFamily="34" charset="0"/>
              </a:rPr>
              <a:t>Aliviar</a:t>
            </a:r>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 o </a:t>
            </a:r>
            <a:r>
              <a:rPr lang="pt-BR" sz="4400" b="1">
                <a:solidFill>
                  <a:srgbClr val="679491"/>
                </a:solidFill>
                <a:latin typeface="Arial" panose="020B0604020202020204" pitchFamily="34" charset="0"/>
                <a:cs typeface="Arial" panose="020B0604020202020204" pitchFamily="34" charset="0"/>
                <a:sym typeface="Arial" panose="020B0604020202020204" pitchFamily="34" charset="0"/>
              </a:rPr>
              <a:t>sofrimento</a:t>
            </a:r>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
            </a:r>
            <a:br>
              <a:rPr lang="pt-BR" sz="4400">
                <a:solidFill>
                  <a:srgbClr val="679491"/>
                </a:solidFill>
                <a:latin typeface="Arial" panose="020B0604020202020204" pitchFamily="34" charset="0"/>
                <a:cs typeface="Arial" panose="020B0604020202020204" pitchFamily="34" charset="0"/>
                <a:sym typeface="Arial" panose="020B0604020202020204" pitchFamily="34" charset="0"/>
              </a:rPr>
            </a:br>
            <a:r>
              <a:rPr lang="pt-BR" sz="4400">
                <a:solidFill>
                  <a:srgbClr val="679491"/>
                </a:solidFill>
                <a:latin typeface="Arial" panose="020B0604020202020204" pitchFamily="34" charset="0"/>
                <a:cs typeface="Arial" panose="020B0604020202020204" pitchFamily="34" charset="0"/>
                <a:sym typeface="Arial" panose="020B0604020202020204" pitchFamily="34" charset="0"/>
              </a:rPr>
              <a:t>dos </a:t>
            </a:r>
            <a:r>
              <a:rPr lang="pt-BR" sz="4400" b="1">
                <a:solidFill>
                  <a:srgbClr val="679491"/>
                </a:solidFill>
                <a:latin typeface="Arial" panose="020B0604020202020204" pitchFamily="34" charset="0"/>
                <a:cs typeface="Arial" panose="020B0604020202020204" pitchFamily="34" charset="0"/>
                <a:sym typeface="Arial" panose="020B0604020202020204" pitchFamily="34" charset="0"/>
              </a:rPr>
              <a:t>Espíritos</a:t>
            </a:r>
            <a:endParaRPr lang="pt-BR"/>
          </a:p>
        </p:txBody>
      </p:sp>
      <p:pic>
        <p:nvPicPr>
          <p:cNvPr id="11267" name="Picture 3" descr="IMG_067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0575" y="996950"/>
            <a:ext cx="5021263" cy="3133725"/>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2939"/>
            <a:ext cx="9144000" cy="6772122"/>
          </a:xfrm>
          <a:prstGeom prst="rect">
            <a:avLst/>
          </a:prstGeom>
        </p:spPr>
      </p:pic>
      <p:sp>
        <p:nvSpPr>
          <p:cNvPr id="12289" name="AutoShape 1"/>
          <p:cNvSpPr>
            <a:spLocks/>
          </p:cNvSpPr>
          <p:nvPr/>
        </p:nvSpPr>
        <p:spPr bwMode="auto">
          <a:xfrm>
            <a:off x="6902450" y="6481763"/>
            <a:ext cx="2133600" cy="2365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a:fld id="{194C0FE2-26EB-4F4B-979D-0E04B172EB5A}"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defTabSz="914400"/>
              <a:t>7</a:t>
            </a:fld>
            <a:endParaRPr lang="pt-BR"/>
          </a:p>
        </p:txBody>
      </p:sp>
      <p:sp>
        <p:nvSpPr>
          <p:cNvPr id="12291" name="Rectangle 3"/>
          <p:cNvSpPr>
            <a:spLocks noGrp="1" noChangeArrowheads="1"/>
          </p:cNvSpPr>
          <p:nvPr>
            <p:ph type="title"/>
          </p:nvPr>
        </p:nvSpPr>
        <p:spPr>
          <a:xfrm>
            <a:off x="982663" y="2743200"/>
            <a:ext cx="7212012" cy="2357438"/>
          </a:xfrm>
        </p:spPr>
        <p:txBody>
          <a:bodyPr lIns="38100" tIns="38100" rIns="38100" bIns="38100" anchor="ctr"/>
          <a:lstStyle/>
          <a:p>
            <a:pPr algn="ctr" defTabSz="914400"/>
            <a:r>
              <a:rPr lang="pt-BR" sz="5400">
                <a:solidFill>
                  <a:srgbClr val="FFFFFF"/>
                </a:solidFill>
                <a:latin typeface="Arial" panose="020B0604020202020204" pitchFamily="34" charset="0"/>
                <a:cs typeface="Arial" panose="020B0604020202020204" pitchFamily="34" charset="0"/>
                <a:sym typeface="Arial" panose="020B0604020202020204" pitchFamily="34" charset="0"/>
              </a:rPr>
              <a:t>Organização</a:t>
            </a:r>
            <a:endParaRPr lang="pt-B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3"/>
          <p:cNvSpPr>
            <a:spLocks/>
          </p:cNvSpPr>
          <p:nvPr/>
        </p:nvSpPr>
        <p:spPr bwMode="auto">
          <a:xfrm>
            <a:off x="6877050" y="6481763"/>
            <a:ext cx="2133600" cy="273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a:fld id="{D6C46F3E-D558-4C6E-B8B9-A80FF2B9EF60}"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a:t>8</a:t>
            </a:fld>
            <a:endParaRPr lang="pt-BR" dirty="0"/>
          </a:p>
        </p:txBody>
      </p:sp>
      <p:sp>
        <p:nvSpPr>
          <p:cNvPr id="13316" name="AutoShape 4"/>
          <p:cNvSpPr>
            <a:spLocks/>
          </p:cNvSpPr>
          <p:nvPr/>
        </p:nvSpPr>
        <p:spPr bwMode="auto">
          <a:xfrm>
            <a:off x="546100" y="4259263"/>
            <a:ext cx="8050213" cy="2117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pt-BR" sz="3600" dirty="0">
                <a:solidFill>
                  <a:srgbClr val="679491"/>
                </a:solidFill>
                <a:latin typeface="Arial" panose="020B0604020202020204" pitchFamily="34" charset="0"/>
                <a:cs typeface="Arial" panose="020B0604020202020204" pitchFamily="34" charset="0"/>
                <a:sym typeface="Arial" panose="020B0604020202020204" pitchFamily="34" charset="0"/>
              </a:rPr>
              <a:t>Em uma reunião mediúnica existem </a:t>
            </a:r>
            <a:r>
              <a:rPr lang="pt-BR" sz="3600" b="1" dirty="0">
                <a:solidFill>
                  <a:srgbClr val="679491"/>
                </a:solidFill>
                <a:latin typeface="Arial" panose="020B0604020202020204" pitchFamily="34" charset="0"/>
                <a:cs typeface="Arial" panose="020B0604020202020204" pitchFamily="34" charset="0"/>
                <a:sym typeface="Arial" panose="020B0604020202020204" pitchFamily="34" charset="0"/>
              </a:rPr>
              <a:t>duas equipes interagindo</a:t>
            </a:r>
            <a:r>
              <a:rPr lang="pt-BR" sz="3600" dirty="0">
                <a:solidFill>
                  <a:srgbClr val="679491"/>
                </a:solidFill>
                <a:latin typeface="Arial" panose="020B0604020202020204" pitchFamily="34" charset="0"/>
                <a:cs typeface="Arial" panose="020B0604020202020204" pitchFamily="34" charset="0"/>
                <a:sym typeface="Arial" panose="020B0604020202020204" pitchFamily="34" charset="0"/>
              </a:rPr>
              <a:t> para </a:t>
            </a:r>
            <a:r>
              <a:rPr lang="pt-BR" sz="4000" dirty="0">
                <a:solidFill>
                  <a:srgbClr val="679491"/>
                </a:solidFill>
                <a:latin typeface="Arial" panose="020B0604020202020204" pitchFamily="34" charset="0"/>
                <a:cs typeface="Arial" panose="020B0604020202020204" pitchFamily="34" charset="0"/>
                <a:sym typeface="Arial" panose="020B0604020202020204" pitchFamily="34" charset="0"/>
              </a:rPr>
              <a:t>obtenção dos resultados, a de </a:t>
            </a:r>
            <a:r>
              <a:rPr lang="pt-BR" sz="3600" dirty="0">
                <a:solidFill>
                  <a:srgbClr val="679491"/>
                </a:solidFill>
                <a:latin typeface="Arial" panose="020B0604020202020204" pitchFamily="34" charset="0"/>
                <a:cs typeface="Arial" panose="020B0604020202020204" pitchFamily="34" charset="0"/>
                <a:sym typeface="Arial" panose="020B0604020202020204" pitchFamily="34" charset="0"/>
              </a:rPr>
              <a:t>desencarnados e a de encarnados</a:t>
            </a:r>
            <a:endParaRPr lang="pt-BR" dirty="0"/>
          </a:p>
        </p:txBody>
      </p:sp>
      <p:pic>
        <p:nvPicPr>
          <p:cNvPr id="13317" name="Picture 5" descr="IMG_067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5850" y="1031875"/>
            <a:ext cx="4430713" cy="2855913"/>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p:cNvSpPr>
            <a:spLocks/>
          </p:cNvSpPr>
          <p:nvPr/>
        </p:nvSpPr>
        <p:spPr bwMode="auto">
          <a:xfrm>
            <a:off x="6877050" y="6481763"/>
            <a:ext cx="2133600" cy="273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50800" tIns="50800" rIns="50800" bIns="50800"/>
          <a:lstStyle/>
          <a:p>
            <a:pPr algn="r"/>
            <a:fld id="{5EE2E628-488F-4152-BCB0-7ECAB0EC6A9B}" type="slidenum">
              <a:rPr lang="pt-BR" sz="1000" b="1">
                <a:solidFill>
                  <a:srgbClr val="679491"/>
                </a:solidFill>
                <a:latin typeface="Arial" panose="020B0604020202020204" pitchFamily="34" charset="0"/>
                <a:cs typeface="Arial" panose="020B0604020202020204" pitchFamily="34" charset="0"/>
                <a:sym typeface="Arial" panose="020B0604020202020204" pitchFamily="34" charset="0"/>
              </a:rPr>
              <a:pPr algn="r"/>
              <a:t>9</a:t>
            </a:fld>
            <a:endParaRPr lang="pt-BR" dirty="0"/>
          </a:p>
        </p:txBody>
      </p:sp>
      <p:sp>
        <p:nvSpPr>
          <p:cNvPr id="14340" name="AutoShape 4"/>
          <p:cNvSpPr>
            <a:spLocks/>
          </p:cNvSpPr>
          <p:nvPr/>
        </p:nvSpPr>
        <p:spPr bwMode="auto">
          <a:xfrm>
            <a:off x="592138" y="4441825"/>
            <a:ext cx="7958137" cy="171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defTabSz="642938">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defTabSz="642938"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r>
              <a:rPr lang="pt-BR" sz="3000" dirty="0" smtClean="0">
                <a:solidFill>
                  <a:srgbClr val="679491"/>
                </a:solidFill>
                <a:latin typeface="Arial" panose="020B0604020202020204" pitchFamily="34" charset="0"/>
                <a:cs typeface="Arial" panose="020B0604020202020204" pitchFamily="34" charset="0"/>
                <a:sym typeface="Arial" panose="020B0604020202020204" pitchFamily="34" charset="0"/>
              </a:rPr>
              <a:t>A </a:t>
            </a:r>
            <a:r>
              <a:rPr lang="pt-BR" sz="3000" b="1" dirty="0">
                <a:solidFill>
                  <a:srgbClr val="679491"/>
                </a:solidFill>
                <a:latin typeface="Arial" panose="020B0604020202020204" pitchFamily="34" charset="0"/>
                <a:cs typeface="Arial" panose="020B0604020202020204" pitchFamily="34" charset="0"/>
                <a:sym typeface="Arial" panose="020B0604020202020204" pitchFamily="34" charset="0"/>
              </a:rPr>
              <a:t>natureza</a:t>
            </a:r>
            <a:r>
              <a:rPr lang="pt-BR" sz="3000" dirty="0">
                <a:solidFill>
                  <a:srgbClr val="679491"/>
                </a:solidFill>
                <a:latin typeface="Arial" panose="020B0604020202020204" pitchFamily="34" charset="0"/>
                <a:cs typeface="Arial" panose="020B0604020202020204" pitchFamily="34" charset="0"/>
                <a:sym typeface="Arial" panose="020B0604020202020204" pitchFamily="34" charset="0"/>
              </a:rPr>
              <a:t> dos </a:t>
            </a:r>
            <a:r>
              <a:rPr lang="pt-BR" sz="3000" b="1" dirty="0">
                <a:solidFill>
                  <a:srgbClr val="679491"/>
                </a:solidFill>
                <a:latin typeface="Arial" panose="020B0604020202020204" pitchFamily="34" charset="0"/>
                <a:cs typeface="Arial" panose="020B0604020202020204" pitchFamily="34" charset="0"/>
                <a:sym typeface="Arial" panose="020B0604020202020204" pitchFamily="34" charset="0"/>
              </a:rPr>
              <a:t>Espíritos</a:t>
            </a:r>
            <a:r>
              <a:rPr lang="pt-BR" sz="3000" dirty="0">
                <a:solidFill>
                  <a:srgbClr val="679491"/>
                </a:solidFill>
                <a:latin typeface="Arial" panose="020B0604020202020204" pitchFamily="34" charset="0"/>
                <a:cs typeface="Arial" panose="020B0604020202020204" pitchFamily="34" charset="0"/>
                <a:sym typeface="Arial" panose="020B0604020202020204" pitchFamily="34" charset="0"/>
              </a:rPr>
              <a:t> que assessoram e participam das nossas reuniões mediúnicas é a que </a:t>
            </a:r>
            <a:r>
              <a:rPr lang="pt-BR" sz="3000" b="1" dirty="0">
                <a:solidFill>
                  <a:srgbClr val="679491"/>
                </a:solidFill>
                <a:latin typeface="Arial" panose="020B0604020202020204" pitchFamily="34" charset="0"/>
                <a:cs typeface="Arial" panose="020B0604020202020204" pitchFamily="34" charset="0"/>
                <a:sym typeface="Arial" panose="020B0604020202020204" pitchFamily="34" charset="0"/>
              </a:rPr>
              <a:t>fazemos</a:t>
            </a:r>
            <a:r>
              <a:rPr lang="pt-BR" sz="3000" dirty="0">
                <a:solidFill>
                  <a:srgbClr val="679491"/>
                </a:solidFill>
                <a:latin typeface="Arial" panose="020B0604020202020204" pitchFamily="34" charset="0"/>
                <a:cs typeface="Arial" panose="020B0604020202020204" pitchFamily="34" charset="0"/>
                <a:sym typeface="Arial" panose="020B0604020202020204" pitchFamily="34" charset="0"/>
              </a:rPr>
              <a:t> </a:t>
            </a:r>
            <a:r>
              <a:rPr lang="pt-BR" sz="3000" b="1" dirty="0">
                <a:solidFill>
                  <a:srgbClr val="679491"/>
                </a:solidFill>
                <a:latin typeface="Arial" panose="020B0604020202020204" pitchFamily="34" charset="0"/>
                <a:cs typeface="Arial" panose="020B0604020202020204" pitchFamily="34" charset="0"/>
                <a:sym typeface="Arial" panose="020B0604020202020204" pitchFamily="34" charset="0"/>
              </a:rPr>
              <a:t>jus</a:t>
            </a:r>
            <a:r>
              <a:rPr lang="pt-BR" sz="3000" dirty="0">
                <a:solidFill>
                  <a:srgbClr val="679491"/>
                </a:solidFill>
                <a:latin typeface="Arial" panose="020B0604020202020204" pitchFamily="34" charset="0"/>
                <a:cs typeface="Arial" panose="020B0604020202020204" pitchFamily="34" charset="0"/>
                <a:sym typeface="Arial" panose="020B0604020202020204" pitchFamily="34" charset="0"/>
              </a:rPr>
              <a:t> pelo processo de </a:t>
            </a:r>
            <a:r>
              <a:rPr lang="pt-BR" sz="3000" b="1" dirty="0">
                <a:solidFill>
                  <a:srgbClr val="679491"/>
                </a:solidFill>
                <a:latin typeface="Arial" panose="020B0604020202020204" pitchFamily="34" charset="0"/>
                <a:cs typeface="Arial" panose="020B0604020202020204" pitchFamily="34" charset="0"/>
                <a:sym typeface="Arial" panose="020B0604020202020204" pitchFamily="34" charset="0"/>
              </a:rPr>
              <a:t>sintonia</a:t>
            </a:r>
            <a:r>
              <a:rPr lang="pt-BR" sz="3000" dirty="0">
                <a:solidFill>
                  <a:srgbClr val="679491"/>
                </a:solidFill>
                <a:latin typeface="Arial" panose="020B0604020202020204" pitchFamily="34" charset="0"/>
                <a:cs typeface="Arial" panose="020B0604020202020204" pitchFamily="34" charset="0"/>
                <a:sym typeface="Arial" panose="020B0604020202020204" pitchFamily="34" charset="0"/>
              </a:rPr>
              <a:t> que </a:t>
            </a:r>
            <a:r>
              <a:rPr lang="pt-BR" sz="3000" b="1" dirty="0" smtClean="0">
                <a:solidFill>
                  <a:srgbClr val="679491"/>
                </a:solidFill>
                <a:latin typeface="Arial" panose="020B0604020202020204" pitchFamily="34" charset="0"/>
                <a:cs typeface="Arial" panose="020B0604020202020204" pitchFamily="34" charset="0"/>
                <a:sym typeface="Arial" panose="020B0604020202020204" pitchFamily="34" charset="0"/>
              </a:rPr>
              <a:t>oferecemos</a:t>
            </a:r>
            <a:r>
              <a:rPr lang="pt-BR" sz="3000" dirty="0" smtClean="0">
                <a:solidFill>
                  <a:srgbClr val="679491"/>
                </a:solidFill>
                <a:latin typeface="Arial" panose="020B0604020202020204" pitchFamily="34" charset="0"/>
                <a:cs typeface="Arial" panose="020B0604020202020204" pitchFamily="34" charset="0"/>
                <a:sym typeface="Arial" panose="020B0604020202020204" pitchFamily="34" charset="0"/>
              </a:rPr>
              <a:t> </a:t>
            </a:r>
            <a:r>
              <a:rPr lang="pt-BR" sz="3000" dirty="0">
                <a:solidFill>
                  <a:srgbClr val="679491"/>
                </a:solidFill>
                <a:latin typeface="Arial" panose="020B0604020202020204" pitchFamily="34" charset="0"/>
                <a:cs typeface="Arial" panose="020B0604020202020204" pitchFamily="34" charset="0"/>
                <a:sym typeface="Arial" panose="020B0604020202020204" pitchFamily="34" charset="0"/>
              </a:rPr>
              <a:t>pág.23</a:t>
            </a:r>
            <a:endParaRPr lang="pt-BR" dirty="0"/>
          </a:p>
        </p:txBody>
      </p:sp>
      <p:pic>
        <p:nvPicPr>
          <p:cNvPr id="14341" name="Picture 5" descr="pasted-imag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2413" y="1363663"/>
            <a:ext cx="3211512" cy="2470150"/>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42" name="Picture 6" descr="pasted-imag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8488" y="1363663"/>
            <a:ext cx="4367212" cy="2470150"/>
          </a:xfrm>
          <a:prstGeom prst="rect">
            <a:avLst/>
          </a:prstGeom>
          <a:noFill/>
          <a:ln w="127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ema do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o Office">
      <a:majorFont>
        <a:latin typeface="Helvetica"/>
        <a:ea typeface="Helvetica"/>
        <a:cs typeface="Helvetica"/>
      </a:majorFont>
      <a:minorFont>
        <a:latin typeface="Helvetica"/>
        <a:ea typeface="Helvetica"/>
        <a:cs typeface="Helvetica"/>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FFFFF"/>
          </a:solidFill>
          <a:prstDash val="solid"/>
          <a:miter lim="0"/>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FFFFFF"/>
          </a:solidFill>
          <a:prstDash val="solid"/>
          <a:miter lim="0"/>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o Office">
      <a:majorFont>
        <a:latin typeface="Helvetica"/>
        <a:ea typeface="Helvetica"/>
        <a:cs typeface="Helvetica"/>
      </a:majorFont>
      <a:minorFont>
        <a:latin typeface="Helvetica"/>
        <a:ea typeface="Helvetica"/>
        <a:cs typeface="Helvetica"/>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FFFFF"/>
          </a:solidFill>
          <a:prstDash val="solid"/>
          <a:miter lim="0"/>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FFFFFF"/>
          </a:solidFill>
          <a:prstDash val="solid"/>
          <a:miter lim="0"/>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o Office">
      <a:majorFont>
        <a:latin typeface="Helvetica"/>
        <a:ea typeface="Helvetica"/>
        <a:cs typeface="Helvetica"/>
      </a:majorFont>
      <a:minorFont>
        <a:latin typeface="Helvetica"/>
        <a:ea typeface="Helvetica"/>
        <a:cs typeface="Helvetica"/>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FFFFF"/>
          </a:solidFill>
          <a:prstDash val="solid"/>
          <a:miter lim="0"/>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FFFFFF"/>
          </a:solidFill>
          <a:prstDash val="solid"/>
          <a:miter lim="0"/>
          <a:headEnd type="none" w="med" len="med"/>
          <a:tailEnd type="none" w="med" len="med"/>
        </a:ln>
        <a:effectLst>
          <a:outerShdw blurRad="38100" dist="23000" dir="5400000" algn="ctr" rotWithShape="0">
            <a:srgbClr val="000000">
              <a:alpha val="34999"/>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pt-BR"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o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1114</Words>
  <Application>Microsoft Office PowerPoint</Application>
  <PresentationFormat>Apresentação na tela (4:3)</PresentationFormat>
  <Paragraphs>130</Paragraphs>
  <Slides>43</Slides>
  <Notes>16</Notes>
  <HiddenSlides>0</HiddenSlides>
  <MMClips>0</MMClips>
  <ScaleCrop>false</ScaleCrop>
  <HeadingPairs>
    <vt:vector size="4" baseType="variant">
      <vt:variant>
        <vt:lpstr>Tema</vt:lpstr>
      </vt:variant>
      <vt:variant>
        <vt:i4>3</vt:i4>
      </vt:variant>
      <vt:variant>
        <vt:lpstr>Títulos de slides</vt:lpstr>
      </vt:variant>
      <vt:variant>
        <vt:i4>43</vt:i4>
      </vt:variant>
    </vt:vector>
  </HeadingPairs>
  <TitlesOfParts>
    <vt:vector size="46" baseType="lpstr">
      <vt:lpstr>Tema do Office</vt:lpstr>
      <vt:lpstr>Tema do Office</vt:lpstr>
      <vt:lpstr>Tema do Office</vt:lpstr>
      <vt:lpstr>Slide 1</vt:lpstr>
      <vt:lpstr>1ª parte: reuniões mediúnicas</vt:lpstr>
      <vt:lpstr>Objetivos</vt:lpstr>
      <vt:lpstr>Instrução dos encarnados  </vt:lpstr>
      <vt:lpstr>Convencer os incrédulos que há vida além do mundo material  </vt:lpstr>
      <vt:lpstr>Aliviar o sofrimento dos Espíritos</vt:lpstr>
      <vt:lpstr>Organização</vt:lpstr>
      <vt:lpstr>Slide 8</vt:lpstr>
      <vt:lpstr>Slide 9</vt:lpstr>
      <vt:lpstr>Perfeita comunhão de vistas e de sentimentos</vt:lpstr>
      <vt:lpstr>Cordialidade recíproca entre os membros</vt:lpstr>
      <vt:lpstr>Sentimento de caridade cristã </vt:lpstr>
      <vt:lpstr>Desejo de instrução e melhoria pessoal por meio dos ensinamentos dos Espíritos</vt:lpstr>
      <vt:lpstr>Recolhimento e silêncio</vt:lpstr>
      <vt:lpstr>Ausência de orgulho e vaidade</vt:lpstr>
      <vt:lpstr>Existem tarefas espirituais depositadas em nossas mãos, nas quais não devemos falhar</vt:lpstr>
      <vt:lpstr>A ausência de um companheiro causa apreensão no grupo, contribuindo para a indisciplina mental </vt:lpstr>
      <vt:lpstr>Direção</vt:lpstr>
      <vt:lpstr>Autoridade fundamentada no exemplo</vt:lpstr>
      <vt:lpstr>Hábito do estudo e da oração </vt:lpstr>
      <vt:lpstr>Afeto sem privilégios</vt:lpstr>
      <vt:lpstr>Brandura e firmeza</vt:lpstr>
      <vt:lpstr>Sinceridade com amor</vt:lpstr>
      <vt:lpstr>Integração da equipe</vt:lpstr>
      <vt:lpstr>Estímulo ao estudo</vt:lpstr>
      <vt:lpstr>Avaliação</vt:lpstr>
      <vt:lpstr>Estou mais fraterno?</vt:lpstr>
      <vt:lpstr>Estou melhorando minha consciência moral?</vt:lpstr>
      <vt:lpstr>Estou assumindo melhor meus deveres e responsabilidades?</vt:lpstr>
      <vt:lpstr>Como está meu conhecimento sobre a mediunidade e sobre a Doutrina Espírita?</vt:lpstr>
      <vt:lpstr>Benefícios de uma equipe mediúnica educada</vt:lpstr>
      <vt:lpstr>Equilíbrio nas comunicações</vt:lpstr>
      <vt:lpstr>Filtragem mediúnica adequada Pág.41</vt:lpstr>
      <vt:lpstr>Ritmo nos atendimentos Pág.41</vt:lpstr>
      <vt:lpstr>Bem-estar nos médiuns após os trabalhos Pág.41</vt:lpstr>
      <vt:lpstr>Contato com os mentores Pág.41</vt:lpstr>
      <vt:lpstr>2ª parte: padrões de qualidade para reuniões mediúnicas</vt:lpstr>
      <vt:lpstr>Seleção e privacidade</vt:lpstr>
      <vt:lpstr>Admitindo somente a equipe responsável no local e horário para o intercâmbio mediúnico</vt:lpstr>
      <vt:lpstr>Uma reunião mediúnica é influenciada tanto por médiuns ostensivos bem como pelos de apoio</vt:lpstr>
      <vt:lpstr>Participantes devotados, equilibrados emocionalmente, com saúde e conhecimento espírita necessário</vt:lpstr>
      <vt:lpstr>Saúde e equilíbrio emocional Pág.55</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Anibal Jorge Oliveira Albuquerque</dc:creator>
  <cp:lastModifiedBy>Depec.Roberto</cp:lastModifiedBy>
  <cp:revision>18</cp:revision>
  <dcterms:modified xsi:type="dcterms:W3CDTF">2015-06-10T20:54:28Z</dcterms:modified>
</cp:coreProperties>
</file>