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301" r:id="rId16"/>
    <p:sldId id="299"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6858000" cy="9144000"/>
  <p:defaultTextStyle>
    <a:defPPr>
      <a:defRPr lang="pt-BR"/>
    </a:defPPr>
    <a:lvl1pPr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Alves" initials="RA" lastIdx="1" clrIdx="0">
    <p:extLst>
      <p:ext uri="{19B8F6BF-5375-455C-9EA6-DF929625EA0E}">
        <p15:presenceInfo xmlns:p15="http://schemas.microsoft.com/office/powerpoint/2012/main" userId="c5902bb110b209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55655" autoAdjust="0"/>
  </p:normalViewPr>
  <p:slideViewPr>
    <p:cSldViewPr showGuides="1">
      <p:cViewPr varScale="1">
        <p:scale>
          <a:sx n="40" d="100"/>
          <a:sy n="40" d="100"/>
        </p:scale>
        <p:origin x="2178" y="54"/>
      </p:cViewPr>
      <p:guideLst>
        <p:guide orient="horz" pos="2160"/>
        <p:guide pos="2880"/>
      </p:guideLst>
    </p:cSldViewPr>
  </p:slideViewPr>
  <p:notesTextViewPr>
    <p:cViewPr>
      <p:scale>
        <a:sx n="1" d="1"/>
        <a:sy n="1" d="1"/>
      </p:scale>
      <p:origin x="0" y="0"/>
    </p:cViewPr>
  </p:notesTextViewPr>
  <p:sorterViewPr>
    <p:cViewPr>
      <p:scale>
        <a:sx n="100" d="100"/>
        <a:sy n="100" d="100"/>
      </p:scale>
      <p:origin x="0" y="-8538"/>
    </p:cViewPr>
  </p:sorterViewPr>
  <p:notesViewPr>
    <p:cSldViewPr>
      <p:cViewPr>
        <p:scale>
          <a:sx n="50" d="100"/>
          <a:sy n="50" d="100"/>
        </p:scale>
        <p:origin x="2381"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3-27T19:57:40.966" idx="1">
    <p:pos x="10" y="10"/>
    <p:text>Todo aquele que sente, num grau qualquer, a influência dos Espíritos e´, por esse fato, médium</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pt-BR">
                <a:sym typeface="Noteworthy Bold" charset="0"/>
              </a:rPr>
              <a:t>Click to edit Master text styles</a:t>
            </a:r>
          </a:p>
          <a:p>
            <a:pPr lvl="1"/>
            <a:r>
              <a:rPr lang="pt-BR">
                <a:sym typeface="Noteworthy Bold" charset="0"/>
              </a:rPr>
              <a:t>Second level</a:t>
            </a:r>
          </a:p>
          <a:p>
            <a:pPr lvl="2"/>
            <a:r>
              <a:rPr lang="pt-BR">
                <a:sym typeface="Noteworthy Bold" charset="0"/>
              </a:rPr>
              <a:t>Third level</a:t>
            </a:r>
          </a:p>
          <a:p>
            <a:pPr lvl="3"/>
            <a:r>
              <a:rPr lang="pt-BR">
                <a:sym typeface="Noteworthy Bold" charset="0"/>
              </a:rPr>
              <a:t>Fourth level</a:t>
            </a:r>
          </a:p>
          <a:p>
            <a:pPr lvl="4"/>
            <a:r>
              <a:rPr lang="pt-BR">
                <a:sym typeface="Noteworthy Bold" charset="0"/>
              </a:rPr>
              <a:t>Fifth level</a:t>
            </a:r>
          </a:p>
        </p:txBody>
      </p:sp>
    </p:spTree>
    <p:extLst>
      <p:ext uri="{BB962C8B-B14F-4D97-AF65-F5344CB8AC3E}">
        <p14:creationId xmlns:p14="http://schemas.microsoft.com/office/powerpoint/2010/main" val="61034022"/>
      </p:ext>
    </p:extLst>
  </p:cSld>
  <p:clrMap bg1="lt1" tx1="dk1" bg2="lt2" tx2="dk2" accent1="accent1" accent2="accent2" accent3="accent3" accent4="accent4" accent5="accent5" accent6="accent6" hlink="hlink" folHlink="folHlink"/>
  <p:notesStyle>
    <a:lvl1pPr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2286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4572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6858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9144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25000" lnSpcReduction="20000"/>
          </a:bodyPr>
          <a:lstStyle/>
          <a:p>
            <a:r>
              <a:rPr lang="pt-BR" dirty="0"/>
              <a:t>“todo aquele que sente, num grau qualquer, a influência dos Espíritos é, por esse fato, médium”  LM, </a:t>
            </a:r>
            <a:r>
              <a:rPr lang="pt-BR" dirty="0" err="1"/>
              <a:t>cap</a:t>
            </a:r>
            <a:r>
              <a:rPr lang="pt-BR" dirty="0"/>
              <a:t> XIV, item 159</a:t>
            </a:r>
          </a:p>
          <a:p>
            <a:r>
              <a:rPr lang="pt-BR" dirty="0"/>
              <a:t>A expressão orgânica</a:t>
            </a:r>
            <a:r>
              <a:rPr lang="pt-BR" baseline="0" dirty="0"/>
              <a:t> da mediunidade não constitui privilégio; antes ela é faculdade do Espírito, cuja condução depende dos valores éticos daquele que a possui – Allan Kardec</a:t>
            </a:r>
          </a:p>
          <a:p>
            <a:r>
              <a:rPr lang="pt-BR" baseline="0" dirty="0"/>
              <a:t>Desse modo, a mediunidade está presente na quase totalidade dos indivíduos e em todo lugar, desvinculada de quaisquer conquistas morais ou de outra natureza</a:t>
            </a:r>
          </a:p>
          <a:p>
            <a:r>
              <a:rPr lang="pt-BR" baseline="0" dirty="0"/>
              <a:t>Sendo, no entanto, a mediunidade instrumento que propicia o progresso, por cujo intermédio ocorrem as demonstrações da imortalidade e todo um elenco de contribuições para a felicidade humana, sua condução exige requisitos graves, do que resultam as bênçãos que se anelam, exercitando-a com elevação</a:t>
            </a:r>
            <a:endParaRPr lang="pt-BR" dirty="0"/>
          </a:p>
          <a:p>
            <a:endParaRPr lang="pt-BR" dirty="0"/>
          </a:p>
        </p:txBody>
      </p:sp>
    </p:spTree>
    <p:extLst>
      <p:ext uri="{BB962C8B-B14F-4D97-AF65-F5344CB8AC3E}">
        <p14:creationId xmlns:p14="http://schemas.microsoft.com/office/powerpoint/2010/main" val="369692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p:sp>
      <p:sp>
        <p:nvSpPr>
          <p:cNvPr id="20482" name="Rectangle 2"/>
          <p:cNvSpPr>
            <a:spLocks noGrp="1" noChangeArrowheads="1"/>
          </p:cNvSpPr>
          <p:nvPr>
            <p:ph type="body" idx="1"/>
          </p:nvPr>
        </p:nvSpPr>
        <p:spPr/>
        <p:txBody>
          <a:bodyPr/>
          <a:lstStyle/>
          <a:p>
            <a:pPr marL="228600" indent="-228600">
              <a:buSzPct val="80000"/>
              <a:buFontTx/>
              <a:buChar char="•"/>
            </a:pPr>
            <a:r>
              <a:rPr lang="pt-BR" dirty="0"/>
              <a:t>Não há dois médiuns iguais, qual ocorre em outras áreas das atividades</a:t>
            </a:r>
            <a:r>
              <a:rPr lang="pt-BR" baseline="0" dirty="0"/>
              <a:t> humanas, nas quais cada pessoa apresenta-se com os seus próprios recursos, assinalada pelas suas particularidades características</a:t>
            </a:r>
          </a:p>
          <a:p>
            <a:pPr marL="228600" indent="-228600">
              <a:buSzPct val="80000"/>
              <a:buFontTx/>
              <a:buChar char="•"/>
            </a:pPr>
            <a:r>
              <a:rPr lang="pt-BR" baseline="0" dirty="0"/>
              <a:t>Quando se tratar de médium com excelentes registros e grande fidelidade ao conteúdo da mensagem recebida, eis que defrontamos alguém que repete experiências transatas, havendo sido instrumento mediúnico anteriormente</a:t>
            </a:r>
          </a:p>
          <a:p>
            <a:pPr marL="228600" indent="-228600">
              <a:buSzPct val="80000"/>
              <a:buFontTx/>
              <a:buChar char="•"/>
            </a:pPr>
            <a:r>
              <a:rPr lang="pt-BR" baseline="0" dirty="0"/>
              <a:t>Na variada gama das faculdades, as conquistas pessoais armazenadas contribuem para que o fenômeno ocorra com o sucesso desejado</a:t>
            </a:r>
          </a:p>
          <a:p>
            <a:pPr marL="228600" indent="-228600">
              <a:buSzPct val="80000"/>
              <a:buFontTx/>
              <a:buChar char="•"/>
            </a:pPr>
            <a:r>
              <a:rPr lang="pt-BR" baseline="0" dirty="0"/>
              <a:t>Seja no campo das comunicações intelectuais, seja naquele de natureza física, o contributo do médium é relevante</a:t>
            </a:r>
          </a:p>
          <a:p>
            <a:pPr marL="228600" indent="-228600">
              <a:buSzPct val="80000"/>
              <a:buFontTx/>
              <a:buChar char="•"/>
            </a:pPr>
            <a:r>
              <a:rPr lang="pt-BR" baseline="0" dirty="0"/>
              <a:t>Não seja, portanto, de estranhar que um médium, psicógrafo ou psicofônico, tenha maior facilidade para o registro de mensagens de um tipo literário ao invés de outro, logrando, por exemplo, admiráveis romances e deploráveis poemas, belas pinturas e más esculturas, facilidade para expressar-se em idiomas que não apenas aquele que hoje lhe é familiar, em razão de experiências vivenciadas em reencarnações anteriores</a:t>
            </a:r>
          </a:p>
          <a:p>
            <a:pPr marL="228600" indent="-228600">
              <a:buSzPct val="80000"/>
              <a:buFontTx/>
              <a:buChar char="•"/>
            </a:pPr>
            <a:r>
              <a:rPr lang="pt-BR" baseline="0" dirty="0"/>
              <a:t>Também há médiuns com aptidão para receber Espíritos sofredores, o que lhes deve constituir uma bênção, facilitando-lhes a aquisição de títulos de enobrecimento, pela ação caridosa que desempenhem</a:t>
            </a:r>
          </a:p>
          <a:p>
            <a:pPr marL="228600" indent="-228600">
              <a:buSzPct val="80000"/>
              <a:buFontTx/>
              <a:buChar char="•"/>
            </a:pPr>
            <a:r>
              <a:rPr lang="pt-BR" baseline="0" dirty="0"/>
              <a:t>Não obstante, haverá, igualmente, a mesma predisposição para sintonizar com as Entidades Nobres, delas haurindo e transmitindo a inspiração, a sabedoria e a paz</a:t>
            </a:r>
          </a:p>
          <a:p>
            <a:pPr marL="228600" indent="-228600">
              <a:buSzPct val="80000"/>
              <a:buFontTx/>
              <a:buChar char="•"/>
            </a:pPr>
            <a:r>
              <a:rPr lang="pt-BR" baseline="0" dirty="0"/>
              <a:t>A ideia, o impulso procedem sempre do Espírito desencarnado, porém o revestimento, a execução vêm dos cabedais arquivados no inconsciente do médium</a:t>
            </a:r>
          </a:p>
          <a:p>
            <a:pPr marL="228600" indent="-228600">
              <a:buSzPct val="80000"/>
              <a:buFontTx/>
              <a:buChar char="•"/>
            </a:pPr>
            <a:r>
              <a:rPr lang="pt-BR" baseline="0" dirty="0"/>
              <a:t>A luz do sol ou outra qualquer, ao ser coada por transparente lâmina, reaparecerá no tom que lhe é conferido pelo filtro</a:t>
            </a:r>
          </a:p>
          <a:p>
            <a:pPr marL="228600" indent="-228600">
              <a:buSzPct val="80000"/>
              <a:buFontTx/>
              <a:buChar char="•"/>
            </a:pPr>
            <a:r>
              <a:rPr lang="pt-BR" baseline="0" dirty="0"/>
              <a:t>No fenômeno mediúnico sucede da mesma forma </a:t>
            </a:r>
            <a:endParaRPr lang="pt-BR" dirty="0"/>
          </a:p>
          <a:p>
            <a:pPr marL="228600" indent="-228600">
              <a:buSzPct val="80000"/>
              <a:buFontTx/>
              <a:buChar char="•"/>
            </a:pPr>
            <a:r>
              <a:rPr lang="pt-BR" dirty="0"/>
              <a:t>Página 11.</a:t>
            </a:r>
          </a:p>
          <a:p>
            <a:pPr marL="228600" indent="-228600">
              <a:buSzPct val="80000"/>
              <a:buFontTx/>
              <a:buChar char="•"/>
            </a:pPr>
            <a:r>
              <a:rPr lang="pt-BR" dirty="0"/>
              <a:t>Psicografada pelo médium Divaldo P. Franco, em 01.11.93, no Centro Espírita Caminho da Redenção – Salvador – BA.</a:t>
            </a:r>
          </a:p>
        </p:txBody>
      </p:sp>
    </p:spTree>
    <p:extLst>
      <p:ext uri="{BB962C8B-B14F-4D97-AF65-F5344CB8AC3E}">
        <p14:creationId xmlns:p14="http://schemas.microsoft.com/office/powerpoint/2010/main" val="50667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Tendo em vista que a faculdade é orgânica, os recursos da aparelhagem exercem grande influência na ocorrência do fenômeno</a:t>
            </a:r>
          </a:p>
          <a:p>
            <a:r>
              <a:rPr lang="pt-BR" dirty="0"/>
              <a:t>Assim</a:t>
            </a:r>
            <a:r>
              <a:rPr lang="pt-BR" baseline="0" dirty="0"/>
              <a:t> considerando, o exercício, que educa os impulsos e comanda a passividade, é de capital importância</a:t>
            </a:r>
          </a:p>
        </p:txBody>
      </p:sp>
    </p:spTree>
    <p:extLst>
      <p:ext uri="{BB962C8B-B14F-4D97-AF65-F5344CB8AC3E}">
        <p14:creationId xmlns:p14="http://schemas.microsoft.com/office/powerpoint/2010/main" val="135053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p:sp>
      <p:sp>
        <p:nvSpPr>
          <p:cNvPr id="23554" name="Rectangle 2"/>
          <p:cNvSpPr>
            <a:spLocks noGrp="1" noChangeArrowheads="1"/>
          </p:cNvSpPr>
          <p:nvPr>
            <p:ph type="body" idx="1"/>
          </p:nvPr>
        </p:nvSpPr>
        <p:spPr/>
        <p:txBody>
          <a:bodyPr/>
          <a:lstStyle/>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baseline="0" dirty="0"/>
              <a:t>À medida que vão sendo eliminados os conflitos pessoais, mais transparentes e fiéis se farão as mensagens, caracterizando os seus autores pelo conteúdo, estilo, elaboração da ideia e, nas manifestações artísticas, pelas expressões de beleza que apresentam</a:t>
            </a:r>
          </a:p>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baseline="0" dirty="0"/>
              <a:t>A educação mediúnica, à semelhança do desenvolvimento de qualquer aptidão, impõe tempo, paciência, perseverança, estudo, interesse</a:t>
            </a:r>
          </a:p>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baseline="0" dirty="0"/>
              <a:t>O investimento de cuidados específicos, na mediunidade, será compensado pelos resultados comprovadores da sua legitimidade, como também pelos ensinamentos e consolos recebidos na sua aplicação</a:t>
            </a:r>
          </a:p>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baseline="0" dirty="0"/>
              <a:t>(Mediunidade) Faculdade neutra do ponto de vista moral, pode o indivíduo ser portador de conduta irregular com largo campo de registro, em razão do seu pretérito, enquanto outros, moralizados, não possuem as mesmas possibilidades, o que não os deve desanimar</a:t>
            </a:r>
          </a:p>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baseline="0" dirty="0"/>
              <a:t>A moral, no entanto, é exigível, em razão dos mecanismos de sintonia que a conduta proporciona</a:t>
            </a:r>
          </a:p>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baseline="0" dirty="0"/>
              <a:t>Uma existência assinalada pela leviandade, por abusos de comportamento, por atitudes vulgares, atrai Espíritos igualmente irresponsáveis, perversos, perturbadores e zombeteiros</a:t>
            </a:r>
            <a:endParaRPr lang="pt-BR" dirty="0"/>
          </a:p>
          <a:p>
            <a:pPr marL="228600" indent="-228600">
              <a:buSzPct val="80000"/>
              <a:buFontTx/>
              <a:buChar char="•"/>
            </a:pPr>
            <a:r>
              <a:rPr lang="pt-BR" dirty="0"/>
              <a:t>A convivência psíquica com essas mentes e seres costuma afetar as faculdades mentais do</a:t>
            </a:r>
            <a:r>
              <a:rPr lang="pt-BR" baseline="0" dirty="0"/>
              <a:t> indivíduo, que termina vitimado por lamentáveis processos de obsessão, na sua variada catalogação</a:t>
            </a:r>
          </a:p>
          <a:p>
            <a:pPr marL="228600" indent="-228600">
              <a:buSzPct val="80000"/>
              <a:buFontTx/>
              <a:buChar char="•"/>
            </a:pPr>
            <a:r>
              <a:rPr lang="pt-BR" baseline="0" dirty="0"/>
              <a:t>As comunicações sérias e nobres somente têm lugar por instrumentos dignos e equilibrados</a:t>
            </a:r>
          </a:p>
          <a:p>
            <a:pPr marL="228600" indent="-228600">
              <a:buSzPct val="80000"/>
              <a:buFontTx/>
              <a:buChar char="•"/>
            </a:pPr>
            <a:r>
              <a:rPr lang="pt-BR" baseline="0" dirty="0"/>
              <a:t>Na sua condição de instrumento e na sua postura de passividade, o médium não pode provocar determinadas comunicações, mas sim, criar as condições e aguardar que ocorram</a:t>
            </a:r>
          </a:p>
          <a:p>
            <a:pPr marL="228600" indent="-228600">
              <a:buSzPct val="80000"/>
              <a:buFontTx/>
              <a:buChar char="•"/>
            </a:pPr>
            <a:r>
              <a:rPr lang="pt-BR" baseline="0" dirty="0"/>
              <a:t>Cabe-lhe estar vigilante para atender as chamadas que se originam no mundo espiritual, fazendo-se maleável e fiel portador da responsabilidade que lhe diz respeito</a:t>
            </a:r>
          </a:p>
          <a:p>
            <a:pPr marL="228600" indent="-228600">
              <a:buSzPct val="80000"/>
              <a:buFontTx/>
              <a:buChar char="•"/>
            </a:pPr>
            <a:r>
              <a:rPr lang="pt-BR" baseline="0" dirty="0"/>
              <a:t>O fenômeno mediúnico, para suceder em condições corretas, necessita de que o organismo do instrumento se encontre sem altas cargas tóxicas de qualquer natureza, porquanto as emoções em desalinho, o cansaço, as toxinas resultantes dos excessos alimentares bloqueiam os núcleos de transformação do pensamento captado nas mensagens, o que equivale a semelhantes acontecimentos em outras atividades intelectuais, artísticas e comportamentais</a:t>
            </a:r>
          </a:p>
          <a:p>
            <a:pPr marL="228600" indent="-228600">
              <a:buSzPct val="80000"/>
              <a:buFontTx/>
              <a:buChar char="•"/>
            </a:pPr>
            <a:r>
              <a:rPr lang="pt-BR" baseline="0" dirty="0"/>
              <a:t>Atitude física, emocional e mental saudáveis são a condição ideal para que o fenômeno mediúnico se suceda com equilíbrio e rentabilidade</a:t>
            </a:r>
          </a:p>
          <a:p>
            <a:pPr marL="228600" indent="-228600">
              <a:buSzPct val="80000"/>
              <a:buFontTx/>
              <a:buChar char="•"/>
            </a:pPr>
            <a:r>
              <a:rPr lang="pt-BR" baseline="0" dirty="0"/>
              <a:t>Quando acontece pela violência, sem a observância dos requisitos essenciais exigíveis, alguns dos quais aqui exarados, já que outros ainda existem e merecem estudos, estamos diante de manifestações obsessivas, de episódios mediúnicos perturbadores, nunca, porém de fenômenos que se expressam com a condição espírita para uma vivência mediúnica dignificadora</a:t>
            </a:r>
            <a:endParaRPr lang="pt-BR" dirty="0"/>
          </a:p>
          <a:p>
            <a:pPr marL="228600" indent="-228600">
              <a:buSzPct val="80000"/>
              <a:buFontTx/>
              <a:buChar char="•"/>
            </a:pPr>
            <a:r>
              <a:rPr lang="pt-BR" dirty="0"/>
              <a:t>Página 13.</a:t>
            </a:r>
          </a:p>
          <a:p>
            <a:pPr marL="228600" indent="-228600">
              <a:buSzPct val="80000"/>
              <a:buFontTx/>
              <a:buChar char="•"/>
            </a:pPr>
            <a:r>
              <a:rPr lang="pt-BR" dirty="0"/>
              <a:t>Psicografada pelo médium Divaldo P. Franco, em 01.11.93, no Centro Espírita Caminho da Redenção – Salvador – BA.</a:t>
            </a:r>
          </a:p>
        </p:txBody>
      </p:sp>
    </p:spTree>
    <p:extLst>
      <p:ext uri="{BB962C8B-B14F-4D97-AF65-F5344CB8AC3E}">
        <p14:creationId xmlns:p14="http://schemas.microsoft.com/office/powerpoint/2010/main" val="247669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estudo de uma faculdade de natureza biológica ou psíquica</a:t>
            </a:r>
            <a:r>
              <a:rPr lang="pt-BR" baseline="0" dirty="0"/>
              <a:t> tanto mais eficiente se revela quanto maiores oportunidades tem o investigador de processá-lo ao natural, na vivência e movimentação dos indivíduos que detêm a faculdade a estudar</a:t>
            </a:r>
          </a:p>
          <a:p>
            <a:r>
              <a:rPr lang="pt-BR" baseline="0" dirty="0"/>
              <a:t>E tais oportunidades, com relação à mediunidade, Allan Kardec as teve ou as criou, aproveitando-se magistralmente para compor O Livro dos Médiuns, de onde se extrai a admirável síntese conceptual com que ele, o Codificador, abre o capítulos XIV da 2ª parte da monumental obra: </a:t>
            </a:r>
          </a:p>
          <a:p>
            <a:r>
              <a:rPr lang="pt-BR" baseline="0" dirty="0"/>
              <a:t>“Todo aquele que sente, num grau qualquer, a influência dos Espíritos é, por esse fato, médium...”</a:t>
            </a:r>
          </a:p>
          <a:p>
            <a:r>
              <a:rPr lang="pt-BR" baseline="0" dirty="0"/>
              <a:t>Nessa colocação, o verbo “sentir” expressa a ideia básica sobre a mediunidade: um sentido psíquico, de ordem paranormal, capaz de ampliar o alcance perceptivo do ser, conferindo-lhe uma aptidão para servir de instrumento para a comunicação dos Espíritos com os homens, estabelecendo uma ponte entre realidades vibratórias diferentes</a:t>
            </a:r>
            <a:endParaRPr lang="pt-BR" dirty="0"/>
          </a:p>
        </p:txBody>
      </p:sp>
    </p:spTree>
    <p:extLst>
      <p:ext uri="{BB962C8B-B14F-4D97-AF65-F5344CB8AC3E}">
        <p14:creationId xmlns:p14="http://schemas.microsoft.com/office/powerpoint/2010/main" val="428071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a:p>
          <a:p>
            <a:r>
              <a:rPr lang="pt-BR" baseline="0" dirty="0"/>
              <a:t>“Todo aquele que sente, num grau qualquer, a influência dos Espíritos é, por esse fato, médium...”</a:t>
            </a:r>
          </a:p>
          <a:p>
            <a:endParaRPr lang="pt-BR" baseline="0" dirty="0"/>
          </a:p>
          <a:p>
            <a:r>
              <a:rPr lang="pt-BR" baseline="0" dirty="0"/>
              <a:t>Nessa colocação, o verbo “sentir” expressa a ideia básica sobre a mediunidade: um sentido psíquico, de ordem paranormal, capaz de ampliar o alcance perceptivo do ser, conferindo-lhe uma aptidão para servir de instrumento para a comunicação dos Espíritos com os homens, estabelecendo uma ponte entre realidades vibratórias diferentes</a:t>
            </a:r>
          </a:p>
          <a:p>
            <a:endParaRPr lang="pt-BR" baseline="0" dirty="0"/>
          </a:p>
          <a:p>
            <a:r>
              <a:rPr lang="pt-BR" i="1" baseline="0" dirty="0"/>
              <a:t>Comparação que faço: o médium é como um transformador que transforma alta tensão em baixa, ou seja, transforma energia de elevada vibração  (Espírito) em energia de baixa vibração (homem), dispondo, para isso, em seu equipamento biológico e psíquico, de mecanismos que permitem realizar essa transformação de energia</a:t>
            </a:r>
            <a:endParaRPr lang="pt-BR" i="1" dirty="0"/>
          </a:p>
          <a:p>
            <a:endParaRPr lang="pt-BR" dirty="0"/>
          </a:p>
        </p:txBody>
      </p:sp>
    </p:spTree>
    <p:extLst>
      <p:ext uri="{BB962C8B-B14F-4D97-AF65-F5344CB8AC3E}">
        <p14:creationId xmlns:p14="http://schemas.microsoft.com/office/powerpoint/2010/main" val="3652789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Avançando em seus apontamentos, o mestre lionês elucida: </a:t>
            </a:r>
          </a:p>
          <a:p>
            <a:r>
              <a:rPr lang="pt-BR" dirty="0"/>
              <a:t>“... Essa faculdade é inerente ao homem; não se constitui, portanto, privilégio exclusivo</a:t>
            </a:r>
          </a:p>
          <a:p>
            <a:r>
              <a:rPr lang="pt-BR" dirty="0"/>
              <a:t>Por isso mesmo, raras são as pessoas que dela não possuem alguns rudimentos</a:t>
            </a:r>
          </a:p>
          <a:p>
            <a:r>
              <a:rPr lang="pt-BR" dirty="0"/>
              <a:t>Pode, pois, dizer-se que todos são, mais ou menos, médiuns...”</a:t>
            </a:r>
          </a:p>
          <a:p>
            <a:r>
              <a:rPr lang="pt-BR" dirty="0"/>
              <a:t>Esta declaração de que</a:t>
            </a:r>
            <a:r>
              <a:rPr lang="pt-BR" baseline="0" dirty="0"/>
              <a:t> todos são mais ou menos médiuns sustenta a ideia de que, no tocante à intensidade ou facilidade de assimilação mediúnica, a gradação da faculdade é praticamente infinita, variando de pessoa para pessoa</a:t>
            </a:r>
          </a:p>
          <a:p>
            <a:endParaRPr lang="pt-BR" baseline="0" dirty="0"/>
          </a:p>
          <a:p>
            <a:r>
              <a:rPr lang="pt-BR" baseline="0" dirty="0"/>
              <a:t>Allan Kardec prossegue na sua definição introduzindo uma ressalva:</a:t>
            </a:r>
          </a:p>
          <a:p>
            <a:r>
              <a:rPr lang="pt-BR" baseline="0" dirty="0"/>
              <a:t>“... Todavia, usualmente assim só se classificam aqueles em quem a faculdade mediúnica se mostra bem caracterizada e se traduz por efeitos patentes, de certa intensidade, o que depende de uma organização mais ou menos sensitiva...”</a:t>
            </a:r>
          </a:p>
          <a:p>
            <a:r>
              <a:rPr lang="pt-BR" baseline="0" dirty="0"/>
              <a:t>A intenção do Codificador, neste passo, é chamar a atenção para o particular que está contido no geral</a:t>
            </a:r>
          </a:p>
          <a:p>
            <a:r>
              <a:rPr lang="pt-BR" baseline="0" dirty="0"/>
              <a:t>Todos são médiuns, mas somente alguns conseguem o desiderato de forma clara e bem caracterizada a ponto de se prestarem a uma experimentação concreta</a:t>
            </a:r>
          </a:p>
          <a:p>
            <a:r>
              <a:rPr lang="pt-BR" baseline="0" dirty="0"/>
              <a:t>Ele estabelece uma linha demarcatória entre os indivíduos capazes de agir no campo objetivo, expressando nitidamente a intenção e o pensamento dos Espíritos e aqueloutros que atuam num campo preponderantemente subjetivo, expressando a contribuição espiritual de forma imprecisa, subjacente...</a:t>
            </a:r>
          </a:p>
          <a:p>
            <a:r>
              <a:rPr lang="pt-BR" dirty="0"/>
              <a:t>Página 17.</a:t>
            </a:r>
          </a:p>
        </p:txBody>
      </p:sp>
    </p:spTree>
    <p:extLst>
      <p:ext uri="{BB962C8B-B14F-4D97-AF65-F5344CB8AC3E}">
        <p14:creationId xmlns:p14="http://schemas.microsoft.com/office/powerpoint/2010/main" val="134056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pt-BR" baseline="0" dirty="0"/>
              <a:t>Há, portanto, dois níveis bem definidos de mediunidade: um, ostensivo, explícito, em que os pensamentos dos Espíritos comunicantes, apesar das influências do médium, podem sobrepor-se ao deste; e, outro, discreto, velado, a manifestar-se no campo da inspiração, em que o pensamento incidente se mescla e confunde com o do médium, diluindo-se no conjunto de suas ideias</a:t>
            </a:r>
          </a:p>
          <a:p>
            <a:endParaRPr lang="pt-BR" baseline="0" dirty="0"/>
          </a:p>
          <a:p>
            <a:r>
              <a:rPr lang="pt-BR" baseline="0" dirty="0"/>
              <a:t>A confirmação desses dois grandes grupos de médiuns temo-la na dissertação do Espírito </a:t>
            </a:r>
            <a:r>
              <a:rPr lang="pt-BR" baseline="0" dirty="0" err="1"/>
              <a:t>Channing</a:t>
            </a:r>
            <a:r>
              <a:rPr lang="pt-BR" baseline="0" dirty="0"/>
              <a:t>, no capítulo XXXI de O Livro dos Médiuns:</a:t>
            </a:r>
          </a:p>
          <a:p>
            <a:r>
              <a:rPr lang="pt-BR" baseline="0" dirty="0"/>
              <a:t>“Todos os homens são médiuns, todos têm um Espírito que os dirige para o bem, quando sabem escutá-lo</a:t>
            </a:r>
          </a:p>
          <a:p>
            <a:r>
              <a:rPr lang="pt-BR" baseline="0" dirty="0"/>
              <a:t>Agora, que uns se comuniquem diretamente com ele, valendo-se de uma mediunidade especial, que outros não o escutem senão com o coração e com a inteligência, pouco importa...”</a:t>
            </a:r>
          </a:p>
          <a:p>
            <a:endParaRPr lang="pt-BR" baseline="0" dirty="0"/>
          </a:p>
          <a:p>
            <a:r>
              <a:rPr lang="pt-BR" baseline="0" dirty="0"/>
              <a:t>O que caracteriza a mediunidade ostensiva é o transe, um estado alterado de consciência que determina a expansão do campo perispiritual do médium e a sua “imantação” ao do Espírito, estabelecendo-se uma comunicação direta</a:t>
            </a:r>
          </a:p>
          <a:p>
            <a:r>
              <a:rPr lang="pt-BR" baseline="0" dirty="0"/>
              <a:t>Já com a mediunidade discreta ou velada, o que ocorre é uma inspiração</a:t>
            </a:r>
          </a:p>
          <a:p>
            <a:r>
              <a:rPr lang="pt-BR" baseline="0" dirty="0"/>
              <a:t>O médium age captando as correntes mentais do Espírito, as quais se entrelaçam com as ideias que estão no seu consciente, sendo extravasadas num conjunto indefinido e impreciso, embora experimentando certo esforço, certo direcionamento no que faz ou pensa</a:t>
            </a:r>
          </a:p>
          <a:p>
            <a:r>
              <a:rPr lang="pt-BR" baseline="0" dirty="0"/>
              <a:t>Este é o campo de sintonia do anjo guardião por meio do qual a Divindade aciona as forças mediúnicas do homem, clareando suas rotas evolutivas</a:t>
            </a:r>
          </a:p>
          <a:p>
            <a:r>
              <a:rPr lang="pt-BR" baseline="0" dirty="0"/>
              <a:t>Convém salientar que o aparecimento de um campo de mediunidade ostensiva em alguns médiuns não suprime neles o campo da mediunidade inspirativa, pois que se movimentam ora num, ora noutro, conforme as circunstâncias</a:t>
            </a:r>
          </a:p>
          <a:p>
            <a:r>
              <a:rPr lang="pt-BR" baseline="0" dirty="0"/>
              <a:t>O aprofundamento da inspiração levaria o sensitivo para o campo da mediunidade intuitiva, uma fronteira entre a mediunidade de inspiração e a ostensiva, podendo vir a ser, também, uma área de convergência para onde ambas podem caminhar</a:t>
            </a:r>
          </a:p>
          <a:p>
            <a:r>
              <a:rPr lang="pt-BR" baseline="0" dirty="0"/>
              <a:t>Uma outra inferência importante a tirar da conceituação de Kardec, com base nas suas declarações de que efeitos patentes e de certa intensidade dependem de uma organização orgânica mais ou menos sensitiva, é o caráter orgânico da mediunidade</a:t>
            </a:r>
          </a:p>
          <a:p>
            <a:r>
              <a:rPr lang="pt-BR" baseline="0" dirty="0"/>
              <a:t>Quando tal se afirma, não se pretende alijar do processo mediúnico o Espírito, essência do ser, pois nele é que se encontram os impulsos e mecanismos profundos da mediunidade</a:t>
            </a:r>
          </a:p>
          <a:p>
            <a:r>
              <a:rPr lang="pt-BR" baseline="0" dirty="0"/>
              <a:t>Pretende-se realçar, isto sim, que o corpo físico, como máquina que é, terá que corresponder-lhe às necessidades, gerando mecanismos de expressão adequados para a sua atuação no plano das formas</a:t>
            </a:r>
          </a:p>
          <a:p>
            <a:r>
              <a:rPr lang="pt-BR" baseline="0" dirty="0"/>
              <a:t>Por ventura não dependem as estruturas </a:t>
            </a:r>
            <a:r>
              <a:rPr lang="pt-BR" baseline="0" dirty="0" err="1"/>
              <a:t>psicobiofísicas</a:t>
            </a:r>
            <a:r>
              <a:rPr lang="pt-BR" baseline="0" dirty="0"/>
              <a:t> do homem de sua realidade espiritual?</a:t>
            </a:r>
          </a:p>
          <a:p>
            <a:r>
              <a:rPr lang="pt-BR" baseline="0" dirty="0"/>
              <a:t>Com a mediunidade se dá o mesmo; ela é faculdade do Espírito, que se delineia em estruturas especializadas do perispírito, para emergir no campo somático onde está plantada</a:t>
            </a:r>
          </a:p>
          <a:p>
            <a:r>
              <a:rPr lang="pt-BR" baseline="0" dirty="0"/>
              <a:t>Imprescindível, portanto, uma organização celular compatível, a fim de que a faculdade se manifeste como fenômeno</a:t>
            </a:r>
          </a:p>
          <a:p>
            <a:r>
              <a:rPr lang="pt-BR" baseline="0" dirty="0"/>
              <a:t>Um fato interessante a observar é que tais organizações, no soma e no períspirito, o próprio trabalho mediúnico as desenvolve e aprimora, podendo-se afirmar, por conta disso, que a mediunidade é evolutiva</a:t>
            </a:r>
          </a:p>
          <a:p>
            <a:r>
              <a:rPr lang="pt-BR" baseline="0" dirty="0"/>
              <a:t>Imaginemos, didaticamente, que a uma pessoa, num dado momento de sua evolução, seja outorgada uma organização adequada ao exercício mediúnico ostensivo</a:t>
            </a:r>
          </a:p>
          <a:p>
            <a:r>
              <a:rPr lang="pt-BR" baseline="0" dirty="0"/>
              <a:t>O aproveitamento desta oportunidade, por meio do uso responsável e equilibrado da concessão, acabará por aperfeiçoar os seus equipamentos de registro, adequando-os ainda mais para o prosseguimento do trabalho iniciado em novas expressões, com vistas ao futuro</a:t>
            </a:r>
          </a:p>
          <a:p>
            <a:r>
              <a:rPr lang="pt-BR" baseline="0" dirty="0"/>
              <a:t>O mesmo raciocínio é válido para alguém que não possui mais do que rudimentos de mediunidade: o viver de uma vida saudável e digna, os exercícios de autoconhecimento, a busca de Deus e dos valores essenciais do Espírito exercerão influências positivas no seu perispírito, a ponto de acenderem as luzes da mediunidade preparando um amanhã de bênçãos</a:t>
            </a:r>
          </a:p>
          <a:p>
            <a:r>
              <a:rPr lang="pt-BR" baseline="0" dirty="0"/>
              <a:t>Quando a ascese pelos caminhos da mediunidade se processa no âmbito das expectativas normais, respondendo espontaneamente aos estímulos da experiência evolutiva, diz-se que a mediunidade é natural</a:t>
            </a:r>
          </a:p>
          <a:p>
            <a:r>
              <a:rPr lang="pt-BR" baseline="0" dirty="0"/>
              <a:t>Vezes frequentes, todavia, um potencial maior de mediunidade é conferido como uma outorga, uma necessidade retificadora para compromissos negativos assumidos, ou mesmo como um mecanismo acelerador da própria evolução</a:t>
            </a:r>
          </a:p>
          <a:p>
            <a:r>
              <a:rPr lang="pt-BR" baseline="0" dirty="0"/>
              <a:t>Nestes casos, diz-se que a mediunidade é de provas</a:t>
            </a:r>
          </a:p>
          <a:p>
            <a:r>
              <a:rPr lang="pt-BR" baseline="0" dirty="0"/>
              <a:t>Algumas vezes, o tipo de vida que se levou antes da encarnação dedicada ao serviço da mediunidade – abalos emocionais intensos, pressões espirituais decorrentes de processos obsessivos, além de outros – promove as aberturas psíquicas responsáveis pelos registros mediúnicos de então</a:t>
            </a:r>
          </a:p>
          <a:p>
            <a:r>
              <a:rPr lang="pt-BR" baseline="0" dirty="0"/>
              <a:t>É como se a Lei Divina colocasse na dor decorrente das próprias aflições e quedas do homem o princípio qualitativo, automático, regularizador de sua evolução</a:t>
            </a:r>
          </a:p>
          <a:p>
            <a:r>
              <a:rPr lang="pt-BR" baseline="0" dirty="0"/>
              <a:t>Kardec conclui a sua belíssima definição sobre os médiuns, afirmando:</a:t>
            </a:r>
          </a:p>
          <a:p>
            <a:r>
              <a:rPr lang="pt-BR" baseline="0" dirty="0"/>
              <a:t>“... É de notar-se, além disso, que essa faculdade não se revela da mesma maneira em todos</a:t>
            </a:r>
          </a:p>
          <a:p>
            <a:r>
              <a:rPr lang="pt-BR" baseline="0" dirty="0"/>
              <a:t>Geralmente, os médiuns têm uma aptidão especial para os fenômenos desta ou daquela ordem, donde resulta que formam tantas variedades, quantas são as espécies de manifestações...”</a:t>
            </a:r>
          </a:p>
          <a:p>
            <a:r>
              <a:rPr lang="pt-BR" baseline="0" dirty="0"/>
              <a:t>Se, como vimos, a mediunidade mostra-se variada no tocante à intensidade, ainda mais diversificada se revela sob o aspecto das formas de se apresentar, das modalidades e tipos de fenômenos que propicia</a:t>
            </a:r>
          </a:p>
          <a:p>
            <a:r>
              <a:rPr lang="pt-BR" baseline="0" dirty="0"/>
              <a:t>Paulo dizia: “Há diversidade de dons, mas um mesmo é o Espírito”</a:t>
            </a:r>
          </a:p>
          <a:p>
            <a:r>
              <a:rPr lang="pt-BR" baseline="0" dirty="0"/>
              <a:t>Ora, investido o médium de determinadas características, que lhe são inerentes, e apto para certas mediunidades, jamais conseguirá produzir outras se a sua natureza não o permitir</a:t>
            </a:r>
          </a:p>
          <a:p>
            <a:r>
              <a:rPr lang="pt-BR" baseline="0" dirty="0"/>
              <a:t>Assim sendo, a especificidade de cada um faz com que não existam médiuns nem mediunidades iguais</a:t>
            </a:r>
          </a:p>
          <a:p>
            <a:r>
              <a:rPr lang="pt-BR" dirty="0"/>
              <a:t>Há outra distinção em mediunidade que reputamos importante:</a:t>
            </a:r>
            <a:r>
              <a:rPr lang="pt-BR" baseline="0" dirty="0"/>
              <a:t> a que aparece em O Livro dos Médiuns, capítulo XIV, item 160, entre os médiuns involuntários e os facultativos</a:t>
            </a:r>
          </a:p>
          <a:p>
            <a:r>
              <a:rPr lang="pt-BR" baseline="0" dirty="0"/>
              <a:t>Embora colocada como subdivisão dos médiuns de efeitos físicos, pode-se estender o conceito a todos os médiuns</a:t>
            </a:r>
          </a:p>
          <a:p>
            <a:r>
              <a:rPr lang="pt-BR" baseline="0" dirty="0"/>
              <a:t>Quantas pessoas estão sendo médiuns sem o saberem?</a:t>
            </a:r>
          </a:p>
          <a:p>
            <a:r>
              <a:rPr lang="pt-BR" baseline="0" dirty="0"/>
              <a:t>Quantos estão criando, produzindo imperceptível e inconscientemente boas ou más obras!?</a:t>
            </a:r>
          </a:p>
          <a:p>
            <a:r>
              <a:rPr lang="pt-BR" baseline="0" dirty="0"/>
              <a:t>Se tal inconsciência se prolonga, aumentam os riscos de manipulação e assédio dos Espíritos imperfeitos</a:t>
            </a:r>
          </a:p>
          <a:p>
            <a:r>
              <a:rPr lang="pt-BR" baseline="0" dirty="0"/>
              <a:t>Kardec recomenda a conquista do ascendente moral como barreira ao assédio, bem como a passagem da condição de médium involuntário para facultativo, por meio da conscientização</a:t>
            </a:r>
            <a:endParaRPr lang="pt-BR" dirty="0"/>
          </a:p>
        </p:txBody>
      </p:sp>
    </p:spTree>
    <p:extLst>
      <p:ext uri="{BB962C8B-B14F-4D97-AF65-F5344CB8AC3E}">
        <p14:creationId xmlns:p14="http://schemas.microsoft.com/office/powerpoint/2010/main" val="23426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p:sp>
      <p:sp>
        <p:nvSpPr>
          <p:cNvPr id="28674" name="Rectangle 2"/>
          <p:cNvSpPr>
            <a:spLocks noGrp="1" noChangeArrowheads="1"/>
          </p:cNvSpPr>
          <p:nvPr>
            <p:ph type="body" idx="1"/>
          </p:nvPr>
        </p:nvSpPr>
        <p:spPr/>
        <p:txBody>
          <a:bodyPr/>
          <a:lstStyle/>
          <a:p>
            <a:r>
              <a:rPr lang="pt-BR" dirty="0"/>
              <a:t>A mediunidade deve ser consentida, lúcida,</a:t>
            </a:r>
            <a:r>
              <a:rPr lang="pt-BR" baseline="0" dirty="0"/>
              <a:t> para que produza bons frutos em prol dos famintos do carreiro evolutivo</a:t>
            </a:r>
          </a:p>
          <a:p>
            <a:r>
              <a:rPr lang="pt-BR" baseline="0" dirty="0"/>
              <a:t>Se a árvore (o médium) não pode ainda saber como esses frutos são gerados, pois os mecanismos profundos que põem a faculdade em ação remontam à Mente Divina, deve saber, pelo menos, que está sendo instrumento dessa produção, a fim de poder contemplar a floração, a frutescência e a colheita</a:t>
            </a:r>
          </a:p>
          <a:p>
            <a:r>
              <a:rPr lang="pt-BR" baseline="0" dirty="0"/>
              <a:t>Alcançado este ponto, precisamos fazer uma ponte com a questão 459 de O Livro dos Espíritos:</a:t>
            </a:r>
          </a:p>
          <a:p>
            <a:r>
              <a:rPr lang="pt-BR" baseline="0" dirty="0"/>
              <a:t>“Influem os Espíritos em nossos pensamentos e em nossos atos?”</a:t>
            </a:r>
          </a:p>
          <a:p>
            <a:r>
              <a:rPr lang="pt-BR" baseline="0" dirty="0"/>
              <a:t>“Muito mais do que imaginais. Influem a tal ponto que, de ordinário, são eles que vos dirigem”</a:t>
            </a:r>
          </a:p>
          <a:p>
            <a:r>
              <a:rPr lang="pt-BR" baseline="0" dirty="0"/>
              <a:t>Por trás dessa resposta vemos a mediunidade ainda incipiente, involuntária, na sua fase rudimentar, direcionada sem a consciência do seu portador, conforme as circunstâncias</a:t>
            </a:r>
          </a:p>
          <a:p>
            <a:r>
              <a:rPr lang="pt-BR" baseline="0" dirty="0"/>
              <a:t>Se, nem sempre pode o ser furtar-se a uma direção que é produto das influências que recebe, pode e deve tornar-se consciente dela, a fim de escolher a condução segura dos Bons Espíritos</a:t>
            </a:r>
          </a:p>
          <a:p>
            <a:r>
              <a:rPr lang="pt-BR" baseline="0" dirty="0"/>
              <a:t>Logo a seguir, na questão 461, dizem eles não ser de grande utilidade saber fazer a distinção entre os pensamentos próprios e os sugeridos</a:t>
            </a:r>
          </a:p>
          <a:p>
            <a:r>
              <a:rPr lang="pt-BR" baseline="0" dirty="0"/>
              <a:t>E o dizem assim, porque sabem que nas fases embrionárias de mediunidade ou nos momentos de silêncio da faculdade ostensiva, inexistem ou deixam de atuar engrenagens especializadas para a triagem de ideias que afloram no consciente, ficando por conta da consciência moral de cada um assimilar ou descartar as inspirações que lhe chegam</a:t>
            </a:r>
          </a:p>
          <a:p>
            <a:r>
              <a:rPr lang="pt-BR" baseline="0" dirty="0"/>
              <a:t>A condição para o progresso é a consciência</a:t>
            </a:r>
          </a:p>
          <a:p>
            <a:r>
              <a:rPr lang="pt-BR" baseline="0" dirty="0"/>
              <a:t>Distinções quanto à procedência de pensamentos (próprios ou sugeridos), que não podiam ser feitas numa fase evolutiva, tornam-se factíveis numa seguinte, permitindo ao médium tornar-se instrumento cada vez mais consciente do progresso, deixando-se conduzir passivamente nas </a:t>
            </a:r>
          </a:p>
          <a:p>
            <a:r>
              <a:rPr lang="pt-BR" baseline="0" dirty="0"/>
              <a:t>trilhas da experiência, em adesão plena às determinações superiores que emanam de Deus por meio dos Espíritos Elevados</a:t>
            </a:r>
          </a:p>
          <a:p>
            <a:r>
              <a:rPr lang="pt-BR" baseline="0" dirty="0"/>
              <a:t>Diante dessas colocações, vê-se o quão importante se faz compreender a mediunidade, alimentar seus mananciais com as águas fluentes e cantantes da boa vontade, a fim de que suas expressões de beleza venham à tona e viajem conosco sem se tisnarem, até alcançarmos a plenitude da redenção espiritual no mar aberto da realidade de Deus</a:t>
            </a:r>
            <a:endParaRPr lang="pt-BR" dirty="0"/>
          </a:p>
          <a:p>
            <a:r>
              <a:rPr lang="pt-BR" i="1" dirty="0"/>
              <a:t>Os famintos são os Espíritos que procuram o auxílio dos médiuns</a:t>
            </a:r>
          </a:p>
        </p:txBody>
      </p:sp>
    </p:spTree>
    <p:extLst>
      <p:ext uri="{BB962C8B-B14F-4D97-AF65-F5344CB8AC3E}">
        <p14:creationId xmlns:p14="http://schemas.microsoft.com/office/powerpoint/2010/main" val="382638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Allan Kardec definiu o médium como “a pessoa que pode servir de intermediária entre os Espíritos</a:t>
            </a:r>
            <a:r>
              <a:rPr lang="pt-BR" baseline="0" dirty="0"/>
              <a:t> e os homens”, ou seja, o indivíduo que funciona como traço de união aos desencarnados para que possam comunicar-se com os encarnados, conforme asseverou o Espírito Erasmo, em O Livro dos Médiuns, capítulo XXII, item 236</a:t>
            </a:r>
            <a:endParaRPr lang="pt-BR" dirty="0"/>
          </a:p>
        </p:txBody>
      </p:sp>
    </p:spTree>
    <p:extLst>
      <p:ext uri="{BB962C8B-B14F-4D97-AF65-F5344CB8AC3E}">
        <p14:creationId xmlns:p14="http://schemas.microsoft.com/office/powerpoint/2010/main" val="236498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Compulsando</a:t>
            </a:r>
            <a:r>
              <a:rPr lang="pt-BR" baseline="0" dirty="0"/>
              <a:t> essa memorável Obra, vê-se que o Codificador do Espiritismo também classifica como médium o encarnado que propicia a comunicação de outro encarnado, desde que este último se encontre desdobrado em relação ao seu corpo físico, comportando-se, portanto, como Espírito</a:t>
            </a:r>
          </a:p>
        </p:txBody>
      </p:sp>
    </p:spTree>
    <p:extLst>
      <p:ext uri="{BB962C8B-B14F-4D97-AF65-F5344CB8AC3E}">
        <p14:creationId xmlns:p14="http://schemas.microsoft.com/office/powerpoint/2010/main" val="29105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228600" indent="-228600">
              <a:buSzPct val="80000"/>
              <a:buFontTx/>
              <a:buChar char="•"/>
            </a:pPr>
            <a:r>
              <a:rPr lang="pt-BR" dirty="0"/>
              <a:t>Mensagem voltada para aqueles que são médiuns e não aceitam exercer a mediunidade.</a:t>
            </a:r>
          </a:p>
          <a:p>
            <a:pPr marL="228600" indent="-228600">
              <a:buSzPct val="80000"/>
              <a:buFontTx/>
              <a:buChar char="•"/>
            </a:pPr>
            <a:r>
              <a:rPr lang="pt-BR" dirty="0"/>
              <a:t>Existem várias formas de exercê-la, não passando somente pelos grupos mediúnicos.</a:t>
            </a:r>
          </a:p>
          <a:p>
            <a:pPr marL="228600" indent="-228600">
              <a:buSzPct val="80000"/>
              <a:buFontTx/>
              <a:buChar char="•"/>
            </a:pPr>
            <a:r>
              <a:rPr lang="pt-BR" dirty="0"/>
              <a:t>Vide o vídeo “Mediunidade com Jesus” de Haroldo Dutra Dias.</a:t>
            </a:r>
          </a:p>
          <a:p>
            <a:pPr marL="228600" indent="-228600">
              <a:buSzPct val="80000"/>
              <a:buFontTx/>
              <a:buChar char="•"/>
            </a:pPr>
            <a:r>
              <a:rPr lang="pt-BR" dirty="0"/>
              <a:t>Páginas 6 e 7.</a:t>
            </a:r>
          </a:p>
          <a:p>
            <a:pPr marL="228600" indent="-228600">
              <a:buSzPct val="80000"/>
              <a:buFontTx/>
              <a:buChar char="•"/>
            </a:pPr>
            <a:r>
              <a:rPr lang="pt-BR" dirty="0"/>
              <a:t>Psicografada pelo médium Divaldo P. Franco, em 3.11.93, no Centro Espírita Caminho da Redenção – Salvador – BA.</a:t>
            </a:r>
          </a:p>
          <a:p>
            <a:pPr marL="228600" indent="-228600">
              <a:buSzPct val="80000"/>
              <a:buFontTx/>
              <a:buChar char="•"/>
            </a:pPr>
            <a:endParaRPr lang="pt-BR" dirty="0"/>
          </a:p>
          <a:p>
            <a:pPr marL="228600" indent="-228600">
              <a:buSzPct val="80000"/>
              <a:buFontTx/>
              <a:buChar char="•"/>
            </a:pPr>
            <a:r>
              <a:rPr lang="pt-BR" dirty="0"/>
              <a:t>Perguntas:</a:t>
            </a:r>
          </a:p>
          <a:p>
            <a:pPr marL="228600" indent="-228600">
              <a:buSzPct val="80000"/>
              <a:buFontTx/>
              <a:buChar char="•"/>
            </a:pPr>
            <a:r>
              <a:rPr lang="pt-BR" dirty="0"/>
              <a:t>1. O que equipa o intermediário para a desincumbência</a:t>
            </a:r>
            <a:r>
              <a:rPr lang="pt-BR" baseline="0" dirty="0"/>
              <a:t> do </a:t>
            </a:r>
            <a:r>
              <a:rPr lang="pt-BR" sz="2400" dirty="0">
                <a:solidFill>
                  <a:srgbClr val="687995"/>
                </a:solidFill>
              </a:rPr>
              <a:t>compromisso assumido antes da reencarnação?</a:t>
            </a:r>
          </a:p>
          <a:p>
            <a:pPr marL="228600" indent="-228600">
              <a:buSzPct val="80000"/>
              <a:buFontTx/>
              <a:buChar char="•"/>
            </a:pPr>
            <a:r>
              <a:rPr lang="pt-BR" sz="2400" dirty="0">
                <a:solidFill>
                  <a:srgbClr val="687995"/>
                </a:solidFill>
              </a:rPr>
              <a:t>2. Quais os objetivos da mediunidade?</a:t>
            </a:r>
          </a:p>
          <a:p>
            <a:pPr marL="228600" indent="-228600">
              <a:buSzPct val="80000"/>
              <a:buFontTx/>
              <a:buChar char="•"/>
            </a:pPr>
            <a:r>
              <a:rPr lang="pt-BR" sz="2400" dirty="0">
                <a:solidFill>
                  <a:srgbClr val="687995"/>
                </a:solidFill>
              </a:rPr>
              <a:t>3. O que é a mediunidade?</a:t>
            </a:r>
          </a:p>
          <a:p>
            <a:pPr marL="228600" indent="-228600">
              <a:buSzPct val="80000"/>
              <a:buFontTx/>
              <a:buChar char="•"/>
            </a:pPr>
            <a:r>
              <a:rPr lang="pt-BR" sz="2400" dirty="0">
                <a:solidFill>
                  <a:srgbClr val="687995"/>
                </a:solidFill>
              </a:rPr>
              <a:t>4.</a:t>
            </a:r>
            <a:r>
              <a:rPr lang="pt-BR" sz="2400" baseline="0" dirty="0">
                <a:solidFill>
                  <a:srgbClr val="687995"/>
                </a:solidFill>
              </a:rPr>
              <a:t> Quando foi assumido o compromisso da mediunidade?</a:t>
            </a:r>
          </a:p>
          <a:p>
            <a:pPr marL="228600" indent="-228600">
              <a:buSzPct val="80000"/>
              <a:buFontTx/>
              <a:buChar char="•"/>
            </a:pPr>
            <a:r>
              <a:rPr lang="pt-BR" sz="2400" baseline="0" dirty="0">
                <a:solidFill>
                  <a:srgbClr val="687995"/>
                </a:solidFill>
              </a:rPr>
              <a:t>5. O que acarreta o menosprezo desse compromisso assumido?</a:t>
            </a:r>
          </a:p>
          <a:p>
            <a:pPr marL="228600" indent="-228600">
              <a:buSzPct val="80000"/>
              <a:buFontTx/>
              <a:buChar char="•"/>
            </a:pPr>
            <a:r>
              <a:rPr lang="pt-BR" sz="2400" baseline="0" dirty="0">
                <a:solidFill>
                  <a:srgbClr val="687995"/>
                </a:solidFill>
              </a:rPr>
              <a:t>6. Em que vão interferir esses problemas?</a:t>
            </a:r>
          </a:p>
          <a:p>
            <a:pPr marL="228600" indent="-228600">
              <a:buSzPct val="80000"/>
              <a:buFontTx/>
              <a:buChar char="•"/>
            </a:pPr>
            <a:r>
              <a:rPr lang="pt-BR" sz="2400" baseline="0" dirty="0">
                <a:solidFill>
                  <a:srgbClr val="687995"/>
                </a:solidFill>
              </a:rPr>
              <a:t>7. Que problemas complexos são esses?</a:t>
            </a:r>
            <a:endParaRPr lang="pt-BR" sz="2400" dirty="0">
              <a:solidFill>
                <a:srgbClr val="687995"/>
              </a:solidFill>
            </a:endParaRPr>
          </a:p>
          <a:p>
            <a:pPr marL="228600" indent="-228600">
              <a:buSzPct val="80000"/>
              <a:buFontTx/>
              <a:buChar char="•"/>
            </a:pPr>
            <a:endParaRPr lang="pt-BR" dirty="0"/>
          </a:p>
          <a:p>
            <a:pPr marL="228600" indent="-228600">
              <a:buSzPct val="80000"/>
              <a:buFontTx/>
              <a:buChar char="•"/>
            </a:pPr>
            <a:r>
              <a:rPr lang="pt-BR" u="sng" dirty="0"/>
              <a:t>2. Objetivos</a:t>
            </a:r>
            <a:r>
              <a:rPr lang="pt-BR" u="sng" baseline="0" dirty="0"/>
              <a:t> da mediunidade</a:t>
            </a:r>
          </a:p>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baseline="0" dirty="0"/>
              <a:t>- </a:t>
            </a:r>
            <a:r>
              <a:rPr lang="pt-BR" dirty="0"/>
              <a:t>Médiuns, conscientes ou não, foram os santos, os sábios, os artistas, os cientistas, por conseguirem sentir a presença dos Espíritos ou do pensamento superior de que se tornaram instrumentos, expressando, nas próprias vidas, nas realizações e inventos, a manifestação superior de que se fizeram objeto</a:t>
            </a:r>
          </a:p>
          <a:p>
            <a:pPr marL="228600" indent="-228600">
              <a:buSzPct val="80000"/>
              <a:buFontTx/>
              <a:buChar char="•"/>
            </a:pPr>
            <a:endParaRPr lang="pt-BR" baseline="0" dirty="0"/>
          </a:p>
          <a:p>
            <a:pPr marL="228600" marR="0" indent="-228600" algn="l" defTabSz="457200" rtl="0" eaLnBrk="1" fontAlgn="base" latinLnBrk="0" hangingPunct="0">
              <a:lnSpc>
                <a:spcPts val="3500"/>
              </a:lnSpc>
              <a:spcBef>
                <a:spcPct val="0"/>
              </a:spcBef>
              <a:spcAft>
                <a:spcPct val="0"/>
              </a:spcAft>
              <a:buClrTx/>
              <a:buSzPct val="80000"/>
              <a:buFontTx/>
              <a:buChar char="•"/>
              <a:tabLst/>
              <a:defRPr/>
            </a:pPr>
            <a:r>
              <a:rPr lang="pt-BR" dirty="0"/>
              <a:t>- No que tange à conduta espírita, o médium é portador de abençoada instrumentalidade para autoiluminar-se, promover o progresso da Humanidade,</a:t>
            </a:r>
            <a:r>
              <a:rPr lang="pt-BR" baseline="0" dirty="0"/>
              <a:t> desenvolver os valores nobres, consolar e amparar as criaturas atormentadas e sofridas de ambos os planos da vida</a:t>
            </a:r>
            <a:endParaRPr lang="pt-BR" dirty="0"/>
          </a:p>
          <a:p>
            <a:pPr marL="228600" indent="-228600">
              <a:buSzPct val="80000"/>
              <a:buFontTx/>
              <a:buChar char="•"/>
            </a:pPr>
            <a:endParaRPr lang="pt-BR" dirty="0"/>
          </a:p>
        </p:txBody>
      </p:sp>
    </p:spTree>
    <p:extLst>
      <p:ext uri="{BB962C8B-B14F-4D97-AF65-F5344CB8AC3E}">
        <p14:creationId xmlns:p14="http://schemas.microsoft.com/office/powerpoint/2010/main" val="3068764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p:sp>
      <p:sp>
        <p:nvSpPr>
          <p:cNvPr id="33794"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pt-BR" baseline="0" dirty="0"/>
              <a:t>Segundo o testemunho de alguns Benfeitores Espirituais, que vêm enriquecendo e complementando o acervo de revelações da Doutrina Espírita, também há médiuns e mediunidades entre desencarnados, estabelecendo-se contatos entre Espíritos de Esferas distintas</a:t>
            </a:r>
          </a:p>
          <a:p>
            <a:pPr marL="0" marR="0" indent="0" algn="l" defTabSz="457200" rtl="0" eaLnBrk="1" fontAlgn="base" latinLnBrk="0" hangingPunct="0">
              <a:lnSpc>
                <a:spcPts val="3500"/>
              </a:lnSpc>
              <a:spcBef>
                <a:spcPct val="0"/>
              </a:spcBef>
              <a:spcAft>
                <a:spcPct val="0"/>
              </a:spcAft>
              <a:buClrTx/>
              <a:buSzTx/>
              <a:buFontTx/>
              <a:buNone/>
              <a:tabLst/>
              <a:defRPr/>
            </a:pPr>
            <a:r>
              <a:rPr lang="pt-BR" baseline="0" dirty="0"/>
              <a:t>O que é comum a esses três modos de se apresentar nas relações mediúnicas (desencarnado com encarnado, encarnado com encarnado e desencarnado com desencarnado) é o contato entre seres conscientes situados em planos vibratórios diferentes, apresentando como resultado a produção de fenômenos de comunicação, diretamente por meio dos órgãos de expressão do médium ou, indiretamente, por meio dos mesmos para agir na matéria inanimada</a:t>
            </a:r>
          </a:p>
          <a:p>
            <a:pPr marL="0" marR="0" indent="0" algn="l" defTabSz="457200" rtl="0" eaLnBrk="1" fontAlgn="base" latinLnBrk="0" hangingPunct="0">
              <a:lnSpc>
                <a:spcPts val="3500"/>
              </a:lnSpc>
              <a:spcBef>
                <a:spcPct val="0"/>
              </a:spcBef>
              <a:spcAft>
                <a:spcPct val="0"/>
              </a:spcAft>
              <a:buClrTx/>
              <a:buSzTx/>
              <a:buFontTx/>
              <a:buNone/>
              <a:tabLst/>
              <a:defRPr/>
            </a:pPr>
            <a:endParaRPr lang="pt-BR" dirty="0"/>
          </a:p>
          <a:p>
            <a:endParaRPr lang="pt-BR" dirty="0"/>
          </a:p>
          <a:p>
            <a:r>
              <a:rPr lang="pt-BR" dirty="0"/>
              <a:t>Na obra Nosso Lar, de André Luiz, </a:t>
            </a:r>
          </a:p>
        </p:txBody>
      </p:sp>
    </p:spTree>
    <p:extLst>
      <p:ext uri="{BB962C8B-B14F-4D97-AF65-F5344CB8AC3E}">
        <p14:creationId xmlns:p14="http://schemas.microsoft.com/office/powerpoint/2010/main" val="292544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pt-BR" baseline="0" dirty="0"/>
              <a:t>Nessas relações, médium é o ser que se associa a outro ser da esfera mais sutil para produzir tais fenômenos, por isso mesmo chamados de mediúnicos</a:t>
            </a:r>
          </a:p>
          <a:p>
            <a:r>
              <a:rPr lang="pt-BR" dirty="0"/>
              <a:t>Não é mediúnico, portanto, na concepção espírita, o fenômeno produzido por um ser agindo sozinho ou em associação com outro em idêntica</a:t>
            </a:r>
            <a:r>
              <a:rPr lang="pt-BR" baseline="0" dirty="0"/>
              <a:t> situação vibratória, por mais excepcional que seja ou pareça esse fenômeno</a:t>
            </a:r>
            <a:endParaRPr lang="pt-BR" dirty="0"/>
          </a:p>
        </p:txBody>
      </p:sp>
    </p:spTree>
    <p:extLst>
      <p:ext uri="{BB962C8B-B14F-4D97-AF65-F5344CB8AC3E}">
        <p14:creationId xmlns:p14="http://schemas.microsoft.com/office/powerpoint/2010/main" val="4026788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sábio russo Alexandre </a:t>
            </a:r>
            <a:r>
              <a:rPr lang="pt-BR" dirty="0" err="1"/>
              <a:t>Aksakof</a:t>
            </a:r>
            <a:r>
              <a:rPr lang="pt-BR" dirty="0"/>
              <a:t>, admirável estudioso</a:t>
            </a:r>
            <a:r>
              <a:rPr lang="pt-BR" baseline="0" dirty="0"/>
              <a:t> dos fenômenos paranormais, no final do século XIX escreveu a excelente obra Animismo e Espiritismo, na qual está inserido um conceito mais abrangente de médium, que, para ele, é toda pessoa capaz de produzir fenômenos paranormais, sozinha ou com a participação de outros encarnados ou com as almas dos mortos</a:t>
            </a:r>
          </a:p>
          <a:p>
            <a:r>
              <a:rPr lang="pt-BR" baseline="0" dirty="0"/>
              <a:t>O termo mediúnico, na sua ótica, comportava três categorias de fenômenos:</a:t>
            </a:r>
          </a:p>
          <a:p>
            <a:r>
              <a:rPr lang="pt-BR" u="sng" baseline="0" dirty="0" err="1"/>
              <a:t>Personismo</a:t>
            </a:r>
            <a:endParaRPr lang="pt-BR" u="sng" baseline="0" dirty="0"/>
          </a:p>
          <a:p>
            <a:r>
              <a:rPr lang="pt-BR" u="none" baseline="0" dirty="0"/>
              <a:t>Ou manifestações do inconsciente, cujo caráter predominante é a adoção de um nome ou do caráter de uma personalidade diferente daquela com que o sensitivo habitualmente se apresenta, daí a classificação de </a:t>
            </a:r>
            <a:r>
              <a:rPr lang="pt-BR" u="none" baseline="0" dirty="0" err="1"/>
              <a:t>intramediúnicas</a:t>
            </a:r>
            <a:r>
              <a:rPr lang="pt-BR" u="none" baseline="0" dirty="0"/>
              <a:t>, por se passarem na intimidade do sensitivo</a:t>
            </a:r>
          </a:p>
          <a:p>
            <a:r>
              <a:rPr lang="pt-BR" u="none" baseline="0" dirty="0"/>
              <a:t>Estariam abrigados sob essa designação todos os produtos do inconsciente uma vez desaguados no consciente, as sugestões arquivadas, os processos psicológicos das camadas internas da personalidade, as lembranças de outras existências, os arquétipos</a:t>
            </a:r>
          </a:p>
          <a:p>
            <a:endParaRPr lang="pt-BR" dirty="0"/>
          </a:p>
        </p:txBody>
      </p:sp>
    </p:spTree>
    <p:extLst>
      <p:ext uri="{BB962C8B-B14F-4D97-AF65-F5344CB8AC3E}">
        <p14:creationId xmlns:p14="http://schemas.microsoft.com/office/powerpoint/2010/main" val="1562216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p:sp>
      <p:sp>
        <p:nvSpPr>
          <p:cNvPr id="37890" name="Rectangle 2"/>
          <p:cNvSpPr>
            <a:spLocks noGrp="1" noChangeArrowheads="1"/>
          </p:cNvSpPr>
          <p:nvPr>
            <p:ph type="body" idx="1"/>
          </p:nvPr>
        </p:nvSpPr>
        <p:spPr/>
        <p:txBody>
          <a:bodyPr/>
          <a:lstStyle/>
          <a:p>
            <a:pPr marL="228600" indent="-228600">
              <a:buSzPct val="80000"/>
              <a:buFontTx/>
              <a:buChar char="•"/>
            </a:pPr>
            <a:r>
              <a:rPr lang="pt-BR" dirty="0"/>
              <a:t>TELEPATIA – Transmissão de pensamentos</a:t>
            </a:r>
          </a:p>
          <a:p>
            <a:pPr marL="228600" indent="-228600">
              <a:buSzPct val="80000"/>
              <a:buFontTx/>
              <a:buChar char="•"/>
            </a:pPr>
            <a:r>
              <a:rPr lang="pt-BR" dirty="0"/>
              <a:t>TELECINESIA – Movimento de objetos sem contato físico</a:t>
            </a:r>
          </a:p>
          <a:p>
            <a:pPr marL="228600" indent="-228600">
              <a:buSzPct val="80000"/>
              <a:buFontTx/>
              <a:buChar char="•"/>
            </a:pPr>
            <a:r>
              <a:rPr lang="pt-BR" dirty="0"/>
              <a:t>TELEFANIA – projeção de duplos </a:t>
            </a:r>
            <a:r>
              <a:rPr lang="pt-BR" dirty="0" err="1"/>
              <a:t>etéricos</a:t>
            </a:r>
            <a:r>
              <a:rPr lang="pt-BR" dirty="0"/>
              <a:t> (corpo </a:t>
            </a:r>
            <a:r>
              <a:rPr lang="pt-BR" dirty="0" err="1"/>
              <a:t>etérico</a:t>
            </a:r>
            <a:r>
              <a:rPr lang="pt-BR" dirty="0"/>
              <a:t>)</a:t>
            </a:r>
          </a:p>
          <a:p>
            <a:pPr marL="228600" indent="-228600">
              <a:buSzPct val="80000"/>
              <a:buFontTx/>
              <a:buChar char="•"/>
            </a:pPr>
            <a:r>
              <a:rPr lang="pt-BR" dirty="0"/>
              <a:t>TELEPLASTIA – </a:t>
            </a:r>
            <a:r>
              <a:rPr lang="pt-BR" dirty="0" err="1"/>
              <a:t>bicorporeidade</a:t>
            </a:r>
            <a:endParaRPr lang="pt-BR" u="sng" dirty="0"/>
          </a:p>
          <a:p>
            <a:pPr marL="0" indent="0">
              <a:buSzPct val="80000"/>
              <a:buFontTx/>
              <a:buNone/>
            </a:pPr>
            <a:r>
              <a:rPr lang="pt-BR" u="sng" dirty="0"/>
              <a:t>Animismo</a:t>
            </a:r>
          </a:p>
          <a:p>
            <a:pPr marL="0" indent="0">
              <a:buSzPct val="80000"/>
              <a:buFontTx/>
              <a:buNone/>
            </a:pPr>
            <a:r>
              <a:rPr lang="pt-BR" u="none" dirty="0"/>
              <a:t>Ou manifestações psíquicas paranormais inconscientes,</a:t>
            </a:r>
            <a:r>
              <a:rPr lang="pt-BR" u="none" baseline="0" dirty="0"/>
              <a:t> que transpõem os limites corporais do sensitivo, por isso chamadas </a:t>
            </a:r>
            <a:r>
              <a:rPr lang="pt-BR" u="none" baseline="0" dirty="0" err="1"/>
              <a:t>extramediúnicas</a:t>
            </a:r>
            <a:endParaRPr lang="pt-BR" u="none" baseline="0" dirty="0"/>
          </a:p>
          <a:p>
            <a:pPr marL="0" indent="0">
              <a:buSzPct val="80000"/>
              <a:buFontTx/>
              <a:buNone/>
            </a:pPr>
            <a:r>
              <a:rPr lang="pt-BR" u="none" baseline="0" dirty="0"/>
              <a:t>Englobariam a transmissão de pensamentos (telepatia), movimentos de objetos sem contato (</a:t>
            </a:r>
            <a:r>
              <a:rPr lang="pt-BR" u="none" baseline="0" dirty="0" err="1"/>
              <a:t>telecinesia</a:t>
            </a:r>
            <a:r>
              <a:rPr lang="pt-BR" u="none" baseline="0" dirty="0"/>
              <a:t>), projeção de duplos (</a:t>
            </a:r>
            <a:r>
              <a:rPr lang="pt-BR" u="none" baseline="0" dirty="0" err="1"/>
              <a:t>telefania</a:t>
            </a:r>
            <a:r>
              <a:rPr lang="pt-BR" u="none" baseline="0" dirty="0"/>
              <a:t>) e </a:t>
            </a:r>
            <a:r>
              <a:rPr lang="pt-BR" u="none" baseline="0" dirty="0" err="1"/>
              <a:t>bicorporeidade</a:t>
            </a:r>
            <a:r>
              <a:rPr lang="pt-BR" u="none" baseline="0" dirty="0"/>
              <a:t> (</a:t>
            </a:r>
            <a:r>
              <a:rPr lang="pt-BR" u="none" baseline="0" dirty="0" err="1"/>
              <a:t>teleplastia</a:t>
            </a:r>
            <a:r>
              <a:rPr lang="pt-BR" u="none" baseline="0" dirty="0"/>
              <a:t>)</a:t>
            </a:r>
            <a:endParaRPr lang="pt-BR" u="none" dirty="0"/>
          </a:p>
        </p:txBody>
      </p:sp>
    </p:spTree>
    <p:extLst>
      <p:ext uri="{BB962C8B-B14F-4D97-AF65-F5344CB8AC3E}">
        <p14:creationId xmlns:p14="http://schemas.microsoft.com/office/powerpoint/2010/main" val="1060961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Espiritismo</a:t>
            </a:r>
          </a:p>
          <a:p>
            <a:r>
              <a:rPr lang="pt-BR" dirty="0"/>
              <a:t>Ou</a:t>
            </a:r>
            <a:r>
              <a:rPr lang="pt-BR" baseline="0" dirty="0"/>
              <a:t> manifestações provocadas por finados, agindo em associação com os elementos psíquicos homogêneos de um ser vivo</a:t>
            </a:r>
          </a:p>
          <a:p>
            <a:endParaRPr lang="pt-BR" dirty="0"/>
          </a:p>
        </p:txBody>
      </p:sp>
    </p:spTree>
    <p:extLst>
      <p:ext uri="{BB962C8B-B14F-4D97-AF65-F5344CB8AC3E}">
        <p14:creationId xmlns:p14="http://schemas.microsoft.com/office/powerpoint/2010/main" val="1738924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fenômenos de </a:t>
            </a:r>
            <a:r>
              <a:rPr lang="pt-BR" dirty="0" err="1"/>
              <a:t>personismo</a:t>
            </a:r>
            <a:r>
              <a:rPr lang="pt-BR" dirty="0"/>
              <a:t> e de animismo, conforme acima classificados, são da alma humana, do Espírito encarnado</a:t>
            </a:r>
          </a:p>
          <a:p>
            <a:r>
              <a:rPr lang="pt-BR" dirty="0"/>
              <a:t>Essa origem comum fez com que, mais tarde, a vivência prática os englobasse numa só classificação, prevalecendo o termo animismo,</a:t>
            </a:r>
            <a:r>
              <a:rPr lang="pt-BR" baseline="0" dirty="0"/>
              <a:t> cuja semântica vai direta à compreensão do assunto: o que se relaciona com a alma ou anima</a:t>
            </a:r>
          </a:p>
          <a:p>
            <a:r>
              <a:rPr lang="pt-BR" baseline="0" dirty="0"/>
              <a:t>O vitorioso Movimento Espírita absorveu bem o termo animismo, até porque Allan Kardec não cunhou palavra para nomear a ação isolada do sensitivo</a:t>
            </a:r>
          </a:p>
          <a:p>
            <a:r>
              <a:rPr lang="pt-BR" baseline="0" dirty="0"/>
              <a:t>Já a conotação dada por </a:t>
            </a:r>
            <a:r>
              <a:rPr lang="pt-BR" baseline="0" dirty="0" err="1"/>
              <a:t>Aksakof</a:t>
            </a:r>
            <a:r>
              <a:rPr lang="pt-BR" baseline="0" dirty="0"/>
              <a:t> à palavra Espiritismo, no sentido de designar fenômenos produzidos com a participação dos mortos, revelou-se inconveniente e caiu em desuso, por se chocar com a acepção anteriormente proposta, pelo professor </a:t>
            </a:r>
            <a:r>
              <a:rPr lang="pt-BR" baseline="0" dirty="0" err="1"/>
              <a:t>Rivail</a:t>
            </a:r>
            <a:r>
              <a:rPr lang="pt-BR" baseline="0" dirty="0"/>
              <a:t>, para representar a Doutrina dos Espíritos ou o conjunto de princípios que estabelecem as relações do mundo material com os seres do mundo invisível e suas implicações filosóficas, científicas, morais e religiosas</a:t>
            </a:r>
          </a:p>
          <a:p>
            <a:r>
              <a:rPr lang="pt-BR" baseline="0" dirty="0"/>
              <a:t>Uma das questões difíceis da experiência prática é a distinção entre os fenômenos mediúnicos e os anímicos</a:t>
            </a:r>
          </a:p>
          <a:p>
            <a:r>
              <a:rPr lang="pt-BR" baseline="0" dirty="0" err="1"/>
              <a:t>Aksakof</a:t>
            </a:r>
            <a:r>
              <a:rPr lang="pt-BR" baseline="0" dirty="0"/>
              <a:t> declara na introdução do livro Animismo e Espiritismo que os fenômenos de Espiritismo (mediúnicos na classificação de Kardec) “são semelhantes aos de </a:t>
            </a:r>
            <a:r>
              <a:rPr lang="pt-BR" baseline="0" dirty="0" err="1"/>
              <a:t>personismo</a:t>
            </a:r>
            <a:r>
              <a:rPr lang="pt-BR" baseline="0" dirty="0"/>
              <a:t> e de animismo e não se distinguem deles a não ser pelo conteúdo intelectual que trai uma personalidade independente”</a:t>
            </a:r>
          </a:p>
          <a:p>
            <a:r>
              <a:rPr lang="pt-BR" baseline="0" dirty="0"/>
              <a:t>Assim sendo, a condição </a:t>
            </a:r>
            <a:r>
              <a:rPr lang="pt-BR" baseline="0" dirty="0" err="1"/>
              <a:t>sine</a:t>
            </a:r>
            <a:r>
              <a:rPr lang="pt-BR" baseline="0" dirty="0"/>
              <a:t> </a:t>
            </a:r>
            <a:r>
              <a:rPr lang="pt-BR" baseline="0" dirty="0" err="1"/>
              <a:t>qua</a:t>
            </a:r>
            <a:r>
              <a:rPr lang="pt-BR" baseline="0" dirty="0"/>
              <a:t> non para se classificar um fenômeno como mediúnico é a constatação evidente da ação inteligente de um ser invisível como agente do fenômeno</a:t>
            </a:r>
          </a:p>
          <a:p>
            <a:r>
              <a:rPr lang="pt-BR" baseline="0" dirty="0"/>
              <a:t>Essa constatação nem sempre é detectada de pronto porque o agente espiritual, quando existente, não raro sente-se impossibilitado de </a:t>
            </a:r>
            <a:r>
              <a:rPr lang="pt-BR" baseline="0"/>
              <a:t>se revelar</a:t>
            </a:r>
            <a:endParaRPr lang="pt-BR" dirty="0"/>
          </a:p>
        </p:txBody>
      </p:sp>
    </p:spTree>
    <p:extLst>
      <p:ext uri="{BB962C8B-B14F-4D97-AF65-F5344CB8AC3E}">
        <p14:creationId xmlns:p14="http://schemas.microsoft.com/office/powerpoint/2010/main" val="1644678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p:sp>
      <p:sp>
        <p:nvSpPr>
          <p:cNvPr id="49154" name="Rectangle 2"/>
          <p:cNvSpPr>
            <a:spLocks noGrp="1" noChangeArrowheads="1"/>
          </p:cNvSpPr>
          <p:nvPr>
            <p:ph type="body" idx="1"/>
          </p:nvPr>
        </p:nvSpPr>
        <p:spPr/>
        <p:txBody>
          <a:bodyPr/>
          <a:lstStyle/>
          <a:p>
            <a:r>
              <a:rPr lang="pt-BR"/>
              <a:t>O desinteresse se dá quanto a dinheiro, favores, presentes.</a:t>
            </a:r>
          </a:p>
          <a:p>
            <a:r>
              <a:rPr lang="pt-BR"/>
              <a:t>- dai de graça, o que de graça recebestes.</a:t>
            </a:r>
          </a:p>
        </p:txBody>
      </p:sp>
    </p:spTree>
    <p:extLst>
      <p:ext uri="{BB962C8B-B14F-4D97-AF65-F5344CB8AC3E}">
        <p14:creationId xmlns:p14="http://schemas.microsoft.com/office/powerpoint/2010/main" val="320967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p:sp>
      <p:sp>
        <p:nvSpPr>
          <p:cNvPr id="51202" name="Rectangle 2"/>
          <p:cNvSpPr>
            <a:spLocks noGrp="1" noChangeArrowheads="1"/>
          </p:cNvSpPr>
          <p:nvPr>
            <p:ph type="body" idx="1"/>
          </p:nvPr>
        </p:nvSpPr>
        <p:spPr/>
        <p:txBody>
          <a:bodyPr/>
          <a:lstStyle/>
          <a:p>
            <a:r>
              <a:rPr lang="pt-BR"/>
              <a:t>- "São inúmeros os testemunhos, depoimentos e episódios vivos, que chegam aos ouvidos dos lidadores da prática mediúnica, a merecerem uma palavra fraterna ou simplesmente alguém que os escute com interesse de irmão, mantendo a reserva necessária." Pág.46</a:t>
            </a:r>
          </a:p>
        </p:txBody>
      </p:sp>
    </p:spTree>
    <p:extLst>
      <p:ext uri="{BB962C8B-B14F-4D97-AF65-F5344CB8AC3E}">
        <p14:creationId xmlns:p14="http://schemas.microsoft.com/office/powerpoint/2010/main" val="2665472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p:sp>
      <p:sp>
        <p:nvSpPr>
          <p:cNvPr id="53250" name="Rectangle 2"/>
          <p:cNvSpPr>
            <a:spLocks noGrp="1" noChangeArrowheads="1"/>
          </p:cNvSpPr>
          <p:nvPr>
            <p:ph type="body" idx="1"/>
          </p:nvPr>
        </p:nvSpPr>
        <p:spPr/>
        <p:txBody>
          <a:bodyPr/>
          <a:lstStyle/>
          <a:p>
            <a:r>
              <a:rPr lang="pt-BR"/>
              <a:t>- "São inúmeros os testemunhos, depoimentos e episódios vivos, que chegam aos ouvidos dos lidadores da prática mediúnica, a merecerem uma palavra fraterna ou simplesmente alguém que os escute com interesse de irmão, mantendo a reserva necessária." Pág.46</a:t>
            </a:r>
          </a:p>
        </p:txBody>
      </p:sp>
    </p:spTree>
    <p:extLst>
      <p:ext uri="{BB962C8B-B14F-4D97-AF65-F5344CB8AC3E}">
        <p14:creationId xmlns:p14="http://schemas.microsoft.com/office/powerpoint/2010/main" val="79486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p:sp>
      <p:sp>
        <p:nvSpPr>
          <p:cNvPr id="56322" name="Rectangle 2"/>
          <p:cNvSpPr>
            <a:spLocks noGrp="1" noChangeArrowheads="1"/>
          </p:cNvSpPr>
          <p:nvPr>
            <p:ph type="body" idx="1"/>
          </p:nvPr>
        </p:nvSpPr>
        <p:spPr/>
        <p:txBody>
          <a:bodyPr/>
          <a:lstStyle/>
          <a:p>
            <a:r>
              <a:rPr lang="pt-BR"/>
              <a:t>- "Uma boa imagem para fixar a compreensão desse mecanismo é comparar a mente do médium à superfície de um lago. Se essa lâmina dágua estiver parada, tranquila, toda e qualquer imagem nela projetada se refletirá com nitidez; ao contrário, estando agitada, as imagens se reproduzirão distorcidas, podendo desaparecer por completo quando as perturbações forem excessivas." Pág.50 e 51</a:t>
            </a:r>
          </a:p>
        </p:txBody>
      </p:sp>
    </p:spTree>
    <p:extLst>
      <p:ext uri="{BB962C8B-B14F-4D97-AF65-F5344CB8AC3E}">
        <p14:creationId xmlns:p14="http://schemas.microsoft.com/office/powerpoint/2010/main" val="416815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p:sp>
      <p:sp>
        <p:nvSpPr>
          <p:cNvPr id="8194" name="Rectangle 2"/>
          <p:cNvSpPr>
            <a:spLocks noGrp="1" noChangeArrowheads="1"/>
          </p:cNvSpPr>
          <p:nvPr>
            <p:ph type="body" idx="1"/>
          </p:nvPr>
        </p:nvSpPr>
        <p:spPr/>
        <p:txBody>
          <a:bodyPr/>
          <a:lstStyle/>
          <a:p>
            <a:pPr marL="228600" indent="-228600">
              <a:buSzPct val="80000"/>
              <a:buFontTx/>
              <a:buChar char="•"/>
            </a:pPr>
            <a:r>
              <a:rPr lang="pt-BR" dirty="0"/>
              <a:t>Recado aos médiuns que não desejam executar o compromisso Divino.</a:t>
            </a:r>
          </a:p>
          <a:p>
            <a:pPr marL="228600" indent="-228600">
              <a:buSzPct val="80000"/>
              <a:buFontTx/>
              <a:buChar char="•"/>
            </a:pPr>
            <a:r>
              <a:rPr lang="pt-BR" dirty="0"/>
              <a:t>“Qualquer faculdade do corpo, da mente ou da alma, relegada a plano secundário, padece a desorganização que o tempo, a falta de exercício impõem, gerando (respectivamente) atrofia, atraso, desequilíbrio.” </a:t>
            </a:r>
          </a:p>
          <a:p>
            <a:pPr marL="228600" indent="-228600">
              <a:buSzPct val="80000"/>
              <a:buFontTx/>
              <a:buChar char="•"/>
            </a:pPr>
            <a:r>
              <a:rPr lang="pt-BR" dirty="0"/>
              <a:t>A mediunidade não constitui exceção</a:t>
            </a:r>
          </a:p>
          <a:p>
            <a:pPr marL="228600" indent="-228600">
              <a:buSzPct val="80000"/>
              <a:buFontTx/>
              <a:buChar char="•"/>
            </a:pPr>
            <a:r>
              <a:rPr lang="pt-BR" dirty="0"/>
              <a:t>Médiuns, conscientes ou não, foram os santos, os sábios, os artistas, os cientistas, por conseguirem sentir a presença dos Espíritos ou do pensamento superior de que se tornaram instrumentos, expressando, nas próprias vidas, nas realizações e inventos, a manifestação superior de que se fizeram objeto</a:t>
            </a:r>
          </a:p>
          <a:p>
            <a:pPr marL="228600" indent="-228600">
              <a:buSzPct val="80000"/>
              <a:buFontTx/>
              <a:buChar char="•"/>
            </a:pPr>
            <a:r>
              <a:rPr lang="pt-BR" dirty="0"/>
              <a:t>No que tange à conduta espírita, o médium é portador de abençoada instrumentalidade para autoiluminar-se, promover o progresso da Humanidade,</a:t>
            </a:r>
            <a:r>
              <a:rPr lang="pt-BR" baseline="0" dirty="0"/>
              <a:t> desenvolver os valores nobres, consolar e amparar as criaturas atormentadas e sofridas de ambos os planos da vida</a:t>
            </a:r>
            <a:endParaRPr lang="pt-BR" dirty="0"/>
          </a:p>
          <a:p>
            <a:pPr marL="228600" indent="-228600">
              <a:buSzPct val="80000"/>
              <a:buFontTx/>
              <a:buChar char="•"/>
            </a:pPr>
            <a:r>
              <a:rPr lang="pt-BR" dirty="0"/>
              <a:t>Resgatar história contada por Richard </a:t>
            </a:r>
            <a:r>
              <a:rPr lang="pt-BR" dirty="0" err="1"/>
              <a:t>Simmonetti</a:t>
            </a:r>
            <a:r>
              <a:rPr lang="pt-BR" dirty="0"/>
              <a:t> quando em palestra no GEPE:</a:t>
            </a:r>
          </a:p>
          <a:p>
            <a:pPr marL="457200" lvl="1" indent="-228600">
              <a:buSzPct val="80000"/>
              <a:buFontTx/>
              <a:buChar char="•"/>
            </a:pPr>
            <a:r>
              <a:rPr lang="pt-BR" dirty="0"/>
              <a:t>A mediunidade é igual a um curso de caixa executivo que o empregado faz no banco em que trabalha. A pessoa se matricula, a empresa gasta diária, passagem aérea, hospedagem, material didático, instrutor, a pessoa não trabalha nos dias de curso. E ao final diz simplesmente, não vou exercer a função, eu não quero. Isto não pode e nem deve acontecer, pois houve todo um investimento por parte da instituição para que o empregado estivesse preparado, assim, também ocorre com o médium, o seu organismo foi preparado por irmãos responsáveis pela reencarnação, houve um compromisso etc.</a:t>
            </a:r>
          </a:p>
          <a:p>
            <a:pPr marL="228600" indent="-228600">
              <a:buSzPct val="80000"/>
              <a:buFontTx/>
              <a:buChar char="•"/>
            </a:pPr>
            <a:r>
              <a:rPr lang="pt-BR" dirty="0"/>
              <a:t>Pagina 7.</a:t>
            </a:r>
          </a:p>
          <a:p>
            <a:pPr marL="228600" indent="-228600">
              <a:buSzPct val="80000"/>
              <a:buFontTx/>
              <a:buChar char="•"/>
            </a:pPr>
            <a:r>
              <a:rPr lang="pt-BR" dirty="0"/>
              <a:t>Psicografada pelo médium Divaldo P. Franco, em 3.11.93, no Centro Espírita Caminho da Redenção – Salvador – BA.</a:t>
            </a:r>
          </a:p>
          <a:p>
            <a:pPr marL="457200" lvl="1" indent="-228600">
              <a:buSzPct val="80000"/>
              <a:buFontTx/>
              <a:buChar char="•"/>
            </a:pPr>
            <a:endParaRPr lang="pt-BR" dirty="0"/>
          </a:p>
        </p:txBody>
      </p:sp>
    </p:spTree>
    <p:extLst>
      <p:ext uri="{BB962C8B-B14F-4D97-AF65-F5344CB8AC3E}">
        <p14:creationId xmlns:p14="http://schemas.microsoft.com/office/powerpoint/2010/main" val="1517988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Página</a:t>
            </a:r>
            <a:r>
              <a:rPr lang="pt-BR" baseline="0" dirty="0"/>
              <a:t> 51.</a:t>
            </a:r>
            <a:endParaRPr lang="pt-BR" dirty="0"/>
          </a:p>
        </p:txBody>
      </p:sp>
    </p:spTree>
    <p:extLst>
      <p:ext uri="{BB962C8B-B14F-4D97-AF65-F5344CB8AC3E}">
        <p14:creationId xmlns:p14="http://schemas.microsoft.com/office/powerpoint/2010/main" val="2561492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p:sp>
      <p:sp>
        <p:nvSpPr>
          <p:cNvPr id="62466" name="Rectangle 2"/>
          <p:cNvSpPr>
            <a:spLocks noGrp="1" noChangeArrowheads="1"/>
          </p:cNvSpPr>
          <p:nvPr>
            <p:ph type="body" idx="1"/>
          </p:nvPr>
        </p:nvSpPr>
        <p:spPr/>
        <p:txBody>
          <a:bodyPr/>
          <a:lstStyle/>
          <a:p>
            <a:r>
              <a:rPr lang="pt-BR"/>
              <a:t>Pág. 53</a:t>
            </a:r>
          </a:p>
        </p:txBody>
      </p:sp>
    </p:spTree>
    <p:extLst>
      <p:ext uri="{BB962C8B-B14F-4D97-AF65-F5344CB8AC3E}">
        <p14:creationId xmlns:p14="http://schemas.microsoft.com/office/powerpoint/2010/main" val="247450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p:sp>
      <p:sp>
        <p:nvSpPr>
          <p:cNvPr id="10242" name="Rectangle 2"/>
          <p:cNvSpPr>
            <a:spLocks noGrp="1" noChangeArrowheads="1"/>
          </p:cNvSpPr>
          <p:nvPr>
            <p:ph type="body" idx="1"/>
          </p:nvPr>
        </p:nvSpPr>
        <p:spPr/>
        <p:txBody>
          <a:bodyPr/>
          <a:lstStyle/>
          <a:p>
            <a:pPr marL="228600" indent="-228600">
              <a:buSzPct val="80000"/>
              <a:buFontTx/>
              <a:buChar char="•"/>
            </a:pPr>
            <a:r>
              <a:rPr lang="pt-BR" dirty="0"/>
              <a:t>Conforme a conduta mental e social, graças aos pensamentos</a:t>
            </a:r>
            <a:r>
              <a:rPr lang="pt-BR" baseline="0" dirty="0"/>
              <a:t> e ações, (o médium) atrai Espíritos com os quais se afina, passando a agasalhar-lhes os sentimentos e as ideias, que exteriorizará, às vezes, sem dar-se conta</a:t>
            </a:r>
          </a:p>
          <a:p>
            <a:pPr marL="228600" indent="-228600">
              <a:buSzPct val="80000"/>
              <a:buFontTx/>
              <a:buChar char="•"/>
            </a:pPr>
            <a:r>
              <a:rPr lang="pt-BR" baseline="0" dirty="0"/>
              <a:t>A vivência mediúnica é, por consequência, capítulo importante, no dia-a-dia de todo aquele em quem a faculdade se manifesta, e pretende servir ao programa do Bem, na restauração ou fundação da sociedade justa e feliz, ou da Era Nova do Espírito Imortal</a:t>
            </a:r>
          </a:p>
          <a:p>
            <a:pPr marL="228600" indent="-228600">
              <a:buSzPct val="80000"/>
              <a:buFontTx/>
              <a:buChar char="•"/>
            </a:pPr>
            <a:r>
              <a:rPr lang="pt-BR" baseline="0" dirty="0"/>
              <a:t>A disciplina constitui elemento importante, para que outros deveres se apresentem, favorecendo a desincumbência do ministério abraçado</a:t>
            </a:r>
          </a:p>
          <a:p>
            <a:pPr marL="228600" indent="-228600">
              <a:buSzPct val="80000"/>
              <a:buFontTx/>
              <a:buChar char="•"/>
            </a:pPr>
            <a:r>
              <a:rPr lang="pt-BR" baseline="0" dirty="0"/>
              <a:t>Graças a seu exercício correto, torna-se imediata a luta pela superação do egoísmo e seu séquito nefando, sempre responsáveis pelas ocorrências desditosas entre os homens</a:t>
            </a:r>
          </a:p>
          <a:p>
            <a:pPr marL="228600" indent="-228600">
              <a:buSzPct val="80000"/>
              <a:buFontTx/>
              <a:buChar char="•"/>
            </a:pPr>
            <a:r>
              <a:rPr lang="pt-BR" baseline="0" dirty="0"/>
              <a:t>Como antídoto a esse terrível adversário íntimo (o egoísmo), a experiência do amor solidário e a adaptação ao sentimento de humildade real fazem-se indispensáveis para o desenvolvimento de outras virtudes, que formam o conjunto de recursos auxiliares para conseguir-se a vitória</a:t>
            </a:r>
          </a:p>
          <a:p>
            <a:pPr marL="228600" indent="-228600">
              <a:buSzPct val="80000"/>
              <a:buFontTx/>
              <a:buChar char="•"/>
            </a:pPr>
            <a:r>
              <a:rPr lang="pt-BR" baseline="0" dirty="0"/>
              <a:t>A vivência mediúnica saudável é consequência da conscientização do compromisso, que se adquire através do estudo da própria faculdade, da meditação em torno de suas finalidades quanto da irrestrita confiança em Deus</a:t>
            </a:r>
          </a:p>
          <a:p>
            <a:pPr marL="228600" indent="-228600">
              <a:buSzPct val="80000"/>
              <a:buFontTx/>
              <a:buChar char="•"/>
            </a:pPr>
            <a:r>
              <a:rPr lang="pt-BR" baseline="0" dirty="0"/>
              <a:t>A vivência mediúnica será expressa na ação dignificadora, que se constitui recurso precioso para a pacificação íntima e a felicidade</a:t>
            </a:r>
          </a:p>
          <a:p>
            <a:pPr marL="228600" indent="-228600">
              <a:buSzPct val="80000"/>
              <a:buFontTx/>
              <a:buChar char="•"/>
            </a:pPr>
            <a:r>
              <a:rPr lang="pt-BR" baseline="0" dirty="0"/>
              <a:t>Médiuns existem de todos os quilates e portadores das mais variadas faculdades</a:t>
            </a:r>
          </a:p>
          <a:p>
            <a:pPr marL="228600" indent="-228600">
              <a:buSzPct val="80000"/>
              <a:buFontTx/>
              <a:buChar char="•"/>
            </a:pPr>
            <a:r>
              <a:rPr lang="pt-BR" baseline="0" dirty="0"/>
              <a:t>Médiuns espíritas, porém, conscientes e responsáveis, são em número menor, que se entregam à vivência integral objetivando alcançar o </a:t>
            </a:r>
            <a:r>
              <a:rPr lang="pt-BR" baseline="0" dirty="0" err="1"/>
              <a:t>mediunato</a:t>
            </a:r>
            <a:r>
              <a:rPr lang="pt-BR" baseline="0" dirty="0"/>
              <a:t>, que é a grande meta que pretendem os Espíritos missionários no exercício da mediunidade</a:t>
            </a:r>
          </a:p>
          <a:p>
            <a:pPr marL="228600" indent="-228600">
              <a:buSzPct val="80000"/>
              <a:buFontTx/>
              <a:buChar char="•"/>
            </a:pPr>
            <a:r>
              <a:rPr lang="pt-BR" baseline="0" dirty="0"/>
              <a:t>Neste opúsculo, por seus autores, que têm experiência e vivência mediúnica, encontram-se estudados vários assuntos que contribuirão para o exercício correto da mediunidade, sob a ótica da Doutrina Espírita, direcionada pela moral pregada e vivida por Jesus, assim como pelos Seus primeiros discípulos, todos eles médiuns, inclusive o Senhor, que o era de Deus, vivenciando-Lhe a Mensagem</a:t>
            </a:r>
          </a:p>
          <a:p>
            <a:pPr marL="228600" indent="-228600">
              <a:buSzPct val="80000"/>
              <a:buFontTx/>
              <a:buChar char="•"/>
            </a:pPr>
            <a:r>
              <a:rPr lang="pt-BR" baseline="0" dirty="0"/>
              <a:t>Confiando que estas breves páginas alcançarão as mentes interessadas na vivência mediúnica e os sentimentos que buscam realização íntima, rogamos ao Mestre que nos abençoe e nos guarde na Sua paz. Joanna de Ângelis – 3nov93</a:t>
            </a:r>
          </a:p>
          <a:p>
            <a:pPr marL="228600" indent="-228600">
              <a:buSzPct val="80000"/>
              <a:buFontTx/>
              <a:buNone/>
            </a:pPr>
            <a:endParaRPr lang="pt-BR" dirty="0"/>
          </a:p>
          <a:p>
            <a:pPr marL="228600" indent="-228600">
              <a:buSzPct val="80000"/>
              <a:buFontTx/>
              <a:buChar char="•"/>
            </a:pPr>
            <a:r>
              <a:rPr lang="pt-BR" dirty="0"/>
              <a:t>Página 7.</a:t>
            </a:r>
          </a:p>
          <a:p>
            <a:pPr marL="228600" indent="-228600">
              <a:buSzPct val="80000"/>
              <a:buFontTx/>
              <a:buChar char="•"/>
            </a:pPr>
            <a:r>
              <a:rPr lang="pt-BR" dirty="0"/>
              <a:t>Psicografada pelo médium Divaldo P. Franco, em 01.11.93, no Centro Espírita Caminho da Redenção – Salvador – BA.</a:t>
            </a:r>
          </a:p>
          <a:p>
            <a:pPr marL="228600" indent="-228600">
              <a:buSzPct val="80000"/>
              <a:buFontTx/>
              <a:buChar char="•"/>
            </a:pPr>
            <a:r>
              <a:rPr lang="pt-BR" dirty="0"/>
              <a:t>Sugestão de vídeo do Haroldo Dutra Dias "Mediunidade com Jesus“.</a:t>
            </a:r>
          </a:p>
        </p:txBody>
      </p:sp>
    </p:spTree>
    <p:extLst>
      <p:ext uri="{BB962C8B-B14F-4D97-AF65-F5344CB8AC3E}">
        <p14:creationId xmlns:p14="http://schemas.microsoft.com/office/powerpoint/2010/main" val="10812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76267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p:sp>
      <p:sp>
        <p:nvSpPr>
          <p:cNvPr id="13314" name="Rectangle 2"/>
          <p:cNvSpPr>
            <a:spLocks noGrp="1" noChangeArrowheads="1"/>
          </p:cNvSpPr>
          <p:nvPr>
            <p:ph type="body" idx="1"/>
          </p:nvPr>
        </p:nvSpPr>
        <p:spPr/>
        <p:txBody>
          <a:bodyPr/>
          <a:lstStyle/>
          <a:p>
            <a:pPr marL="228600" indent="-228600">
              <a:buSzPct val="80000"/>
              <a:buFontTx/>
              <a:buChar char="•"/>
            </a:pPr>
            <a:r>
              <a:rPr lang="pt-BR" dirty="0"/>
              <a:t>Considerando-se</a:t>
            </a:r>
            <a:r>
              <a:rPr lang="pt-BR" baseline="0" dirty="0"/>
              <a:t> que, após a morte do corpo, o ser apresenta-se com todos os atributos que lhe caracterizavam a existência física, é de crer-se que o processo da comunicação mediúnica torna-se natural e rápido, fácil e simples</a:t>
            </a:r>
          </a:p>
          <a:p>
            <a:pPr marL="228600" indent="-228600">
              <a:buSzPct val="80000"/>
              <a:buFontTx/>
              <a:buChar char="•"/>
            </a:pPr>
            <a:r>
              <a:rPr lang="pt-BR" baseline="0" dirty="0"/>
              <a:t>Como em qualquer procedimento técnico, no entanto, vários requisitos são-lhes exigíveis, o que torna sua qualidade difícil de ser conseguida, ao mesmo tempo complexa para sua realização</a:t>
            </a:r>
            <a:endParaRPr lang="pt-BR" dirty="0"/>
          </a:p>
          <a:p>
            <a:pPr marL="228600" indent="-228600">
              <a:buSzPct val="80000"/>
              <a:buFontTx/>
              <a:buChar char="•"/>
            </a:pPr>
            <a:r>
              <a:rPr lang="pt-BR" dirty="0"/>
              <a:t>Página 10.</a:t>
            </a:r>
          </a:p>
          <a:p>
            <a:pPr marL="228600" indent="-228600">
              <a:buSzPct val="80000"/>
              <a:buFontTx/>
              <a:buChar char="•"/>
            </a:pPr>
            <a:r>
              <a:rPr lang="pt-BR" dirty="0"/>
              <a:t>Psicografada pelo médium Divaldo P. Franco, em 01.11.93, no Centro Espírita Caminho da Redenção – Salvador – BA.</a:t>
            </a:r>
          </a:p>
        </p:txBody>
      </p:sp>
    </p:spTree>
    <p:extLst>
      <p:ext uri="{BB962C8B-B14F-4D97-AF65-F5344CB8AC3E}">
        <p14:creationId xmlns:p14="http://schemas.microsoft.com/office/powerpoint/2010/main" val="125322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pPr marL="228600" indent="-228600">
              <a:buSzPct val="80000"/>
              <a:buFontTx/>
              <a:buChar char="•"/>
            </a:pPr>
            <a:r>
              <a:rPr lang="pt-BR" dirty="0"/>
              <a:t>O processo de comunicação</a:t>
            </a:r>
            <a:r>
              <a:rPr lang="pt-BR" baseline="0" dirty="0"/>
              <a:t> dá-se somente por meio da identificação do Espírito com o médium, perispírito a perispírito, cujas propriedades de expansibilidade e sensibilidade, entre outras, permitem a captação do pensamento, das sensações e das emoções, que se transmitem de uma para outra mente através do veículo sutil</a:t>
            </a:r>
            <a:endParaRPr lang="pt-BR" dirty="0"/>
          </a:p>
          <a:p>
            <a:pPr marL="228600" indent="-228600">
              <a:buSzPct val="80000"/>
              <a:buFontTx/>
              <a:buChar char="•"/>
            </a:pPr>
            <a:r>
              <a:rPr lang="pt-BR" dirty="0"/>
              <a:t>Página 10.</a:t>
            </a:r>
          </a:p>
          <a:p>
            <a:pPr marL="228600" indent="-228600">
              <a:buSzPct val="80000"/>
              <a:buFontTx/>
              <a:buChar char="•"/>
            </a:pPr>
            <a:r>
              <a:rPr lang="pt-BR" dirty="0"/>
              <a:t>Psicografada pelo médium Divaldo P. Franco, em 01.11.93, no Centro Espírita Caminho da Redenção – Salvador – BA.</a:t>
            </a:r>
          </a:p>
        </p:txBody>
      </p:sp>
    </p:spTree>
    <p:extLst>
      <p:ext uri="{BB962C8B-B14F-4D97-AF65-F5344CB8AC3E}">
        <p14:creationId xmlns:p14="http://schemas.microsoft.com/office/powerpoint/2010/main" val="255746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25000" lnSpcReduction="20000"/>
          </a:bodyPr>
          <a:lstStyle/>
          <a:p>
            <a:r>
              <a:rPr lang="pt-BR" dirty="0"/>
              <a:t>O médium é sempre um instrumento passivo, cuja educação moral e psíquica lhe concederá recursos hábeis para um intercâmbio correto</a:t>
            </a:r>
          </a:p>
          <a:p>
            <a:r>
              <a:rPr lang="pt-BR" dirty="0"/>
              <a:t>Nesse mister, inúmeros impedimentos se apresentam</a:t>
            </a:r>
            <a:r>
              <a:rPr lang="pt-BR" baseline="0" dirty="0"/>
              <a:t> durante o fenômeno, que somente o exercício prolongado e bem dirigido consegue eliminar</a:t>
            </a:r>
          </a:p>
          <a:p>
            <a:r>
              <a:rPr lang="pt-BR" baseline="0" dirty="0"/>
              <a:t>Dentre outros (impedimentos), vale citar as fixações mentais, os conflitos e os hábitos psicológicos do sensitivo, que ressumam do seu inconsciente e, durante o transe, assumem com vigor os controles da faculdade mediúnica, dando origem às ocorrências anímicas</a:t>
            </a:r>
          </a:p>
          <a:p>
            <a:r>
              <a:rPr lang="pt-BR" baseline="0" dirty="0"/>
              <a:t>Em si mesmo, o animismo é ponte para o mediunismo, que a prática do intercâmbio termina por superar</a:t>
            </a:r>
          </a:p>
          <a:p>
            <a:r>
              <a:rPr lang="pt-BR" baseline="0" dirty="0"/>
              <a:t>Todavia, vale a pena ressaltar que no fenômeno anímico ocorrem os de natureza mediúnica, assim como nos mediúnicos sucedem aqueles de caráter anímico</a:t>
            </a:r>
          </a:p>
          <a:p>
            <a:r>
              <a:rPr lang="pt-BR" baseline="0" dirty="0"/>
              <a:t>Qualquer artista, ao expressar-se, na música, sempre dependerá do instrumento de que se utilize</a:t>
            </a:r>
          </a:p>
          <a:p>
            <a:r>
              <a:rPr lang="pt-BR" baseline="0" dirty="0"/>
              <a:t>O som provirá do mecanismo utilizado, embora o virtuosismo proceda de quem o acione</a:t>
            </a:r>
          </a:p>
          <a:p>
            <a:r>
              <a:rPr lang="pt-BR" baseline="0" dirty="0"/>
              <a:t>O fenômeno puro e absoluto ainda não existe no mundo orgânico relativo</a:t>
            </a:r>
          </a:p>
          <a:p>
            <a:endParaRPr lang="pt-BR" baseline="0" dirty="0"/>
          </a:p>
          <a:p>
            <a:r>
              <a:rPr lang="pt-BR" b="1" dirty="0"/>
              <a:t>Significado de Mediunismo:</a:t>
            </a:r>
          </a:p>
          <a:p>
            <a:r>
              <a:rPr lang="pt-BR" sz="2400" kern="1200" dirty="0">
                <a:solidFill>
                  <a:srgbClr val="572E2D"/>
                </a:solidFill>
                <a:latin typeface="Noteworthy Bold" charset="0"/>
                <a:ea typeface="Noteworthy Bold" charset="0"/>
                <a:cs typeface="Noteworthy Bold" charset="0"/>
                <a:sym typeface="Noteworthy Bold" charset="0"/>
              </a:rPr>
              <a:t>Definição dada pelo Espírito Emmanuel - </a:t>
            </a:r>
            <a:br>
              <a:rPr lang="pt-BR" sz="2400" kern="1200" dirty="0">
                <a:solidFill>
                  <a:srgbClr val="572E2D"/>
                </a:solidFill>
                <a:latin typeface="Noteworthy Bold" charset="0"/>
                <a:ea typeface="Noteworthy Bold" charset="0"/>
                <a:cs typeface="Noteworthy Bold" charset="0"/>
                <a:sym typeface="Noteworthy Bold" charset="0"/>
              </a:rPr>
            </a:br>
            <a:r>
              <a:rPr lang="pt-BR" sz="2400" kern="1200" dirty="0">
                <a:solidFill>
                  <a:srgbClr val="572E2D"/>
                </a:solidFill>
                <a:latin typeface="Noteworthy Bold" charset="0"/>
                <a:ea typeface="Noteworthy Bold" charset="0"/>
                <a:cs typeface="Noteworthy Bold" charset="0"/>
                <a:sym typeface="Noteworthy Bold" charset="0"/>
              </a:rPr>
              <a:t>Designa as formas primitivas de Mediunidade.</a:t>
            </a:r>
            <a:br>
              <a:rPr lang="pt-BR" sz="2400" kern="1200" dirty="0">
                <a:solidFill>
                  <a:srgbClr val="572E2D"/>
                </a:solidFill>
                <a:latin typeface="Noteworthy Bold" charset="0"/>
                <a:ea typeface="Noteworthy Bold" charset="0"/>
                <a:cs typeface="Noteworthy Bold" charset="0"/>
                <a:sym typeface="Noteworthy Bold" charset="0"/>
              </a:rPr>
            </a:br>
            <a:r>
              <a:rPr lang="pt-BR" sz="2400" kern="1200" dirty="0">
                <a:solidFill>
                  <a:srgbClr val="572E2D"/>
                </a:solidFill>
                <a:latin typeface="Noteworthy Bold" charset="0"/>
                <a:ea typeface="Noteworthy Bold" charset="0"/>
                <a:cs typeface="Noteworthy Bold" charset="0"/>
                <a:sym typeface="Noteworthy Bold" charset="0"/>
              </a:rPr>
              <a:t>(Quando a mediunidade é expressada de forma empírica, sem técnica racional, utilizada em determinados segmentos da cultura afro).</a:t>
            </a:r>
          </a:p>
          <a:p>
            <a:r>
              <a:rPr lang="pt-BR" sz="2400" b="1" kern="1200" dirty="0">
                <a:solidFill>
                  <a:srgbClr val="572E2D"/>
                </a:solidFill>
                <a:latin typeface="Noteworthy Bold" charset="0"/>
                <a:ea typeface="Noteworthy Bold" charset="0"/>
                <a:cs typeface="Noteworthy Bold" charset="0"/>
                <a:sym typeface="Noteworthy Bold" charset="0"/>
              </a:rPr>
              <a:t>Exemplo do uso da palavra Mediunismo:</a:t>
            </a:r>
            <a:endParaRPr lang="pt-BR" b="1" dirty="0"/>
          </a:p>
          <a:p>
            <a:r>
              <a:rPr lang="pt-BR" dirty="0"/>
              <a:t>O horizonte tribal caracteriza-se pelo </a:t>
            </a:r>
            <a:r>
              <a:rPr lang="pt-BR" b="1" dirty="0"/>
              <a:t>mediunismo</a:t>
            </a:r>
            <a:r>
              <a:rPr lang="pt-BR" dirty="0"/>
              <a:t> primitivo. Adotamos a palavra </a:t>
            </a:r>
            <a:r>
              <a:rPr lang="pt-BR" b="1" dirty="0"/>
              <a:t>mediunismo</a:t>
            </a:r>
            <a:r>
              <a:rPr lang="pt-BR" dirty="0"/>
              <a:t>, criada por Emmanuel, para designar a mediunidade em sua expressão natural, pois é evidente que ela corresponde com precisão ao nosso objetivo. </a:t>
            </a:r>
            <a:r>
              <a:rPr lang="pt-BR" b="1" dirty="0"/>
              <a:t>mediunismo</a:t>
            </a:r>
            <a:r>
              <a:rPr lang="pt-BR" dirty="0"/>
              <a:t> são as práticas empíricas da mediunidade.</a:t>
            </a:r>
            <a:br>
              <a:rPr lang="pt-BR" dirty="0"/>
            </a:br>
            <a:r>
              <a:rPr lang="pt-BR" dirty="0"/>
              <a:t>Dessa maneira, temos as formas sucessivas do </a:t>
            </a:r>
            <a:r>
              <a:rPr lang="pt-BR" b="1" dirty="0"/>
              <a:t>mediunismo</a:t>
            </a:r>
            <a:r>
              <a:rPr lang="pt-BR" dirty="0"/>
              <a:t> primitivo, do </a:t>
            </a:r>
            <a:r>
              <a:rPr lang="pt-BR" b="1" dirty="0"/>
              <a:t>mediunismo</a:t>
            </a:r>
            <a:r>
              <a:rPr lang="pt-BR" dirty="0"/>
              <a:t> oracular e do </a:t>
            </a:r>
            <a:r>
              <a:rPr lang="pt-BR" b="1" dirty="0"/>
              <a:t>mediunismo</a:t>
            </a:r>
            <a:r>
              <a:rPr lang="pt-BR" dirty="0"/>
              <a:t> bíblico, só atingindo a mediunidade positiva no horizonte espiritual, que surge com o Espiritismo.</a:t>
            </a:r>
            <a:br>
              <a:rPr lang="pt-BR" dirty="0"/>
            </a:br>
            <a:r>
              <a:rPr lang="pt-BR" dirty="0"/>
              <a:t>Do livro "O Espírito e o tempo" de Herculano Pires.</a:t>
            </a:r>
          </a:p>
          <a:p>
            <a:endParaRPr lang="pt-BR" dirty="0"/>
          </a:p>
        </p:txBody>
      </p:sp>
    </p:spTree>
    <p:extLst>
      <p:ext uri="{BB962C8B-B14F-4D97-AF65-F5344CB8AC3E}">
        <p14:creationId xmlns:p14="http://schemas.microsoft.com/office/powerpoint/2010/main" val="13378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p:sp>
      <p:sp>
        <p:nvSpPr>
          <p:cNvPr id="18434" name="Rectangle 2"/>
          <p:cNvSpPr>
            <a:spLocks noGrp="1" noChangeArrowheads="1"/>
          </p:cNvSpPr>
          <p:nvPr>
            <p:ph type="body" idx="1"/>
          </p:nvPr>
        </p:nvSpPr>
        <p:spPr/>
        <p:txBody>
          <a:bodyPr/>
          <a:lstStyle/>
          <a:p>
            <a:pPr marL="228600" indent="-228600">
              <a:buSzPct val="80000"/>
              <a:buFontTx/>
              <a:buChar char="•"/>
            </a:pPr>
            <a:r>
              <a:rPr lang="pt-BR" dirty="0"/>
              <a:t>Os</a:t>
            </a:r>
            <a:r>
              <a:rPr lang="pt-BR" baseline="0" dirty="0"/>
              <a:t> valores intelectuais e morais do médium têm preponderância na ocorrência fenomênica, porquanto serão os seus conhecimentos, atuais ou passados, que vestirão as ideias transmitidas pelos desencarnados</a:t>
            </a:r>
          </a:p>
          <a:p>
            <a:pPr marL="228600" indent="-228600">
              <a:buSzPct val="80000"/>
              <a:buFontTx/>
              <a:buChar char="•"/>
            </a:pPr>
            <a:r>
              <a:rPr lang="pt-BR" baseline="0" dirty="0"/>
              <a:t>Desse modo, a qualidade da comunicação mediúnica está sempre a depender dos valores evolutivos do seu intermediário</a:t>
            </a:r>
            <a:endParaRPr lang="pt-BR" dirty="0"/>
          </a:p>
          <a:p>
            <a:pPr marL="228600" indent="-228600">
              <a:buSzPct val="80000"/>
              <a:buFontTx/>
              <a:buChar char="•"/>
            </a:pPr>
            <a:r>
              <a:rPr lang="pt-BR" dirty="0"/>
              <a:t>Página 11.</a:t>
            </a:r>
          </a:p>
          <a:p>
            <a:pPr marL="228600" indent="-228600">
              <a:buSzPct val="80000"/>
              <a:buFontTx/>
              <a:buChar char="•"/>
            </a:pPr>
            <a:r>
              <a:rPr lang="pt-BR" dirty="0"/>
              <a:t>Psicografada pelo médium Divaldo P. Franco, em 01.11.93, no Centro Espírita Caminho da Redenção – Salvador – BA.</a:t>
            </a:r>
          </a:p>
        </p:txBody>
      </p:sp>
    </p:spTree>
    <p:extLst>
      <p:ext uri="{BB962C8B-B14F-4D97-AF65-F5344CB8AC3E}">
        <p14:creationId xmlns:p14="http://schemas.microsoft.com/office/powerpoint/2010/main" val="160916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392378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14152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2130425"/>
            <a:ext cx="1943100" cy="472757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85800" y="2130425"/>
            <a:ext cx="5676900" cy="472757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61508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242379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85080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Tree>
    <p:extLst>
      <p:ext uri="{BB962C8B-B14F-4D97-AF65-F5344CB8AC3E}">
        <p14:creationId xmlns:p14="http://schemas.microsoft.com/office/powerpoint/2010/main" val="1567005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99477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32452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1292055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645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292621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65755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285807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86679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9023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902325"/>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26014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Tree>
    <p:extLst>
      <p:ext uri="{BB962C8B-B14F-4D97-AF65-F5344CB8AC3E}">
        <p14:creationId xmlns:p14="http://schemas.microsoft.com/office/powerpoint/2010/main" val="97835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1371600" y="3886200"/>
            <a:ext cx="3124200" cy="2971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3886200"/>
            <a:ext cx="3124200" cy="2971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6248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05177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21034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8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331559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353608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5" name="Picture 1" descr="image1.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685800" y="2130425"/>
            <a:ext cx="7772400" cy="175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pt-BR">
                <a:sym typeface="Helvetica" panose="020B0604020202020204" pitchFamily="34" charset="0"/>
              </a:rPr>
              <a:t>Click to edit Master title style</a:t>
            </a:r>
          </a:p>
        </p:txBody>
      </p:sp>
      <p:sp>
        <p:nvSpPr>
          <p:cNvPr id="1027" name="Rectangle 3"/>
          <p:cNvSpPr>
            <a:spLocks noGrp="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pt-BR">
                <a:sym typeface="Arial" panose="020B0604020202020204" pitchFamily="34" charset="0"/>
              </a:rPr>
              <a:t>Click to edit Master text styles</a:t>
            </a:r>
          </a:p>
          <a:p>
            <a:pPr lvl="1"/>
            <a:r>
              <a:rPr lang="pt-BR">
                <a:sym typeface="Arial" panose="020B0604020202020204" pitchFamily="34" charset="0"/>
              </a:rPr>
              <a:t>Second level</a:t>
            </a:r>
          </a:p>
          <a:p>
            <a:pPr lvl="2"/>
            <a:r>
              <a:rPr lang="pt-BR">
                <a:sym typeface="Arial" panose="020B0604020202020204" pitchFamily="34" charset="0"/>
              </a:rPr>
              <a:t>Third level</a:t>
            </a:r>
          </a:p>
          <a:p>
            <a:pPr lvl="3"/>
            <a:r>
              <a:rPr lang="pt-BR">
                <a:sym typeface="Arial" panose="020B0604020202020204" pitchFamily="34" charset="0"/>
              </a:rPr>
              <a:t>Fourth level</a:t>
            </a:r>
          </a:p>
          <a:p>
            <a:pPr lvl="4"/>
            <a:r>
              <a:rPr lang="pt-BR">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1pPr>
      <a:lvl2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2pPr>
      <a:lvl3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3pPr>
      <a:lvl4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4pPr>
      <a:lvl5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49" name="Picture 1" descr="image1.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p:cNvSpPr>
          <p:nvPr>
            <p:ph type="title"/>
          </p:nvPr>
        </p:nvSpPr>
        <p:spPr bwMode="auto">
          <a:xfrm>
            <a:off x="457200" y="274638"/>
            <a:ext cx="8229600"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pt-BR">
                <a:sym typeface="Helvetica" panose="020B0604020202020204"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1pPr>
      <a:lvl2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2pPr>
      <a:lvl3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3pPr>
      <a:lvl4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4pPr>
      <a:lvl5pPr algn="ctr" rtl="0" fontAlgn="base" hangingPunct="0">
        <a:spcBef>
          <a:spcPct val="0"/>
        </a:spcBef>
        <a:spcAft>
          <a:spcPct val="0"/>
        </a:spcAft>
        <a:defRPr sz="4400" kern="1200">
          <a:solidFill>
            <a:srgbClr val="000099"/>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hyperlink" Target="http://www.google.com.br/url?sa=i&amp;rct=j&amp;q=&amp;esrc=s&amp;frm=1&amp;source=images&amp;cd=&amp;cad=rja&amp;docid=YSXBrDtrrDY21M&amp;tbnid=DT5yAv-kUA_RlM:&amp;ved=0CAUQjRw&amp;url=http://geak-luzdoespiritismo.blogspot.com/2012/05/o-bom-medium.html&amp;ei=XMMyUezwHJS42gWnpIGYBA&amp;bvm=bv.43148975,d.aWM&amp;psig=AFQjCNGBooImakmQcwpPWPO0dHEIHF2MzA&amp;ust=136236767212224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hyperlink" Target="http://www.google.com.br/url?sa=i&amp;rct=j&amp;q=&amp;esrc=s&amp;frm=1&amp;source=images&amp;cd=&amp;cad=rja&amp;docid=04Tqe_S4YsKuhM&amp;tbnid=IMPCC2vXNJW8iM:&amp;ved=0CAUQjRw&amp;url=http://grupo-seeb.blogspot.com/2011/02/quem-foi-alexandre-aksakof.html&amp;ei=LsQyUbvVCcfK2AWYiIHwCg&amp;bvm=bv.43148975,d.aWM&amp;psig=AFQjCNGMcjwPqtPmDBV87mSoLVSiv_d1-Q&amp;ust=136236790037630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hyperlink" Target="http://www.google.com.br/url?sa=i&amp;rct=j&amp;q=&amp;esrc=s&amp;frm=1&amp;source=images&amp;cd=&amp;cad=rja&amp;docid=561xIJ0XxezPdM&amp;tbnid=WyeFuM_cYupyqM:&amp;ved=0CAUQjRw&amp;url=http://www.sensacionalista.com.br/2010/10/04/espirito-de-eliza-derrubei-zico-e-vou-derrubar-o-time-do-flamengo-inteiro/&amp;ei=5sQyUc_GA8382gXu8IEY&amp;bvm=bv.43148975,d.aWM&amp;psig=AFQjCNG-ceO-pCK7dnCaTodmZi8HOofWYg&amp;ust=1362368072233985"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br/url?sa=i&amp;rct=j&amp;q=&amp;esrc=s&amp;frm=1&amp;source=images&amp;cd=&amp;cad=rja&amp;docid=bAHEAr1f1a3B8M&amp;tbnid=TfqcAxrunKBWtM:&amp;ved=0CAUQjRw&amp;url=http://www.guia.heu.nom.br/medium.htm&amp;ei=zcUyUbS9AYjz2QWN7YCQCw&amp;bvm=bv.43148975,d.aWM&amp;psig=AFQjCNGOVkbGsasKDE8PgCkYBiw0xgqBpw&amp;ust=1362368267454879"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br/url?sa=i&amp;rct=j&amp;q=&amp;esrc=s&amp;frm=1&amp;source=images&amp;cd=&amp;cad=rja&amp;docid=H9RzUVzclsennM&amp;tbnid=4d3CRYXTebbe_M:&amp;ved=0CAUQjRw&amp;url=http://herculesgonzaga.blogspot.com/2012/10/chico-xavier-o-maior-brasileiro-de.html&amp;ei=U8YyUfyxBaHj2QWorYGgAw&amp;bvm=bv.43148975,d.aWM&amp;psig=AFQjCNHnU2PXmPlt4offMQVvSEtwf_5oBw&amp;ust=1362368443621527"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2-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19050"/>
            <a:ext cx="9107487" cy="687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80050855-0897-48EC-B65A-37A6827D336F}"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a:t>
            </a:fld>
            <a:endParaRPr lang="pt-BR" dirty="0"/>
          </a:p>
        </p:txBody>
      </p:sp>
      <p:sp>
        <p:nvSpPr>
          <p:cNvPr id="4099" name="AutoShape 3"/>
          <p:cNvSpPr>
            <a:spLocks/>
          </p:cNvSpPr>
          <p:nvPr/>
        </p:nvSpPr>
        <p:spPr bwMode="auto">
          <a:xfrm>
            <a:off x="5219700" y="3933825"/>
            <a:ext cx="3529013"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a:lnSpc>
                <a:spcPts val="5500"/>
              </a:lnSpc>
            </a:pPr>
            <a:r>
              <a:rPr lang="pt-BR" sz="2400" dirty="0">
                <a:solidFill>
                  <a:srgbClr val="687995"/>
                </a:solidFill>
                <a:latin typeface="Arial" panose="020B0604020202020204" pitchFamily="34" charset="0"/>
                <a:cs typeface="Arial" panose="020B0604020202020204" pitchFamily="34" charset="0"/>
                <a:sym typeface="Arial" panose="020B0604020202020204" pitchFamily="34" charset="0"/>
              </a:rPr>
              <a:t>AULA 27</a:t>
            </a:r>
            <a:endParaRPr lang="pt-BR" sz="1800" dirty="0">
              <a:latin typeface="Arial" panose="020B0604020202020204" pitchFamily="34" charset="0"/>
              <a:cs typeface="Arial" panose="020B0604020202020204" pitchFamily="34" charset="0"/>
              <a:sym typeface="Arial" panose="020B0604020202020204" pitchFamily="34" charset="0"/>
            </a:endParaRPr>
          </a:p>
          <a:p>
            <a:pPr defTabSz="914400">
              <a:lnSpc>
                <a:spcPts val="4000"/>
              </a:lnSpc>
            </a:pPr>
            <a:r>
              <a:rPr lang="pt-BR" sz="4000" b="1" dirty="0">
                <a:solidFill>
                  <a:srgbClr val="687995"/>
                </a:solidFill>
                <a:latin typeface="Arial" panose="020B0604020202020204" pitchFamily="34" charset="0"/>
                <a:cs typeface="Arial" panose="020B0604020202020204" pitchFamily="34" charset="0"/>
                <a:sym typeface="Arial" panose="020B0604020202020204" pitchFamily="34" charset="0"/>
              </a:rPr>
              <a:t>Vivência Mediúnica</a:t>
            </a:r>
            <a:endParaRPr lang="pt-BR" dirty="0"/>
          </a:p>
        </p:txBody>
      </p:sp>
      <p:pic>
        <p:nvPicPr>
          <p:cNvPr id="4100" name="Picture 4" descr="image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0688" y="2132013"/>
            <a:ext cx="2527300" cy="387985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842C8075-FC1B-49B8-88A4-7DEC4CC4377A}"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10</a:t>
            </a:fld>
            <a:endParaRPr lang="pt-BR"/>
          </a:p>
        </p:txBody>
      </p:sp>
      <p:sp>
        <p:nvSpPr>
          <p:cNvPr id="19458" name="Rectangle 2"/>
          <p:cNvSpPr>
            <a:spLocks noGrp="1"/>
          </p:cNvSpPr>
          <p:nvPr>
            <p:ph type="body" idx="1"/>
          </p:nvPr>
        </p:nvSpPr>
        <p:spPr bwMode="auto">
          <a:xfrm>
            <a:off x="611188" y="2779713"/>
            <a:ext cx="7993062" cy="136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dirty="0">
                <a:solidFill>
                  <a:srgbClr val="687995"/>
                </a:solidFill>
              </a:rPr>
              <a:t>Não há dois médiuns iguais</a:t>
            </a:r>
            <a:r>
              <a:rPr lang="pt-BR" i="1" dirty="0">
                <a:solidFill>
                  <a:srgbClr val="687995"/>
                </a:solidFill>
              </a:rPr>
              <a:t> </a:t>
            </a:r>
          </a:p>
          <a:p>
            <a:r>
              <a:rPr lang="pt-BR" sz="2800" i="1" dirty="0">
                <a:solidFill>
                  <a:srgbClr val="687995"/>
                </a:solidFill>
              </a:rPr>
              <a:t>Manoel </a:t>
            </a:r>
            <a:r>
              <a:rPr lang="pt-BR" sz="2800" i="1" dirty="0" err="1">
                <a:solidFill>
                  <a:srgbClr val="687995"/>
                </a:solidFill>
              </a:rPr>
              <a:t>Philomeno</a:t>
            </a:r>
            <a:r>
              <a:rPr lang="pt-BR" sz="2800" i="1" dirty="0">
                <a:solidFill>
                  <a:srgbClr val="687995"/>
                </a:solidFill>
              </a:rPr>
              <a:t> de Miranda</a:t>
            </a:r>
            <a:endParaRPr lang="pt-B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0ED4C4A4-8A9B-4159-A6C3-9C7660C689E8}"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11</a:t>
            </a:fld>
            <a:endParaRPr lang="pt-BR"/>
          </a:p>
        </p:txBody>
      </p:sp>
      <p:sp>
        <p:nvSpPr>
          <p:cNvPr id="21506" name="Rectangle 2"/>
          <p:cNvSpPr>
            <a:spLocks noGrp="1"/>
          </p:cNvSpPr>
          <p:nvPr>
            <p:ph type="body" idx="1"/>
          </p:nvPr>
        </p:nvSpPr>
        <p:spPr bwMode="auto">
          <a:xfrm>
            <a:off x="611188" y="3886200"/>
            <a:ext cx="7920037" cy="2524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A faculdade mediúnica é orgânica, assim, os recursos do organismo influenciam na ocorrência do fenômeno mediúnico</a:t>
            </a:r>
            <a:endParaRPr lang="pt-BR" dirty="0"/>
          </a:p>
        </p:txBody>
      </p:sp>
      <p:pic>
        <p:nvPicPr>
          <p:cNvPr id="21507" name="Picture 3" descr="asse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275" y="692150"/>
            <a:ext cx="2455863" cy="3116263"/>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9BCE45D2-83FF-4375-91B3-267EC19065F9}"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12</a:t>
            </a:fld>
            <a:endParaRPr lang="pt-BR"/>
          </a:p>
        </p:txBody>
      </p:sp>
      <p:sp>
        <p:nvSpPr>
          <p:cNvPr id="22530" name="Rectangle 2"/>
          <p:cNvSpPr>
            <a:spLocks noGrp="1"/>
          </p:cNvSpPr>
          <p:nvPr>
            <p:ph type="body" idx="1"/>
          </p:nvPr>
        </p:nvSpPr>
        <p:spPr bwMode="auto">
          <a:xfrm>
            <a:off x="611188" y="2276475"/>
            <a:ext cx="7993062"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400" dirty="0">
                <a:solidFill>
                  <a:srgbClr val="687995"/>
                </a:solidFill>
              </a:rPr>
              <a:t>À medida que vão sendo </a:t>
            </a:r>
            <a:r>
              <a:rPr lang="pt-BR" sz="3400" b="1" dirty="0">
                <a:solidFill>
                  <a:srgbClr val="687995"/>
                </a:solidFill>
              </a:rPr>
              <a:t>eliminados</a:t>
            </a:r>
            <a:r>
              <a:rPr lang="pt-BR" sz="3400" dirty="0">
                <a:solidFill>
                  <a:srgbClr val="687995"/>
                </a:solidFill>
              </a:rPr>
              <a:t> </a:t>
            </a:r>
            <a:r>
              <a:rPr lang="pt-BR" sz="4000" dirty="0">
                <a:solidFill>
                  <a:srgbClr val="687995"/>
                </a:solidFill>
              </a:rPr>
              <a:t>os </a:t>
            </a:r>
            <a:r>
              <a:rPr lang="pt-BR" sz="4000" b="1" dirty="0">
                <a:solidFill>
                  <a:srgbClr val="687995"/>
                </a:solidFill>
              </a:rPr>
              <a:t>conflitos</a:t>
            </a:r>
            <a:r>
              <a:rPr lang="pt-BR" sz="4000" dirty="0">
                <a:solidFill>
                  <a:srgbClr val="687995"/>
                </a:solidFill>
              </a:rPr>
              <a:t> </a:t>
            </a:r>
            <a:r>
              <a:rPr lang="pt-BR" sz="4000" b="1" dirty="0">
                <a:solidFill>
                  <a:srgbClr val="687995"/>
                </a:solidFill>
              </a:rPr>
              <a:t>pessoais</a:t>
            </a:r>
            <a:r>
              <a:rPr lang="pt-BR" sz="4000" dirty="0">
                <a:solidFill>
                  <a:srgbClr val="687995"/>
                </a:solidFill>
              </a:rPr>
              <a:t>, </a:t>
            </a:r>
            <a:r>
              <a:rPr lang="pt-BR" sz="4000" b="1" dirty="0">
                <a:solidFill>
                  <a:srgbClr val="687995"/>
                </a:solidFill>
              </a:rPr>
              <a:t>mais</a:t>
            </a:r>
            <a:r>
              <a:rPr lang="pt-BR" sz="4000" dirty="0">
                <a:solidFill>
                  <a:srgbClr val="687995"/>
                </a:solidFill>
              </a:rPr>
              <a:t> </a:t>
            </a:r>
            <a:r>
              <a:rPr lang="pt-BR" sz="3600" b="1" dirty="0">
                <a:solidFill>
                  <a:srgbClr val="687995"/>
                </a:solidFill>
              </a:rPr>
              <a:t>transparentes</a:t>
            </a:r>
            <a:r>
              <a:rPr lang="pt-BR" sz="3600" dirty="0">
                <a:solidFill>
                  <a:srgbClr val="687995"/>
                </a:solidFill>
              </a:rPr>
              <a:t> e </a:t>
            </a:r>
            <a:r>
              <a:rPr lang="pt-BR" sz="3600" b="1" dirty="0">
                <a:solidFill>
                  <a:srgbClr val="687995"/>
                </a:solidFill>
              </a:rPr>
              <a:t>fiéis</a:t>
            </a:r>
            <a:r>
              <a:rPr lang="pt-BR" sz="3600" dirty="0">
                <a:solidFill>
                  <a:srgbClr val="687995"/>
                </a:solidFill>
              </a:rPr>
              <a:t> se farão as </a:t>
            </a:r>
            <a:r>
              <a:rPr lang="pt-BR" sz="3200" b="1" dirty="0">
                <a:solidFill>
                  <a:srgbClr val="687995"/>
                </a:solidFill>
              </a:rPr>
              <a:t>mensagens</a:t>
            </a:r>
            <a:r>
              <a:rPr lang="pt-BR" sz="3200" dirty="0">
                <a:solidFill>
                  <a:srgbClr val="687995"/>
                </a:solidFill>
              </a:rPr>
              <a:t> </a:t>
            </a:r>
            <a:r>
              <a:rPr lang="pt-BR" sz="2400" i="1" dirty="0">
                <a:solidFill>
                  <a:srgbClr val="687995"/>
                </a:solidFill>
              </a:rPr>
              <a:t>Manoel </a:t>
            </a:r>
            <a:r>
              <a:rPr lang="pt-BR" sz="2400" i="1" dirty="0" err="1">
                <a:solidFill>
                  <a:srgbClr val="687995"/>
                </a:solidFill>
              </a:rPr>
              <a:t>Philomeno</a:t>
            </a:r>
            <a:r>
              <a:rPr lang="pt-BR" sz="2400" i="1" dirty="0">
                <a:solidFill>
                  <a:srgbClr val="687995"/>
                </a:solidFill>
              </a:rPr>
              <a:t> de Miranda</a:t>
            </a:r>
            <a:endParaRPr lang="pt-BR" sz="40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9144000" cy="684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127D4718-A3D9-4EF4-A48D-3B86FA18C6A5}"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13</a:t>
            </a:fld>
            <a:endParaRPr lang="pt-BR"/>
          </a:p>
        </p:txBody>
      </p:sp>
      <p:sp>
        <p:nvSpPr>
          <p:cNvPr id="24579" name="AutoShape 3"/>
          <p:cNvSpPr>
            <a:spLocks/>
          </p:cNvSpPr>
          <p:nvPr/>
        </p:nvSpPr>
        <p:spPr bwMode="auto">
          <a:xfrm>
            <a:off x="1981200" y="3427413"/>
            <a:ext cx="5111750" cy="101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6000" b="1">
                <a:solidFill>
                  <a:srgbClr val="687995"/>
                </a:solidFill>
                <a:latin typeface="Arial" panose="020B0604020202020204" pitchFamily="34" charset="0"/>
                <a:cs typeface="Arial" panose="020B0604020202020204" pitchFamily="34" charset="0"/>
                <a:sym typeface="Arial" panose="020B0604020202020204" pitchFamily="34" charset="0"/>
              </a:rPr>
              <a:t>1. Conceitos</a:t>
            </a:r>
            <a:endParaRPr lang="pt-B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segundo kard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27384"/>
            <a:ext cx="9137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1678F812-6738-4119-AECF-CFFF3E4B946C}"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14</a:t>
            </a:fld>
            <a:endParaRPr lang="pt-BR"/>
          </a:p>
        </p:txBody>
      </p:sp>
      <p:sp>
        <p:nvSpPr>
          <p:cNvPr id="26626" name="Rectangle 2"/>
          <p:cNvSpPr>
            <a:spLocks noGrp="1"/>
          </p:cNvSpPr>
          <p:nvPr>
            <p:ph type="body" idx="1"/>
          </p:nvPr>
        </p:nvSpPr>
        <p:spPr bwMode="auto">
          <a:xfrm>
            <a:off x="574675" y="2276872"/>
            <a:ext cx="7993063" cy="2952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dirty="0">
                <a:solidFill>
                  <a:srgbClr val="687995"/>
                </a:solidFill>
              </a:rPr>
              <a:t>Todo aquele que sente, num grau qualquer, a influência dos Espíritos é, por esse fato, médium...</a:t>
            </a:r>
          </a:p>
        </p:txBody>
      </p:sp>
    </p:spTree>
    <p:extLst>
      <p:ext uri="{BB962C8B-B14F-4D97-AF65-F5344CB8AC3E}">
        <p14:creationId xmlns:p14="http://schemas.microsoft.com/office/powerpoint/2010/main" val="6446074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segundo kard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3175"/>
            <a:ext cx="9137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1678F812-6738-4119-AECF-CFFF3E4B946C}"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15</a:t>
            </a:fld>
            <a:endParaRPr lang="pt-BR" dirty="0"/>
          </a:p>
        </p:txBody>
      </p:sp>
      <p:sp>
        <p:nvSpPr>
          <p:cNvPr id="26626" name="Rectangle 2"/>
          <p:cNvSpPr>
            <a:spLocks noGrp="1"/>
          </p:cNvSpPr>
          <p:nvPr>
            <p:ph type="body" idx="1"/>
          </p:nvPr>
        </p:nvSpPr>
        <p:spPr bwMode="auto">
          <a:xfrm>
            <a:off x="574675" y="4107829"/>
            <a:ext cx="7993063" cy="24175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600" dirty="0">
                <a:solidFill>
                  <a:srgbClr val="687995"/>
                </a:solidFill>
              </a:rPr>
              <a:t>Usualmente, só se classificam como médiuns aqueles em quem a faculdade mediúnica se mostra bem caracterizada</a:t>
            </a:r>
            <a:endParaRPr lang="pt-BR" dirty="0"/>
          </a:p>
        </p:txBody>
      </p:sp>
      <p:pic>
        <p:nvPicPr>
          <p:cNvPr id="26627" name="Picture 3" descr="asse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734" y="1673043"/>
            <a:ext cx="3396531" cy="2404029"/>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525945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segundo kard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3175"/>
            <a:ext cx="9137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FE81BC32-9F11-4B99-955F-F4F6F01493B0}"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16</a:t>
            </a:fld>
            <a:endParaRPr lang="pt-BR" dirty="0"/>
          </a:p>
        </p:txBody>
      </p:sp>
      <p:sp>
        <p:nvSpPr>
          <p:cNvPr id="25602" name="Rectangle 2"/>
          <p:cNvSpPr>
            <a:spLocks noGrp="1"/>
          </p:cNvSpPr>
          <p:nvPr>
            <p:ph type="body" idx="1"/>
          </p:nvPr>
        </p:nvSpPr>
        <p:spPr bwMode="auto">
          <a:xfrm>
            <a:off x="3131840" y="2317378"/>
            <a:ext cx="5605760" cy="3271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lgn="l">
              <a:lnSpc>
                <a:spcPct val="90000"/>
              </a:lnSpc>
              <a:spcBef>
                <a:spcPts val="900"/>
              </a:spcBef>
            </a:pPr>
            <a:r>
              <a:rPr lang="pt-BR" sz="4000" dirty="0">
                <a:solidFill>
                  <a:srgbClr val="687995"/>
                </a:solidFill>
              </a:rPr>
              <a:t>Todos os homens são </a:t>
            </a:r>
            <a:r>
              <a:rPr lang="pt-BR" sz="4000" b="1" dirty="0">
                <a:solidFill>
                  <a:srgbClr val="687995"/>
                </a:solidFill>
              </a:rPr>
              <a:t>médiuns</a:t>
            </a:r>
            <a:r>
              <a:rPr lang="pt-BR" sz="4000" dirty="0">
                <a:solidFill>
                  <a:srgbClr val="687995"/>
                </a:solidFill>
              </a:rPr>
              <a:t>, todos têm um Espírito que os dirige para o bem, quando sabem escutá-lo</a:t>
            </a:r>
            <a:r>
              <a:rPr lang="pt-BR" sz="2800" dirty="0">
                <a:solidFill>
                  <a:srgbClr val="687995"/>
                </a:solidFill>
              </a:rPr>
              <a:t> O </a:t>
            </a:r>
            <a:r>
              <a:rPr lang="pt-BR" sz="2800" i="1" dirty="0">
                <a:solidFill>
                  <a:srgbClr val="687995"/>
                </a:solidFill>
              </a:rPr>
              <a:t>Livro dos Médiuns, Cap. 31</a:t>
            </a:r>
            <a:endParaRPr lang="pt-BR" dirty="0"/>
          </a:p>
        </p:txBody>
      </p:sp>
      <p:pic>
        <p:nvPicPr>
          <p:cNvPr id="25603" name="Picture 3" descr="image6.jpg">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2132806"/>
            <a:ext cx="2309813" cy="3600450"/>
          </a:xfrm>
          <a:prstGeom prst="rect">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22450F9C-E395-423D-ACC7-1AF8FF0401F9}"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17</a:t>
            </a:fld>
            <a:endParaRPr lang="pt-BR"/>
          </a:p>
        </p:txBody>
      </p:sp>
      <p:sp>
        <p:nvSpPr>
          <p:cNvPr id="27650" name="Rectangle 2"/>
          <p:cNvSpPr>
            <a:spLocks noGrp="1"/>
          </p:cNvSpPr>
          <p:nvPr>
            <p:ph type="body" idx="1"/>
          </p:nvPr>
        </p:nvSpPr>
        <p:spPr bwMode="auto">
          <a:xfrm>
            <a:off x="682625" y="1844675"/>
            <a:ext cx="7859713" cy="309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800">
                <a:solidFill>
                  <a:srgbClr val="687995"/>
                </a:solidFill>
              </a:rPr>
              <a:t>A </a:t>
            </a:r>
            <a:r>
              <a:rPr lang="pt-BR" sz="4800" b="1">
                <a:solidFill>
                  <a:srgbClr val="687995"/>
                </a:solidFill>
              </a:rPr>
              <a:t>mediunidade</a:t>
            </a:r>
            <a:r>
              <a:rPr lang="pt-BR" sz="4800">
                <a:solidFill>
                  <a:srgbClr val="687995"/>
                </a:solidFill>
              </a:rPr>
              <a:t> deve ser </a:t>
            </a:r>
            <a:r>
              <a:rPr lang="pt-BR" sz="4800" b="1">
                <a:solidFill>
                  <a:srgbClr val="687995"/>
                </a:solidFill>
              </a:rPr>
              <a:t>consentida</a:t>
            </a:r>
            <a:r>
              <a:rPr lang="pt-BR" sz="4800">
                <a:solidFill>
                  <a:srgbClr val="687995"/>
                </a:solidFill>
              </a:rPr>
              <a:t>, </a:t>
            </a:r>
            <a:r>
              <a:rPr lang="pt-BR" sz="4800" b="1">
                <a:solidFill>
                  <a:srgbClr val="687995"/>
                </a:solidFill>
              </a:rPr>
              <a:t>lúcida</a:t>
            </a:r>
            <a:r>
              <a:rPr lang="pt-BR" sz="4800">
                <a:solidFill>
                  <a:srgbClr val="687995"/>
                </a:solidFill>
              </a:rPr>
              <a:t>, para que produza bons frutos</a:t>
            </a:r>
          </a:p>
          <a:p>
            <a:r>
              <a:rPr lang="pt-BR" sz="4800">
                <a:solidFill>
                  <a:srgbClr val="687995"/>
                </a:solidFill>
              </a:rPr>
              <a:t>em prol do próximo</a:t>
            </a:r>
            <a:endParaRPr lang="pt-B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mage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4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DCD2B24-786D-469F-ADFF-B58B521D1091}"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18</a:t>
            </a:fld>
            <a:endParaRPr lang="pt-BR"/>
          </a:p>
        </p:txBody>
      </p:sp>
      <p:sp>
        <p:nvSpPr>
          <p:cNvPr id="29699" name="AutoShape 3"/>
          <p:cNvSpPr>
            <a:spLocks/>
          </p:cNvSpPr>
          <p:nvPr/>
        </p:nvSpPr>
        <p:spPr bwMode="auto">
          <a:xfrm>
            <a:off x="1763713" y="3427413"/>
            <a:ext cx="5614987" cy="101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6000" b="1">
                <a:solidFill>
                  <a:srgbClr val="687995"/>
                </a:solidFill>
                <a:latin typeface="Arial" panose="020B0604020202020204" pitchFamily="34" charset="0"/>
                <a:cs typeface="Arial" panose="020B0604020202020204" pitchFamily="34" charset="0"/>
                <a:sym typeface="Arial" panose="020B0604020202020204" pitchFamily="34" charset="0"/>
              </a:rPr>
              <a:t>2. Fenômenos</a:t>
            </a:r>
            <a:endParaRPr lang="pt-B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599B1B41-7C1A-4907-9D42-9045E7945E0D}"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19</a:t>
            </a:fld>
            <a:endParaRPr lang="pt-BR"/>
          </a:p>
        </p:txBody>
      </p:sp>
      <p:sp>
        <p:nvSpPr>
          <p:cNvPr id="30722" name="Rectangle 2"/>
          <p:cNvSpPr>
            <a:spLocks noGrp="1"/>
          </p:cNvSpPr>
          <p:nvPr>
            <p:ph type="body" idx="1"/>
          </p:nvPr>
        </p:nvSpPr>
        <p:spPr bwMode="auto">
          <a:xfrm>
            <a:off x="574675" y="3879850"/>
            <a:ext cx="7993063"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b="1">
                <a:solidFill>
                  <a:srgbClr val="687995"/>
                </a:solidFill>
              </a:rPr>
              <a:t>Médium</a:t>
            </a:r>
            <a:r>
              <a:rPr lang="pt-BR">
                <a:solidFill>
                  <a:srgbClr val="687995"/>
                </a:solidFill>
              </a:rPr>
              <a:t> é aquele que serve</a:t>
            </a:r>
          </a:p>
          <a:p>
            <a:r>
              <a:rPr lang="pt-BR">
                <a:solidFill>
                  <a:srgbClr val="687995"/>
                </a:solidFill>
              </a:rPr>
              <a:t>de </a:t>
            </a:r>
            <a:r>
              <a:rPr lang="pt-BR" b="1">
                <a:solidFill>
                  <a:srgbClr val="687995"/>
                </a:solidFill>
              </a:rPr>
              <a:t>intermediário</a:t>
            </a:r>
            <a:r>
              <a:rPr lang="pt-BR">
                <a:solidFill>
                  <a:srgbClr val="687995"/>
                </a:solidFill>
              </a:rPr>
              <a:t> </a:t>
            </a:r>
            <a:r>
              <a:rPr lang="pt-BR" b="1">
                <a:solidFill>
                  <a:srgbClr val="687995"/>
                </a:solidFill>
              </a:rPr>
              <a:t>entre</a:t>
            </a:r>
            <a:r>
              <a:rPr lang="pt-BR">
                <a:solidFill>
                  <a:srgbClr val="687995"/>
                </a:solidFill>
              </a:rPr>
              <a:t> os </a:t>
            </a:r>
            <a:r>
              <a:rPr lang="pt-BR" b="1">
                <a:solidFill>
                  <a:srgbClr val="687995"/>
                </a:solidFill>
              </a:rPr>
              <a:t>Espíritos</a:t>
            </a:r>
            <a:r>
              <a:rPr lang="pt-BR">
                <a:solidFill>
                  <a:srgbClr val="687995"/>
                </a:solidFill>
              </a:rPr>
              <a:t> e os </a:t>
            </a:r>
            <a:r>
              <a:rPr lang="pt-BR" b="1">
                <a:solidFill>
                  <a:srgbClr val="687995"/>
                </a:solidFill>
              </a:rPr>
              <a:t>homens</a:t>
            </a:r>
            <a:endParaRPr lang="pt-BR"/>
          </a:p>
        </p:txBody>
      </p:sp>
      <p:pic>
        <p:nvPicPr>
          <p:cNvPr id="30723" name="Picture 3" descr="asse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325" y="931863"/>
            <a:ext cx="4195763" cy="2824162"/>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D34EA764-1512-46A1-9B98-EA3B8CD48F55}"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a:t>
            </a:fld>
            <a:endParaRPr lang="pt-BR"/>
          </a:p>
        </p:txBody>
      </p:sp>
      <p:sp>
        <p:nvSpPr>
          <p:cNvPr id="5122" name="Rectangle 2"/>
          <p:cNvSpPr>
            <a:spLocks noGrp="1"/>
          </p:cNvSpPr>
          <p:nvPr>
            <p:ph type="body" idx="1"/>
          </p:nvPr>
        </p:nvSpPr>
        <p:spPr bwMode="auto">
          <a:xfrm>
            <a:off x="754063" y="3211513"/>
            <a:ext cx="7705725" cy="319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lnSpc>
                <a:spcPct val="90000"/>
              </a:lnSpc>
              <a:spcBef>
                <a:spcPts val="700"/>
              </a:spcBef>
            </a:pPr>
            <a:r>
              <a:rPr lang="pt-BR" sz="3200" dirty="0">
                <a:solidFill>
                  <a:srgbClr val="687995"/>
                </a:solidFill>
              </a:rPr>
              <a:t>O perfeito </a:t>
            </a:r>
            <a:r>
              <a:rPr lang="pt-BR" sz="3200" b="1" dirty="0">
                <a:solidFill>
                  <a:srgbClr val="687995"/>
                </a:solidFill>
              </a:rPr>
              <a:t>conhecimento dos objetivos da mediunidade</a:t>
            </a:r>
            <a:r>
              <a:rPr lang="pt-BR" sz="3200" dirty="0">
                <a:solidFill>
                  <a:srgbClr val="687995"/>
                </a:solidFill>
              </a:rPr>
              <a:t> equipa o intermediário para a desincumbência do compromisso assumido antes da reencarnação, e seu </a:t>
            </a:r>
            <a:r>
              <a:rPr lang="pt-BR" sz="3200" b="1" dirty="0">
                <a:solidFill>
                  <a:srgbClr val="687995"/>
                </a:solidFill>
              </a:rPr>
              <a:t>menosprezo</a:t>
            </a:r>
            <a:r>
              <a:rPr lang="pt-BR" sz="3200" dirty="0">
                <a:solidFill>
                  <a:srgbClr val="687995"/>
                </a:solidFill>
              </a:rPr>
              <a:t> </a:t>
            </a:r>
            <a:r>
              <a:rPr lang="pt-BR" sz="3200" b="1" dirty="0">
                <a:solidFill>
                  <a:srgbClr val="687995"/>
                </a:solidFill>
              </a:rPr>
              <a:t>acarreta</a:t>
            </a:r>
            <a:r>
              <a:rPr lang="pt-BR" sz="3200" dirty="0">
                <a:solidFill>
                  <a:srgbClr val="687995"/>
                </a:solidFill>
              </a:rPr>
              <a:t> </a:t>
            </a:r>
            <a:r>
              <a:rPr lang="pt-BR" sz="3200" b="1" dirty="0">
                <a:solidFill>
                  <a:srgbClr val="687995"/>
                </a:solidFill>
              </a:rPr>
              <a:t>problemas</a:t>
            </a:r>
            <a:r>
              <a:rPr lang="pt-BR" sz="3200" dirty="0">
                <a:solidFill>
                  <a:srgbClr val="687995"/>
                </a:solidFill>
              </a:rPr>
              <a:t> muito complexos, interferindo na existência de seu portador</a:t>
            </a:r>
            <a:r>
              <a:rPr lang="pt-BR" sz="2000" i="1" dirty="0">
                <a:solidFill>
                  <a:srgbClr val="687995"/>
                </a:solidFill>
              </a:rPr>
              <a:t> Joanna de Ângelis</a:t>
            </a:r>
            <a:endParaRPr lang="pt-BR" dirty="0"/>
          </a:p>
        </p:txBody>
      </p:sp>
      <p:pic>
        <p:nvPicPr>
          <p:cNvPr id="5123" name="Picture 3" descr="image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100" y="660400"/>
            <a:ext cx="3479800" cy="233680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D6E68ECA-F1CD-460B-9943-4F5DE1D640D0}"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20</a:t>
            </a:fld>
            <a:endParaRPr lang="pt-BR"/>
          </a:p>
        </p:txBody>
      </p:sp>
      <p:sp>
        <p:nvSpPr>
          <p:cNvPr id="31746" name="Rectangle 2"/>
          <p:cNvSpPr>
            <a:spLocks noGrp="1"/>
          </p:cNvSpPr>
          <p:nvPr>
            <p:ph type="body" idx="1"/>
          </p:nvPr>
        </p:nvSpPr>
        <p:spPr bwMode="auto">
          <a:xfrm>
            <a:off x="611188" y="1627758"/>
            <a:ext cx="7993062" cy="38894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É médium também aquele que </a:t>
            </a:r>
            <a:r>
              <a:rPr lang="pt-BR" sz="4000" b="1" dirty="0">
                <a:solidFill>
                  <a:srgbClr val="687995"/>
                </a:solidFill>
              </a:rPr>
              <a:t>viabiliza</a:t>
            </a:r>
            <a:r>
              <a:rPr lang="pt-BR" sz="4000" dirty="0">
                <a:solidFill>
                  <a:srgbClr val="687995"/>
                </a:solidFill>
              </a:rPr>
              <a:t> a </a:t>
            </a:r>
            <a:r>
              <a:rPr lang="pt-BR" sz="4000" b="1" dirty="0">
                <a:solidFill>
                  <a:srgbClr val="687995"/>
                </a:solidFill>
              </a:rPr>
              <a:t>comunicação</a:t>
            </a:r>
            <a:r>
              <a:rPr lang="pt-BR" sz="4000" dirty="0">
                <a:solidFill>
                  <a:srgbClr val="687995"/>
                </a:solidFill>
              </a:rPr>
              <a:t> de </a:t>
            </a:r>
            <a:r>
              <a:rPr lang="pt-BR" sz="4000" b="1" dirty="0">
                <a:solidFill>
                  <a:srgbClr val="687995"/>
                </a:solidFill>
              </a:rPr>
              <a:t>outro</a:t>
            </a:r>
            <a:r>
              <a:rPr lang="pt-BR" sz="4000" dirty="0">
                <a:solidFill>
                  <a:srgbClr val="687995"/>
                </a:solidFill>
              </a:rPr>
              <a:t> </a:t>
            </a:r>
            <a:r>
              <a:rPr lang="pt-BR" sz="4000" b="1" dirty="0">
                <a:solidFill>
                  <a:srgbClr val="687995"/>
                </a:solidFill>
              </a:rPr>
              <a:t>encarnado;</a:t>
            </a:r>
            <a:r>
              <a:rPr lang="pt-BR" sz="4000" dirty="0">
                <a:solidFill>
                  <a:srgbClr val="687995"/>
                </a:solidFill>
              </a:rPr>
              <a:t> para isto,</a:t>
            </a:r>
          </a:p>
          <a:p>
            <a:r>
              <a:rPr lang="pt-BR" sz="4000" dirty="0">
                <a:solidFill>
                  <a:srgbClr val="687995"/>
                </a:solidFill>
              </a:rPr>
              <a:t>é preciso que o encarnado se </a:t>
            </a:r>
            <a:r>
              <a:rPr lang="pt-BR" sz="4000" b="1" dirty="0">
                <a:solidFill>
                  <a:srgbClr val="687995"/>
                </a:solidFill>
              </a:rPr>
              <a:t>encontre</a:t>
            </a:r>
            <a:r>
              <a:rPr lang="pt-BR" sz="4000" dirty="0">
                <a:solidFill>
                  <a:srgbClr val="687995"/>
                </a:solidFill>
              </a:rPr>
              <a:t> </a:t>
            </a:r>
            <a:r>
              <a:rPr lang="pt-BR" sz="4000" b="1" dirty="0">
                <a:solidFill>
                  <a:srgbClr val="687995"/>
                </a:solidFill>
              </a:rPr>
              <a:t>desdobrado</a:t>
            </a:r>
            <a:r>
              <a:rPr lang="pt-BR" sz="4000" dirty="0">
                <a:solidFill>
                  <a:srgbClr val="687995"/>
                </a:solidFill>
              </a:rPr>
              <a:t> quanto</a:t>
            </a:r>
          </a:p>
          <a:p>
            <a:r>
              <a:rPr lang="pt-BR" sz="4000" dirty="0">
                <a:solidFill>
                  <a:srgbClr val="687995"/>
                </a:solidFill>
              </a:rPr>
              <a:t>ao seu corpo físico</a:t>
            </a:r>
            <a:endParaRPr lang="pt-B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F65B6DDA-FCF5-4095-827E-0ADA185EC35C}"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21</a:t>
            </a:fld>
            <a:endParaRPr lang="pt-BR"/>
          </a:p>
        </p:txBody>
      </p:sp>
      <p:sp>
        <p:nvSpPr>
          <p:cNvPr id="32770" name="Rectangle 2"/>
          <p:cNvSpPr>
            <a:spLocks noGrp="1"/>
          </p:cNvSpPr>
          <p:nvPr>
            <p:ph type="body" idx="1"/>
          </p:nvPr>
        </p:nvSpPr>
        <p:spPr bwMode="auto">
          <a:xfrm>
            <a:off x="611188" y="2276475"/>
            <a:ext cx="7993062" cy="2303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800" b="1" dirty="0">
                <a:solidFill>
                  <a:srgbClr val="687995"/>
                </a:solidFill>
              </a:rPr>
              <a:t>Há </a:t>
            </a:r>
            <a:r>
              <a:rPr lang="pt-BR" sz="4800" dirty="0">
                <a:solidFill>
                  <a:srgbClr val="687995"/>
                </a:solidFill>
              </a:rPr>
              <a:t>também </a:t>
            </a:r>
            <a:r>
              <a:rPr lang="pt-BR" sz="4800" b="1" dirty="0">
                <a:solidFill>
                  <a:srgbClr val="687995"/>
                </a:solidFill>
              </a:rPr>
              <a:t>médiuns</a:t>
            </a:r>
          </a:p>
          <a:p>
            <a:r>
              <a:rPr lang="pt-BR" sz="4800" dirty="0">
                <a:solidFill>
                  <a:srgbClr val="687995"/>
                </a:solidFill>
              </a:rPr>
              <a:t>e mediunidades </a:t>
            </a:r>
            <a:r>
              <a:rPr lang="pt-BR" sz="4800" b="1" dirty="0">
                <a:solidFill>
                  <a:srgbClr val="687995"/>
                </a:solidFill>
              </a:rPr>
              <a:t>entre</a:t>
            </a:r>
            <a:r>
              <a:rPr lang="pt-BR" sz="4800" dirty="0">
                <a:solidFill>
                  <a:srgbClr val="687995"/>
                </a:solidFill>
              </a:rPr>
              <a:t> </a:t>
            </a:r>
            <a:r>
              <a:rPr lang="pt-BR" sz="4800" b="1" dirty="0">
                <a:solidFill>
                  <a:srgbClr val="687995"/>
                </a:solidFill>
              </a:rPr>
              <a:t>desencarnados</a:t>
            </a:r>
            <a:endParaRPr lang="pt-B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F8947A74-7A9C-48A5-AB98-7BAD9812448E}"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22</a:t>
            </a:fld>
            <a:endParaRPr lang="pt-BR"/>
          </a:p>
        </p:txBody>
      </p:sp>
      <p:sp>
        <p:nvSpPr>
          <p:cNvPr id="34818" name="Rectangle 2"/>
          <p:cNvSpPr>
            <a:spLocks noGrp="1"/>
          </p:cNvSpPr>
          <p:nvPr>
            <p:ph type="body" idx="1"/>
          </p:nvPr>
        </p:nvSpPr>
        <p:spPr bwMode="auto">
          <a:xfrm>
            <a:off x="611188" y="1987550"/>
            <a:ext cx="7993062" cy="280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b="1">
                <a:solidFill>
                  <a:srgbClr val="687995"/>
                </a:solidFill>
              </a:rPr>
              <a:t>Não é mediúnico </a:t>
            </a:r>
            <a:r>
              <a:rPr lang="pt-BR">
                <a:solidFill>
                  <a:srgbClr val="687995"/>
                </a:solidFill>
              </a:rPr>
              <a:t>o fenômeno produzido por um ser agindo sozinho, sem a intervenção</a:t>
            </a:r>
          </a:p>
          <a:p>
            <a:r>
              <a:rPr lang="pt-BR">
                <a:solidFill>
                  <a:srgbClr val="687995"/>
                </a:solidFill>
              </a:rPr>
              <a:t>de Espíritos</a:t>
            </a:r>
            <a:endParaRPr lang="pt-B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image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2"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3CEE6FF7-52F2-4B56-BD3F-E0FE83FE1BD6}"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23</a:t>
            </a:fld>
            <a:endParaRPr lang="pt-BR"/>
          </a:p>
        </p:txBody>
      </p:sp>
      <p:sp>
        <p:nvSpPr>
          <p:cNvPr id="35843" name="AutoShape 3"/>
          <p:cNvSpPr>
            <a:spLocks/>
          </p:cNvSpPr>
          <p:nvPr/>
        </p:nvSpPr>
        <p:spPr bwMode="auto">
          <a:xfrm>
            <a:off x="468313" y="549275"/>
            <a:ext cx="7197725" cy="70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Personismo </a:t>
            </a:r>
            <a:r>
              <a:rPr lang="pt-BR" sz="3600">
                <a:solidFill>
                  <a:srgbClr val="FFFFFF"/>
                </a:solidFill>
                <a:latin typeface="Arial" panose="020B0604020202020204" pitchFamily="34" charset="0"/>
                <a:cs typeface="Arial" panose="020B0604020202020204" pitchFamily="34" charset="0"/>
                <a:sym typeface="Arial" panose="020B0604020202020204" pitchFamily="34" charset="0"/>
              </a:rPr>
              <a:t>– Alexandre Aksakof</a:t>
            </a:r>
            <a:endParaRPr lang="pt-BR"/>
          </a:p>
        </p:txBody>
      </p:sp>
      <p:sp>
        <p:nvSpPr>
          <p:cNvPr id="35844" name="AutoShape 4"/>
          <p:cNvSpPr>
            <a:spLocks/>
          </p:cNvSpPr>
          <p:nvPr/>
        </p:nvSpPr>
        <p:spPr bwMode="auto">
          <a:xfrm>
            <a:off x="468312" y="2493268"/>
            <a:ext cx="5255815" cy="3095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Caracteriza-se</a:t>
            </a:r>
          </a:p>
          <a:p>
            <a:pPr algn="r" defTabSz="914400"/>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por manifestações</a:t>
            </a:r>
            <a:endParaRPr lang="pt-BR" sz="1800" dirty="0">
              <a:latin typeface="Arial" panose="020B0604020202020204" pitchFamily="34" charset="0"/>
              <a:cs typeface="Arial" panose="020B0604020202020204" pitchFamily="34" charset="0"/>
              <a:sym typeface="Arial" panose="020B0604020202020204" pitchFamily="34" charset="0"/>
            </a:endParaRPr>
          </a:p>
          <a:p>
            <a:pPr algn="r" defTabSz="914400"/>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do </a:t>
            </a:r>
            <a:r>
              <a:rPr lang="pt-BR" sz="4000" b="1" dirty="0">
                <a:solidFill>
                  <a:srgbClr val="687995"/>
                </a:solidFill>
                <a:latin typeface="Arial" panose="020B0604020202020204" pitchFamily="34" charset="0"/>
                <a:cs typeface="Arial" panose="020B0604020202020204" pitchFamily="34" charset="0"/>
                <a:sym typeface="Arial" panose="020B0604020202020204" pitchFamily="34" charset="0"/>
              </a:rPr>
              <a:t>inconsciente</a:t>
            </a:r>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 lembranças de</a:t>
            </a:r>
            <a:r>
              <a:rPr lang="pt-BR" sz="1800" dirty="0">
                <a:latin typeface="Arial" panose="020B0604020202020204" pitchFamily="34" charset="0"/>
                <a:cs typeface="Arial" panose="020B0604020202020204" pitchFamily="34" charset="0"/>
                <a:sym typeface="Arial" panose="020B0604020202020204" pitchFamily="34" charset="0"/>
              </a:rPr>
              <a:t> </a:t>
            </a:r>
            <a:r>
              <a:rPr lang="pt-BR" sz="4000" b="1" dirty="0">
                <a:solidFill>
                  <a:srgbClr val="687995"/>
                </a:solidFill>
                <a:latin typeface="Arial" panose="020B0604020202020204" pitchFamily="34" charset="0"/>
                <a:cs typeface="Arial" panose="020B0604020202020204" pitchFamily="34" charset="0"/>
                <a:sym typeface="Arial" panose="020B0604020202020204" pitchFamily="34" charset="0"/>
              </a:rPr>
              <a:t>outras</a:t>
            </a:r>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 </a:t>
            </a:r>
            <a:r>
              <a:rPr lang="pt-BR" sz="4000" b="1" dirty="0">
                <a:solidFill>
                  <a:srgbClr val="687995"/>
                </a:solidFill>
                <a:latin typeface="Arial" panose="020B0604020202020204" pitchFamily="34" charset="0"/>
                <a:cs typeface="Arial" panose="020B0604020202020204" pitchFamily="34" charset="0"/>
                <a:sym typeface="Arial" panose="020B0604020202020204" pitchFamily="34" charset="0"/>
              </a:rPr>
              <a:t>existências</a:t>
            </a:r>
            <a:endParaRPr lang="pt-BR" dirty="0"/>
          </a:p>
        </p:txBody>
      </p:sp>
      <p:pic>
        <p:nvPicPr>
          <p:cNvPr id="35845" name="Picture 5" descr="image8.jpg">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425" y="2462213"/>
            <a:ext cx="2197100" cy="3127375"/>
          </a:xfrm>
          <a:prstGeom prst="rect">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image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6"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04DE6F77-F63D-405C-BF54-E9908F9F4A34}"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24</a:t>
            </a:fld>
            <a:endParaRPr lang="pt-BR"/>
          </a:p>
        </p:txBody>
      </p:sp>
      <p:sp>
        <p:nvSpPr>
          <p:cNvPr id="36867" name="AutoShape 3"/>
          <p:cNvSpPr>
            <a:spLocks/>
          </p:cNvSpPr>
          <p:nvPr/>
        </p:nvSpPr>
        <p:spPr bwMode="auto">
          <a:xfrm>
            <a:off x="468313" y="549275"/>
            <a:ext cx="6746875" cy="70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Animismo </a:t>
            </a:r>
            <a:r>
              <a:rPr lang="pt-BR" sz="3600">
                <a:solidFill>
                  <a:srgbClr val="FFFFFF"/>
                </a:solidFill>
                <a:latin typeface="Arial" panose="020B0604020202020204" pitchFamily="34" charset="0"/>
                <a:cs typeface="Arial" panose="020B0604020202020204" pitchFamily="34" charset="0"/>
                <a:sym typeface="Arial" panose="020B0604020202020204" pitchFamily="34" charset="0"/>
              </a:rPr>
              <a:t>– Alexandre Aksakof</a:t>
            </a:r>
            <a:endParaRPr lang="pt-BR"/>
          </a:p>
        </p:txBody>
      </p:sp>
      <p:sp>
        <p:nvSpPr>
          <p:cNvPr id="36868" name="AutoShape 4"/>
          <p:cNvSpPr>
            <a:spLocks/>
          </p:cNvSpPr>
          <p:nvPr/>
        </p:nvSpPr>
        <p:spPr bwMode="auto">
          <a:xfrm>
            <a:off x="457200" y="2420888"/>
            <a:ext cx="8229600" cy="3239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Caracteriza-se por</a:t>
            </a:r>
          </a:p>
          <a:p>
            <a:pPr algn="ctr" defTabSz="914400"/>
            <a:r>
              <a:rPr lang="pt-BR" sz="4000" b="1" dirty="0">
                <a:solidFill>
                  <a:srgbClr val="687995"/>
                </a:solidFill>
                <a:latin typeface="Arial" panose="020B0604020202020204" pitchFamily="34" charset="0"/>
                <a:cs typeface="Arial" panose="020B0604020202020204" pitchFamily="34" charset="0"/>
                <a:sym typeface="Arial" panose="020B0604020202020204" pitchFamily="34" charset="0"/>
              </a:rPr>
              <a:t>manifestações</a:t>
            </a:r>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 </a:t>
            </a:r>
            <a:r>
              <a:rPr lang="pt-BR" sz="4000" b="1" dirty="0">
                <a:solidFill>
                  <a:srgbClr val="687995"/>
                </a:solidFill>
                <a:latin typeface="Arial" panose="020B0604020202020204" pitchFamily="34" charset="0"/>
                <a:cs typeface="Arial" panose="020B0604020202020204" pitchFamily="34" charset="0"/>
                <a:sym typeface="Arial" panose="020B0604020202020204" pitchFamily="34" charset="0"/>
              </a:rPr>
              <a:t>psíquicas</a:t>
            </a:r>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 paranormais </a:t>
            </a:r>
            <a:r>
              <a:rPr lang="pt-BR" sz="4000" b="1" dirty="0">
                <a:solidFill>
                  <a:srgbClr val="687995"/>
                </a:solidFill>
                <a:latin typeface="Arial" panose="020B0604020202020204" pitchFamily="34" charset="0"/>
                <a:cs typeface="Arial" panose="020B0604020202020204" pitchFamily="34" charset="0"/>
                <a:sym typeface="Arial" panose="020B0604020202020204" pitchFamily="34" charset="0"/>
              </a:rPr>
              <a:t>inconscientes</a:t>
            </a:r>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 (telepatia, </a:t>
            </a:r>
            <a:r>
              <a:rPr lang="pt-BR" sz="4000" dirty="0" err="1">
                <a:solidFill>
                  <a:srgbClr val="687995"/>
                </a:solidFill>
                <a:latin typeface="Arial" panose="020B0604020202020204" pitchFamily="34" charset="0"/>
                <a:cs typeface="Arial" panose="020B0604020202020204" pitchFamily="34" charset="0"/>
                <a:sym typeface="Arial" panose="020B0604020202020204" pitchFamily="34" charset="0"/>
              </a:rPr>
              <a:t>telecinesia</a:t>
            </a:r>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 </a:t>
            </a:r>
            <a:r>
              <a:rPr lang="pt-BR" sz="4000" dirty="0" err="1">
                <a:solidFill>
                  <a:srgbClr val="687995"/>
                </a:solidFill>
                <a:latin typeface="Arial" panose="020B0604020202020204" pitchFamily="34" charset="0"/>
                <a:cs typeface="Arial" panose="020B0604020202020204" pitchFamily="34" charset="0"/>
                <a:sym typeface="Arial" panose="020B0604020202020204" pitchFamily="34" charset="0"/>
              </a:rPr>
              <a:t>telefania</a:t>
            </a:r>
            <a:endParaRPr lang="pt-BR" sz="4000" dirty="0">
              <a:solidFill>
                <a:srgbClr val="687995"/>
              </a:solidFill>
              <a:latin typeface="Arial" panose="020B0604020202020204" pitchFamily="34" charset="0"/>
              <a:cs typeface="Arial" panose="020B0604020202020204" pitchFamily="34" charset="0"/>
              <a:sym typeface="Arial" panose="020B0604020202020204" pitchFamily="34" charset="0"/>
            </a:endParaRPr>
          </a:p>
          <a:p>
            <a:pPr algn="ctr" defTabSz="914400"/>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e </a:t>
            </a:r>
            <a:r>
              <a:rPr lang="pt-BR" sz="4000" dirty="0" err="1">
                <a:solidFill>
                  <a:srgbClr val="687995"/>
                </a:solidFill>
                <a:latin typeface="Arial" panose="020B0604020202020204" pitchFamily="34" charset="0"/>
                <a:cs typeface="Arial" panose="020B0604020202020204" pitchFamily="34" charset="0"/>
                <a:sym typeface="Arial" panose="020B0604020202020204" pitchFamily="34" charset="0"/>
              </a:rPr>
              <a:t>teleplastia</a:t>
            </a:r>
            <a:r>
              <a:rPr lang="pt-BR" sz="4000" dirty="0">
                <a:solidFill>
                  <a:srgbClr val="687995"/>
                </a:solidFill>
                <a:latin typeface="Arial" panose="020B0604020202020204" pitchFamily="34" charset="0"/>
                <a:cs typeface="Arial" panose="020B0604020202020204" pitchFamily="34" charset="0"/>
                <a:sym typeface="Arial" panose="020B0604020202020204" pitchFamily="34" charset="0"/>
              </a:rPr>
              <a:t>)</a:t>
            </a:r>
            <a:endParaRPr lang="pt-B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image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4"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322B920F-0A3E-43A9-80F4-14C0184B5480}"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25</a:t>
            </a:fld>
            <a:endParaRPr lang="pt-BR"/>
          </a:p>
        </p:txBody>
      </p:sp>
      <p:sp>
        <p:nvSpPr>
          <p:cNvPr id="38915" name="AutoShape 3"/>
          <p:cNvSpPr>
            <a:spLocks/>
          </p:cNvSpPr>
          <p:nvPr/>
        </p:nvSpPr>
        <p:spPr bwMode="auto">
          <a:xfrm>
            <a:off x="468313" y="549275"/>
            <a:ext cx="7000875" cy="70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Espiritismo </a:t>
            </a:r>
            <a:r>
              <a:rPr lang="pt-BR" sz="3600">
                <a:solidFill>
                  <a:srgbClr val="FFFFFF"/>
                </a:solidFill>
                <a:latin typeface="Arial" panose="020B0604020202020204" pitchFamily="34" charset="0"/>
                <a:cs typeface="Arial" panose="020B0604020202020204" pitchFamily="34" charset="0"/>
                <a:sym typeface="Arial" panose="020B0604020202020204" pitchFamily="34" charset="0"/>
              </a:rPr>
              <a:t>– Alexandre Aksakof</a:t>
            </a:r>
            <a:endParaRPr lang="pt-BR"/>
          </a:p>
        </p:txBody>
      </p:sp>
      <p:sp>
        <p:nvSpPr>
          <p:cNvPr id="38916" name="AutoShape 4"/>
          <p:cNvSpPr>
            <a:spLocks/>
          </p:cNvSpPr>
          <p:nvPr/>
        </p:nvSpPr>
        <p:spPr bwMode="auto">
          <a:xfrm>
            <a:off x="457200" y="4579938"/>
            <a:ext cx="8229600" cy="144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4400">
                <a:solidFill>
                  <a:srgbClr val="687995"/>
                </a:solidFill>
                <a:latin typeface="Arial" panose="020B0604020202020204" pitchFamily="34" charset="0"/>
                <a:cs typeface="Arial" panose="020B0604020202020204" pitchFamily="34" charset="0"/>
                <a:sym typeface="Arial" panose="020B0604020202020204" pitchFamily="34" charset="0"/>
              </a:rPr>
              <a:t>Manifestações provocadas</a:t>
            </a:r>
            <a:endParaRPr lang="pt-BR" sz="1800">
              <a:latin typeface="Arial" panose="020B0604020202020204" pitchFamily="34" charset="0"/>
              <a:cs typeface="Arial" panose="020B0604020202020204" pitchFamily="34" charset="0"/>
              <a:sym typeface="Arial" panose="020B0604020202020204" pitchFamily="34" charset="0"/>
            </a:endParaRPr>
          </a:p>
          <a:p>
            <a:pPr algn="ctr" defTabSz="914400"/>
            <a:r>
              <a:rPr lang="pt-BR" sz="4400">
                <a:solidFill>
                  <a:srgbClr val="687995"/>
                </a:solidFill>
                <a:latin typeface="Arial" panose="020B0604020202020204" pitchFamily="34" charset="0"/>
                <a:cs typeface="Arial" panose="020B0604020202020204" pitchFamily="34" charset="0"/>
                <a:sym typeface="Arial" panose="020B0604020202020204" pitchFamily="34" charset="0"/>
              </a:rPr>
              <a:t>por desencarnados</a:t>
            </a:r>
            <a:endParaRPr lang="pt-BR"/>
          </a:p>
        </p:txBody>
      </p:sp>
      <p:pic>
        <p:nvPicPr>
          <p:cNvPr id="38917" name="Picture 5" descr="image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6" descr="image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7" descr="image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0" name="Picture 8" descr="image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1" name="Picture 9" descr="image10.jpg">
            <a:hlinkClick r:id="rId5"/>
          </p:cNvPr>
          <p:cNvPicPr>
            <a:picLocks noChangeAspect="1"/>
          </p:cNvPicPr>
          <p:nvPr/>
        </p:nvPicPr>
        <p:blipFill>
          <a:blip r:embed="rId6" cstate="print">
            <a:extLst>
              <a:ext uri="{28A0092B-C50C-407E-A947-70E740481C1C}">
                <a14:useLocalDpi xmlns:a14="http://schemas.microsoft.com/office/drawing/2010/main" val="0"/>
              </a:ext>
            </a:extLst>
          </a:blip>
          <a:srcRect l="3133" t="14107" r="4633" b="3539"/>
          <a:stretch>
            <a:fillRect/>
          </a:stretch>
        </p:blipFill>
        <p:spPr bwMode="auto">
          <a:xfrm>
            <a:off x="2627313" y="1844675"/>
            <a:ext cx="3889375" cy="2486025"/>
          </a:xfrm>
          <a:prstGeom prst="rect">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2072029-1E09-4389-9CB2-4A39FA92AC10}"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26</a:t>
            </a:fld>
            <a:endParaRPr lang="pt-BR"/>
          </a:p>
        </p:txBody>
      </p:sp>
      <p:sp>
        <p:nvSpPr>
          <p:cNvPr id="39938" name="Rectangle 2"/>
          <p:cNvSpPr>
            <a:spLocks noGrp="1"/>
          </p:cNvSpPr>
          <p:nvPr>
            <p:ph type="body" idx="1"/>
          </p:nvPr>
        </p:nvSpPr>
        <p:spPr bwMode="auto">
          <a:xfrm>
            <a:off x="611188" y="1628775"/>
            <a:ext cx="7993062" cy="359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Os fenômenos de </a:t>
            </a:r>
            <a:r>
              <a:rPr lang="pt-BR" sz="4000" b="1" dirty="0" err="1">
                <a:solidFill>
                  <a:srgbClr val="687995"/>
                </a:solidFill>
              </a:rPr>
              <a:t>personismo</a:t>
            </a:r>
            <a:endParaRPr lang="pt-BR" sz="4000" dirty="0">
              <a:solidFill>
                <a:srgbClr val="687995"/>
              </a:solidFill>
            </a:endParaRPr>
          </a:p>
          <a:p>
            <a:r>
              <a:rPr lang="pt-BR" dirty="0">
                <a:solidFill>
                  <a:srgbClr val="687995"/>
                </a:solidFill>
              </a:rPr>
              <a:t>e </a:t>
            </a:r>
            <a:r>
              <a:rPr lang="pt-BR" b="1" dirty="0">
                <a:solidFill>
                  <a:srgbClr val="687995"/>
                </a:solidFill>
              </a:rPr>
              <a:t>animismo</a:t>
            </a:r>
            <a:r>
              <a:rPr lang="pt-BR" dirty="0">
                <a:solidFill>
                  <a:srgbClr val="687995"/>
                </a:solidFill>
              </a:rPr>
              <a:t> são da </a:t>
            </a:r>
            <a:r>
              <a:rPr lang="pt-BR" b="1" dirty="0">
                <a:solidFill>
                  <a:srgbClr val="687995"/>
                </a:solidFill>
              </a:rPr>
              <a:t>alma</a:t>
            </a:r>
            <a:r>
              <a:rPr lang="pt-BR" dirty="0">
                <a:solidFill>
                  <a:srgbClr val="687995"/>
                </a:solidFill>
              </a:rPr>
              <a:t> </a:t>
            </a:r>
            <a:r>
              <a:rPr lang="pt-BR" b="1" dirty="0">
                <a:solidFill>
                  <a:srgbClr val="687995"/>
                </a:solidFill>
              </a:rPr>
              <a:t>humana;</a:t>
            </a:r>
            <a:r>
              <a:rPr lang="pt-BR" dirty="0">
                <a:solidFill>
                  <a:srgbClr val="687995"/>
                </a:solidFill>
              </a:rPr>
              <a:t> devido à </a:t>
            </a:r>
            <a:r>
              <a:rPr lang="pt-BR" b="1" dirty="0">
                <a:solidFill>
                  <a:srgbClr val="687995"/>
                </a:solidFill>
              </a:rPr>
              <a:t>mesma</a:t>
            </a:r>
            <a:r>
              <a:rPr lang="pt-BR" dirty="0">
                <a:solidFill>
                  <a:srgbClr val="687995"/>
                </a:solidFill>
              </a:rPr>
              <a:t> </a:t>
            </a:r>
            <a:r>
              <a:rPr lang="pt-BR" b="1" dirty="0">
                <a:solidFill>
                  <a:srgbClr val="687995"/>
                </a:solidFill>
              </a:rPr>
              <a:t>origem</a:t>
            </a:r>
            <a:r>
              <a:rPr lang="pt-BR" dirty="0">
                <a:solidFill>
                  <a:srgbClr val="687995"/>
                </a:solidFill>
              </a:rPr>
              <a:t>, o </a:t>
            </a:r>
            <a:r>
              <a:rPr lang="pt-BR" b="1" dirty="0">
                <a:solidFill>
                  <a:srgbClr val="687995"/>
                </a:solidFill>
              </a:rPr>
              <a:t>termo</a:t>
            </a:r>
            <a:r>
              <a:rPr lang="pt-BR" dirty="0">
                <a:solidFill>
                  <a:srgbClr val="687995"/>
                </a:solidFill>
              </a:rPr>
              <a:t> que hoje </a:t>
            </a:r>
            <a:r>
              <a:rPr lang="pt-BR" b="1" dirty="0">
                <a:solidFill>
                  <a:srgbClr val="687995"/>
                </a:solidFill>
              </a:rPr>
              <a:t>prevalece</a:t>
            </a:r>
            <a:r>
              <a:rPr lang="pt-BR" dirty="0">
                <a:solidFill>
                  <a:srgbClr val="687995"/>
                </a:solidFill>
              </a:rPr>
              <a:t> é </a:t>
            </a:r>
            <a:r>
              <a:rPr lang="pt-BR" b="1" dirty="0">
                <a:solidFill>
                  <a:srgbClr val="687995"/>
                </a:solidFill>
              </a:rPr>
              <a:t>animismo</a:t>
            </a:r>
            <a:endParaRPr lang="pt-BR"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image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4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2"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FE32403-A6BA-407E-9A2A-E231B3AB89AF}"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27</a:t>
            </a:fld>
            <a:endParaRPr lang="pt-BR"/>
          </a:p>
        </p:txBody>
      </p:sp>
      <p:sp>
        <p:nvSpPr>
          <p:cNvPr id="40963" name="AutoShape 3"/>
          <p:cNvSpPr>
            <a:spLocks/>
          </p:cNvSpPr>
          <p:nvPr/>
        </p:nvSpPr>
        <p:spPr bwMode="auto">
          <a:xfrm>
            <a:off x="1763713" y="3068638"/>
            <a:ext cx="5614987" cy="201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6000" b="1">
                <a:solidFill>
                  <a:srgbClr val="687995"/>
                </a:solidFill>
                <a:latin typeface="Arial" panose="020B0604020202020204" pitchFamily="34" charset="0"/>
                <a:cs typeface="Arial" panose="020B0604020202020204" pitchFamily="34" charset="0"/>
                <a:sym typeface="Arial" panose="020B0604020202020204" pitchFamily="34" charset="0"/>
              </a:rPr>
              <a:t>3. Médiuns Ostensivos</a:t>
            </a:r>
            <a:endParaRPr lang="pt-B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B54BCE5-04C3-491C-BB64-BF95E1380FAC}"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28</a:t>
            </a:fld>
            <a:endParaRPr lang="pt-BR"/>
          </a:p>
        </p:txBody>
      </p:sp>
      <p:sp>
        <p:nvSpPr>
          <p:cNvPr id="41986" name="Rectangle 2"/>
          <p:cNvSpPr>
            <a:spLocks noGrp="1"/>
          </p:cNvSpPr>
          <p:nvPr>
            <p:ph type="body" idx="1"/>
          </p:nvPr>
        </p:nvSpPr>
        <p:spPr bwMode="auto">
          <a:xfrm>
            <a:off x="766763" y="1181100"/>
            <a:ext cx="7608887" cy="4840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800" dirty="0">
                <a:solidFill>
                  <a:srgbClr val="687995"/>
                </a:solidFill>
              </a:rPr>
              <a:t>“</a:t>
            </a:r>
            <a:r>
              <a:rPr lang="pt-BR" sz="3800" b="1" dirty="0">
                <a:solidFill>
                  <a:srgbClr val="687995"/>
                </a:solidFill>
              </a:rPr>
              <a:t>Antes de reencarnarem</a:t>
            </a:r>
            <a:r>
              <a:rPr lang="pt-BR" sz="3800" dirty="0">
                <a:solidFill>
                  <a:srgbClr val="687995"/>
                </a:solidFill>
              </a:rPr>
              <a:t>, (...), </a:t>
            </a:r>
            <a:r>
              <a:rPr lang="pt-BR" sz="3600" dirty="0">
                <a:solidFill>
                  <a:srgbClr val="687995"/>
                </a:solidFill>
              </a:rPr>
              <a:t>tiveram </a:t>
            </a:r>
            <a:r>
              <a:rPr lang="pt-BR" sz="3600" b="1" dirty="0">
                <a:solidFill>
                  <a:srgbClr val="687995"/>
                </a:solidFill>
              </a:rPr>
              <a:t>perispírito</a:t>
            </a:r>
            <a:r>
              <a:rPr lang="pt-BR" sz="3600" dirty="0">
                <a:solidFill>
                  <a:srgbClr val="687995"/>
                </a:solidFill>
              </a:rPr>
              <a:t> e </a:t>
            </a:r>
            <a:r>
              <a:rPr lang="pt-BR" sz="3600" b="1" dirty="0">
                <a:solidFill>
                  <a:srgbClr val="687995"/>
                </a:solidFill>
              </a:rPr>
              <a:t>corpo físico</a:t>
            </a:r>
            <a:r>
              <a:rPr lang="pt-BR" sz="3600" dirty="0">
                <a:solidFill>
                  <a:srgbClr val="687995"/>
                </a:solidFill>
              </a:rPr>
              <a:t> </a:t>
            </a:r>
            <a:r>
              <a:rPr lang="pt-BR" sz="3800" b="1" dirty="0">
                <a:solidFill>
                  <a:srgbClr val="687995"/>
                </a:solidFill>
              </a:rPr>
              <a:t>planejados</a:t>
            </a:r>
            <a:r>
              <a:rPr lang="pt-BR" sz="3800" dirty="0">
                <a:solidFill>
                  <a:srgbClr val="687995"/>
                </a:solidFill>
              </a:rPr>
              <a:t> pelos técnicos em reencarnação no sentido de se lhes ajustarem as estruturas,</a:t>
            </a:r>
          </a:p>
          <a:p>
            <a:r>
              <a:rPr lang="pt-BR" sz="3800" dirty="0">
                <a:solidFill>
                  <a:srgbClr val="687995"/>
                </a:solidFill>
              </a:rPr>
              <a:t>para que, no momento próprio, eclodissem ou se ampliassem</a:t>
            </a:r>
          </a:p>
          <a:p>
            <a:r>
              <a:rPr lang="pt-BR" sz="3800" dirty="0">
                <a:solidFill>
                  <a:srgbClr val="687995"/>
                </a:solidFill>
              </a:rPr>
              <a:t>as percepções extrafísicas”</a:t>
            </a:r>
            <a:r>
              <a:rPr lang="pt-BR" sz="2600" i="1" dirty="0">
                <a:solidFill>
                  <a:srgbClr val="687995"/>
                </a:solidFill>
              </a:rPr>
              <a:t> pág.34</a:t>
            </a:r>
            <a:endParaRPr lang="pt-B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8C161C83-CAF1-42F4-9A82-B8B508B39813}"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29</a:t>
            </a:fld>
            <a:endParaRPr lang="pt-BR"/>
          </a:p>
        </p:txBody>
      </p:sp>
      <p:sp>
        <p:nvSpPr>
          <p:cNvPr id="43010" name="Rectangle 2"/>
          <p:cNvSpPr>
            <a:spLocks noGrp="1"/>
          </p:cNvSpPr>
          <p:nvPr>
            <p:ph type="body" idx="1"/>
          </p:nvPr>
        </p:nvSpPr>
        <p:spPr bwMode="auto">
          <a:xfrm>
            <a:off x="857250" y="1181100"/>
            <a:ext cx="7427913" cy="4494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600" dirty="0">
                <a:solidFill>
                  <a:srgbClr val="687995"/>
                </a:solidFill>
              </a:rPr>
              <a:t>“São </a:t>
            </a:r>
            <a:r>
              <a:rPr lang="pt-BR" sz="3600" b="1" dirty="0">
                <a:solidFill>
                  <a:srgbClr val="687995"/>
                </a:solidFill>
              </a:rPr>
              <a:t>indivíduos</a:t>
            </a:r>
            <a:r>
              <a:rPr lang="pt-BR" sz="3600" dirty="0">
                <a:solidFill>
                  <a:srgbClr val="687995"/>
                </a:solidFill>
              </a:rPr>
              <a:t> mais </a:t>
            </a:r>
            <a:r>
              <a:rPr lang="pt-BR" sz="3600" b="1" dirty="0">
                <a:solidFill>
                  <a:srgbClr val="687995"/>
                </a:solidFill>
              </a:rPr>
              <a:t>vibráteis</a:t>
            </a:r>
            <a:r>
              <a:rPr lang="pt-BR" sz="3600" dirty="0">
                <a:solidFill>
                  <a:srgbClr val="687995"/>
                </a:solidFill>
              </a:rPr>
              <a:t>, </a:t>
            </a:r>
            <a:r>
              <a:rPr lang="pt-BR" sz="3200" dirty="0">
                <a:solidFill>
                  <a:srgbClr val="687995"/>
                </a:solidFill>
              </a:rPr>
              <a:t>que apresentam </a:t>
            </a:r>
            <a:r>
              <a:rPr lang="pt-BR" sz="3200" b="1" dirty="0">
                <a:solidFill>
                  <a:srgbClr val="687995"/>
                </a:solidFill>
              </a:rPr>
              <a:t>campo</a:t>
            </a:r>
            <a:r>
              <a:rPr lang="pt-BR" sz="3200" dirty="0">
                <a:solidFill>
                  <a:srgbClr val="687995"/>
                </a:solidFill>
              </a:rPr>
              <a:t> </a:t>
            </a:r>
            <a:r>
              <a:rPr lang="pt-BR" sz="3200" b="1" dirty="0">
                <a:solidFill>
                  <a:srgbClr val="687995"/>
                </a:solidFill>
              </a:rPr>
              <a:t>magnético</a:t>
            </a:r>
            <a:r>
              <a:rPr lang="pt-BR" sz="3200" dirty="0">
                <a:solidFill>
                  <a:srgbClr val="687995"/>
                </a:solidFill>
              </a:rPr>
              <a:t> </a:t>
            </a:r>
            <a:r>
              <a:rPr lang="pt-BR" sz="4000" dirty="0">
                <a:solidFill>
                  <a:srgbClr val="687995"/>
                </a:solidFill>
              </a:rPr>
              <a:t>mais pronunciado e maior </a:t>
            </a:r>
            <a:r>
              <a:rPr lang="pt-BR" sz="3600" b="1" dirty="0">
                <a:solidFill>
                  <a:srgbClr val="687995"/>
                </a:solidFill>
              </a:rPr>
              <a:t>facilidade</a:t>
            </a:r>
            <a:r>
              <a:rPr lang="pt-BR" sz="3600" dirty="0">
                <a:solidFill>
                  <a:srgbClr val="687995"/>
                </a:solidFill>
              </a:rPr>
              <a:t> de </a:t>
            </a:r>
            <a:r>
              <a:rPr lang="pt-BR" sz="3600" b="1" dirty="0">
                <a:solidFill>
                  <a:srgbClr val="687995"/>
                </a:solidFill>
              </a:rPr>
              <a:t>desligamento</a:t>
            </a:r>
            <a:r>
              <a:rPr lang="pt-BR" sz="3600" dirty="0">
                <a:solidFill>
                  <a:srgbClr val="687995"/>
                </a:solidFill>
              </a:rPr>
              <a:t> do arcabouço material, resultando daí </a:t>
            </a:r>
            <a:r>
              <a:rPr lang="pt-BR" sz="3600" b="1" dirty="0">
                <a:solidFill>
                  <a:srgbClr val="687995"/>
                </a:solidFill>
              </a:rPr>
              <a:t>maior</a:t>
            </a:r>
            <a:r>
              <a:rPr lang="pt-BR" sz="3600" dirty="0">
                <a:solidFill>
                  <a:srgbClr val="687995"/>
                </a:solidFill>
              </a:rPr>
              <a:t> </a:t>
            </a:r>
            <a:r>
              <a:rPr lang="pt-BR" sz="3600" b="1" dirty="0">
                <a:solidFill>
                  <a:srgbClr val="687995"/>
                </a:solidFill>
              </a:rPr>
              <a:t>sensibilidade</a:t>
            </a:r>
            <a:r>
              <a:rPr lang="pt-BR" sz="3600" dirty="0">
                <a:solidFill>
                  <a:srgbClr val="687995"/>
                </a:solidFill>
              </a:rPr>
              <a:t> e capacidade de </a:t>
            </a:r>
            <a:r>
              <a:rPr lang="pt-BR" sz="3600" b="1" dirty="0">
                <a:solidFill>
                  <a:srgbClr val="687995"/>
                </a:solidFill>
              </a:rPr>
              <a:t>sintonia</a:t>
            </a:r>
            <a:r>
              <a:rPr lang="pt-BR" sz="3600" dirty="0">
                <a:solidFill>
                  <a:srgbClr val="687995"/>
                </a:solidFill>
              </a:rPr>
              <a:t> com vibrações mais sutis do mundo Espiritual”</a:t>
            </a:r>
            <a:r>
              <a:rPr lang="pt-BR" sz="2500" i="1" dirty="0">
                <a:solidFill>
                  <a:srgbClr val="687995"/>
                </a:solidFill>
              </a:rPr>
              <a:t> pág.35</a:t>
            </a:r>
            <a:endParaRPr lang="pt-B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2FE00FF7-B92A-46E9-A507-12A2B29CEDEF}"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a:t>
            </a:fld>
            <a:endParaRPr lang="pt-BR"/>
          </a:p>
        </p:txBody>
      </p:sp>
      <p:sp>
        <p:nvSpPr>
          <p:cNvPr id="7170" name="Rectangle 2"/>
          <p:cNvSpPr>
            <a:spLocks noGrp="1"/>
          </p:cNvSpPr>
          <p:nvPr>
            <p:ph type="body" idx="1"/>
          </p:nvPr>
        </p:nvSpPr>
        <p:spPr bwMode="auto">
          <a:xfrm>
            <a:off x="611188" y="2203450"/>
            <a:ext cx="7920037" cy="2508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spcBef>
                <a:spcPts val="900"/>
              </a:spcBef>
            </a:pPr>
            <a:r>
              <a:rPr lang="pt-BR" sz="4000" dirty="0">
                <a:solidFill>
                  <a:srgbClr val="687995"/>
                </a:solidFill>
              </a:rPr>
              <a:t>Todo </a:t>
            </a:r>
            <a:r>
              <a:rPr lang="pt-BR" sz="4000" b="1" dirty="0">
                <a:solidFill>
                  <a:srgbClr val="687995"/>
                </a:solidFill>
              </a:rPr>
              <a:t>instrumento</a:t>
            </a:r>
            <a:r>
              <a:rPr lang="pt-BR" sz="4000" dirty="0">
                <a:solidFill>
                  <a:srgbClr val="687995"/>
                </a:solidFill>
              </a:rPr>
              <a:t> deixado ao </a:t>
            </a:r>
            <a:r>
              <a:rPr lang="pt-BR" sz="4000" b="1" dirty="0">
                <a:solidFill>
                  <a:srgbClr val="687995"/>
                </a:solidFill>
              </a:rPr>
              <a:t>abandono</a:t>
            </a:r>
            <a:r>
              <a:rPr lang="pt-BR" sz="4000" dirty="0">
                <a:solidFill>
                  <a:srgbClr val="687995"/>
                </a:solidFill>
              </a:rPr>
              <a:t> sofre os efeitos danosos do descuido </a:t>
            </a:r>
          </a:p>
          <a:p>
            <a:pPr>
              <a:spcBef>
                <a:spcPts val="600"/>
              </a:spcBef>
            </a:pPr>
            <a:r>
              <a:rPr lang="pt-BR" sz="2800" i="1" dirty="0">
                <a:solidFill>
                  <a:srgbClr val="687995"/>
                </a:solidFill>
              </a:rPr>
              <a:t>Joanna de </a:t>
            </a:r>
            <a:r>
              <a:rPr lang="pt-BR" sz="2800" i="1" dirty="0" err="1">
                <a:solidFill>
                  <a:srgbClr val="687995"/>
                </a:solidFill>
              </a:rPr>
              <a:t>Ângelis</a:t>
            </a:r>
            <a:endParaRPr lang="pt-B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BB30B881-5EFC-4A3C-AE72-4B6B13793792}"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30</a:t>
            </a:fld>
            <a:endParaRPr lang="pt-BR"/>
          </a:p>
        </p:txBody>
      </p:sp>
      <p:sp>
        <p:nvSpPr>
          <p:cNvPr id="44034" name="Rectangle 2"/>
          <p:cNvSpPr>
            <a:spLocks noGrp="1"/>
          </p:cNvSpPr>
          <p:nvPr>
            <p:ph type="body" idx="1"/>
          </p:nvPr>
        </p:nvSpPr>
        <p:spPr bwMode="auto">
          <a:xfrm>
            <a:off x="857250" y="1866900"/>
            <a:ext cx="7427913" cy="3122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“Precisam estar conscientes</a:t>
            </a:r>
          </a:p>
          <a:p>
            <a:r>
              <a:rPr lang="pt-BR" sz="4000" dirty="0">
                <a:solidFill>
                  <a:srgbClr val="687995"/>
                </a:solidFill>
              </a:rPr>
              <a:t>de que a </a:t>
            </a:r>
            <a:r>
              <a:rPr lang="pt-BR" sz="4000" b="1" dirty="0">
                <a:solidFill>
                  <a:srgbClr val="687995"/>
                </a:solidFill>
              </a:rPr>
              <a:t>faculdade</a:t>
            </a:r>
            <a:r>
              <a:rPr lang="pt-BR" sz="4000" dirty="0">
                <a:solidFill>
                  <a:srgbClr val="687995"/>
                </a:solidFill>
              </a:rPr>
              <a:t> lhes é conferida para </a:t>
            </a:r>
            <a:r>
              <a:rPr lang="pt-BR" sz="4000" b="1" dirty="0">
                <a:solidFill>
                  <a:srgbClr val="687995"/>
                </a:solidFill>
              </a:rPr>
              <a:t>crescerem moralmente</a:t>
            </a:r>
            <a:r>
              <a:rPr lang="pt-BR" sz="4000" dirty="0">
                <a:solidFill>
                  <a:srgbClr val="687995"/>
                </a:solidFill>
              </a:rPr>
              <a:t> e se </a:t>
            </a:r>
            <a:r>
              <a:rPr lang="pt-BR" sz="4000" b="1" dirty="0">
                <a:solidFill>
                  <a:srgbClr val="687995"/>
                </a:solidFill>
              </a:rPr>
              <a:t>colocarem</a:t>
            </a:r>
          </a:p>
          <a:p>
            <a:r>
              <a:rPr lang="pt-BR" sz="4000" b="1" dirty="0">
                <a:solidFill>
                  <a:srgbClr val="687995"/>
                </a:solidFill>
              </a:rPr>
              <a:t>a serviço</a:t>
            </a:r>
            <a:r>
              <a:rPr lang="pt-BR" sz="4000" dirty="0">
                <a:solidFill>
                  <a:srgbClr val="687995"/>
                </a:solidFill>
              </a:rPr>
              <a:t> dos Espíritos”</a:t>
            </a:r>
            <a:r>
              <a:rPr lang="pt-BR" sz="2800" i="1" dirty="0">
                <a:solidFill>
                  <a:srgbClr val="687995"/>
                </a:solidFill>
              </a:rPr>
              <a:t> pág.35</a:t>
            </a:r>
            <a:endParaRPr lang="pt-B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image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4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8"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591A4FD7-BEE5-47FF-9C4E-0D4AA4F7BBC3}"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31</a:t>
            </a:fld>
            <a:endParaRPr lang="pt-BR"/>
          </a:p>
        </p:txBody>
      </p:sp>
      <p:sp>
        <p:nvSpPr>
          <p:cNvPr id="45059" name="AutoShape 3"/>
          <p:cNvSpPr>
            <a:spLocks/>
          </p:cNvSpPr>
          <p:nvPr/>
        </p:nvSpPr>
        <p:spPr bwMode="auto">
          <a:xfrm>
            <a:off x="1827213" y="4722813"/>
            <a:ext cx="5616575" cy="1081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6000" b="1">
                <a:solidFill>
                  <a:srgbClr val="687995"/>
                </a:solidFill>
                <a:latin typeface="Arial" panose="020B0604020202020204" pitchFamily="34" charset="0"/>
                <a:cs typeface="Arial" panose="020B0604020202020204" pitchFamily="34" charset="0"/>
                <a:sym typeface="Arial" panose="020B0604020202020204" pitchFamily="34" charset="0"/>
              </a:rPr>
              <a:t>5. Ética</a:t>
            </a:r>
            <a:endParaRPr lang="pt-BR"/>
          </a:p>
        </p:txBody>
      </p:sp>
      <p:pic>
        <p:nvPicPr>
          <p:cNvPr id="45060" name="Picture 4" descr="image11.jpg"/>
          <p:cNvPicPr>
            <a:picLocks noChangeAspect="1"/>
          </p:cNvPicPr>
          <p:nvPr/>
        </p:nvPicPr>
        <p:blipFill>
          <a:blip r:embed="rId3" cstate="print">
            <a:extLst>
              <a:ext uri="{28A0092B-C50C-407E-A947-70E740481C1C}">
                <a14:useLocalDpi xmlns:a14="http://schemas.microsoft.com/office/drawing/2010/main" val="0"/>
              </a:ext>
            </a:extLst>
          </a:blip>
          <a:srcRect t="24611" b="24611"/>
          <a:stretch>
            <a:fillRect/>
          </a:stretch>
        </p:blipFill>
        <p:spPr bwMode="auto">
          <a:xfrm>
            <a:off x="3090863" y="2241550"/>
            <a:ext cx="2921000" cy="2122488"/>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segundo kard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3175"/>
            <a:ext cx="9137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44327A88-479E-4F3E-B82B-5826FD3E25A7}"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32</a:t>
            </a:fld>
            <a:endParaRPr lang="pt-BR"/>
          </a:p>
        </p:txBody>
      </p:sp>
      <p:sp>
        <p:nvSpPr>
          <p:cNvPr id="46082" name="Rectangle 2"/>
          <p:cNvSpPr>
            <a:spLocks noGrp="1"/>
          </p:cNvSpPr>
          <p:nvPr>
            <p:ph type="body" idx="1"/>
          </p:nvPr>
        </p:nvSpPr>
        <p:spPr bwMode="auto">
          <a:xfrm>
            <a:off x="857250" y="4423941"/>
            <a:ext cx="7427913" cy="1957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“O </a:t>
            </a:r>
            <a:r>
              <a:rPr lang="pt-BR" sz="4000" b="1" dirty="0">
                <a:solidFill>
                  <a:srgbClr val="687995"/>
                </a:solidFill>
              </a:rPr>
              <a:t>bem</a:t>
            </a:r>
            <a:r>
              <a:rPr lang="pt-BR" sz="4000" dirty="0">
                <a:solidFill>
                  <a:srgbClr val="687995"/>
                </a:solidFill>
              </a:rPr>
              <a:t> é tudo que é conforme a </a:t>
            </a:r>
            <a:r>
              <a:rPr lang="pt-BR" sz="4000" b="1" dirty="0">
                <a:solidFill>
                  <a:srgbClr val="687995"/>
                </a:solidFill>
              </a:rPr>
              <a:t>lei de Deus</a:t>
            </a:r>
            <a:r>
              <a:rPr lang="pt-BR" sz="4000" dirty="0">
                <a:solidFill>
                  <a:srgbClr val="687995"/>
                </a:solidFill>
              </a:rPr>
              <a:t> e o </a:t>
            </a:r>
            <a:r>
              <a:rPr lang="pt-BR" sz="4000" b="1" dirty="0">
                <a:solidFill>
                  <a:srgbClr val="687995"/>
                </a:solidFill>
              </a:rPr>
              <a:t>mal</a:t>
            </a:r>
            <a:r>
              <a:rPr lang="pt-BR" sz="4000" dirty="0">
                <a:solidFill>
                  <a:srgbClr val="687995"/>
                </a:solidFill>
              </a:rPr>
              <a:t> o que lhe é contrário”</a:t>
            </a:r>
            <a:r>
              <a:rPr lang="pt-BR" sz="2800" i="1" dirty="0">
                <a:solidFill>
                  <a:srgbClr val="687995"/>
                </a:solidFill>
              </a:rPr>
              <a:t> O Livro dos Espíritos, 630</a:t>
            </a:r>
            <a:endParaRPr lang="pt-BR" dirty="0"/>
          </a:p>
        </p:txBody>
      </p:sp>
      <p:pic>
        <p:nvPicPr>
          <p:cNvPr id="46083" name="Picture 3"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4887" y="1709432"/>
            <a:ext cx="4115345" cy="2655672"/>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6-segundo kard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3175"/>
            <a:ext cx="9137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D57D3AE2-47B5-4627-AC48-087B963539E9}"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33</a:t>
            </a:fld>
            <a:endParaRPr lang="pt-BR"/>
          </a:p>
        </p:txBody>
      </p:sp>
      <p:sp>
        <p:nvSpPr>
          <p:cNvPr id="47106" name="Rectangle 2"/>
          <p:cNvSpPr>
            <a:spLocks noGrp="1"/>
          </p:cNvSpPr>
          <p:nvPr>
            <p:ph type="body" idx="1"/>
          </p:nvPr>
        </p:nvSpPr>
        <p:spPr bwMode="auto">
          <a:xfrm>
            <a:off x="642938" y="4581128"/>
            <a:ext cx="7961510" cy="180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“A mediunidade é coisa santa, que deve ser praticada santamente”</a:t>
            </a:r>
          </a:p>
          <a:p>
            <a:r>
              <a:rPr lang="pt-BR" sz="2800" i="1" dirty="0">
                <a:solidFill>
                  <a:srgbClr val="687995"/>
                </a:solidFill>
              </a:rPr>
              <a:t>O Evangelho Segundo o Espiritismo, cap. 26</a:t>
            </a:r>
            <a:endParaRPr lang="pt-BR" dirty="0"/>
          </a:p>
        </p:txBody>
      </p:sp>
      <p:pic>
        <p:nvPicPr>
          <p:cNvPr id="47107" name="Picture 3" descr="asse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257" y="1700808"/>
            <a:ext cx="3715951" cy="2736304"/>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4782ADB-E957-4922-9050-35234A83176E}"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34</a:t>
            </a:fld>
            <a:endParaRPr lang="pt-BR"/>
          </a:p>
        </p:txBody>
      </p:sp>
      <p:sp>
        <p:nvSpPr>
          <p:cNvPr id="48130" name="Rectangle 2"/>
          <p:cNvSpPr>
            <a:spLocks noGrp="1"/>
          </p:cNvSpPr>
          <p:nvPr>
            <p:ph type="body" idx="1"/>
          </p:nvPr>
        </p:nvSpPr>
        <p:spPr bwMode="auto">
          <a:xfrm>
            <a:off x="944563" y="1030288"/>
            <a:ext cx="7253287" cy="4795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“O </a:t>
            </a:r>
            <a:r>
              <a:rPr lang="pt-BR" sz="4000" b="1" dirty="0">
                <a:solidFill>
                  <a:srgbClr val="687995"/>
                </a:solidFill>
              </a:rPr>
              <a:t>trabalho do médium</a:t>
            </a:r>
            <a:r>
              <a:rPr lang="pt-BR" sz="4000" dirty="0">
                <a:solidFill>
                  <a:srgbClr val="687995"/>
                </a:solidFill>
              </a:rPr>
              <a:t> é o do absoluto e total </a:t>
            </a:r>
            <a:r>
              <a:rPr lang="pt-BR" sz="4000" b="1" dirty="0">
                <a:solidFill>
                  <a:srgbClr val="687995"/>
                </a:solidFill>
              </a:rPr>
              <a:t>desinteresse</a:t>
            </a:r>
            <a:r>
              <a:rPr lang="pt-BR" sz="4000" dirty="0">
                <a:solidFill>
                  <a:srgbClr val="687995"/>
                </a:solidFill>
              </a:rPr>
              <a:t>, o que, aliás, representa o meio seguro de </a:t>
            </a:r>
            <a:r>
              <a:rPr lang="pt-BR" sz="4000" b="1" dirty="0">
                <a:solidFill>
                  <a:srgbClr val="687995"/>
                </a:solidFill>
              </a:rPr>
              <a:t>preservar-lhe a autonomia e a consciência</a:t>
            </a:r>
            <a:r>
              <a:rPr lang="pt-BR" sz="4000" dirty="0">
                <a:solidFill>
                  <a:srgbClr val="687995"/>
                </a:solidFill>
              </a:rPr>
              <a:t> para que atenda integralmente o programa traçado pelo Alto para sua vida”</a:t>
            </a:r>
            <a:r>
              <a:rPr lang="pt-BR" sz="2800" i="1" dirty="0">
                <a:solidFill>
                  <a:srgbClr val="687995"/>
                </a:solidFill>
              </a:rPr>
              <a:t> pág.43</a:t>
            </a:r>
            <a:endParaRPr lang="pt-B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B51EC21-AE72-4247-AF59-B3C11749FBA8}"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35</a:t>
            </a:fld>
            <a:endParaRPr lang="pt-BR"/>
          </a:p>
        </p:txBody>
      </p:sp>
      <p:sp>
        <p:nvSpPr>
          <p:cNvPr id="50178" name="Rectangle 2"/>
          <p:cNvSpPr>
            <a:spLocks noGrp="1"/>
          </p:cNvSpPr>
          <p:nvPr>
            <p:ph type="body" idx="1"/>
          </p:nvPr>
        </p:nvSpPr>
        <p:spPr bwMode="auto">
          <a:xfrm>
            <a:off x="857250" y="2449513"/>
            <a:ext cx="7427913" cy="1957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“Questão não menos importante em mediunidade</a:t>
            </a:r>
          </a:p>
          <a:p>
            <a:r>
              <a:rPr lang="pt-BR" sz="4000" dirty="0">
                <a:solidFill>
                  <a:srgbClr val="687995"/>
                </a:solidFill>
              </a:rPr>
              <a:t>é a </a:t>
            </a:r>
            <a:r>
              <a:rPr lang="pt-BR" sz="4000" b="1" dirty="0">
                <a:solidFill>
                  <a:srgbClr val="687995"/>
                </a:solidFill>
              </a:rPr>
              <a:t>discrição</a:t>
            </a:r>
            <a:r>
              <a:rPr lang="pt-BR" sz="4000" dirty="0">
                <a:solidFill>
                  <a:srgbClr val="687995"/>
                </a:solidFill>
              </a:rPr>
              <a:t>”</a:t>
            </a:r>
            <a:r>
              <a:rPr lang="pt-BR" sz="2800" i="1" dirty="0">
                <a:solidFill>
                  <a:srgbClr val="687995"/>
                </a:solidFill>
              </a:rPr>
              <a:t> Pág.46</a:t>
            </a:r>
            <a:endParaRPr lang="pt-B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A076C7E6-8973-4F98-8206-17C6C7CF0742}"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36</a:t>
            </a:fld>
            <a:endParaRPr lang="pt-BR"/>
          </a:p>
        </p:txBody>
      </p:sp>
      <p:sp>
        <p:nvSpPr>
          <p:cNvPr id="52226" name="Rectangle 2"/>
          <p:cNvSpPr>
            <a:spLocks noGrp="1"/>
          </p:cNvSpPr>
          <p:nvPr>
            <p:ph type="body" idx="1"/>
          </p:nvPr>
        </p:nvSpPr>
        <p:spPr bwMode="auto">
          <a:xfrm>
            <a:off x="857250" y="2737545"/>
            <a:ext cx="7427913" cy="1411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As </a:t>
            </a:r>
            <a:r>
              <a:rPr lang="pt-BR" sz="4000" b="1" dirty="0">
                <a:solidFill>
                  <a:srgbClr val="687995"/>
                </a:solidFill>
              </a:rPr>
              <a:t>experiências</a:t>
            </a:r>
            <a:r>
              <a:rPr lang="pt-BR" sz="4000" dirty="0">
                <a:solidFill>
                  <a:srgbClr val="687995"/>
                </a:solidFill>
              </a:rPr>
              <a:t> mediúnicas </a:t>
            </a:r>
            <a:r>
              <a:rPr lang="pt-BR" sz="4000" b="1" dirty="0">
                <a:solidFill>
                  <a:srgbClr val="687995"/>
                </a:solidFill>
              </a:rPr>
              <a:t>objetivam</a:t>
            </a:r>
            <a:r>
              <a:rPr lang="pt-BR" sz="4000" dirty="0">
                <a:solidFill>
                  <a:srgbClr val="687995"/>
                </a:solidFill>
              </a:rPr>
              <a:t> </a:t>
            </a:r>
            <a:r>
              <a:rPr lang="pt-BR" sz="4000" b="1" dirty="0">
                <a:solidFill>
                  <a:srgbClr val="687995"/>
                </a:solidFill>
              </a:rPr>
              <a:t>nossa instrução</a:t>
            </a:r>
            <a:endParaRPr lang="pt-BR"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image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4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4"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F7D4F0E7-4069-426A-A2EB-7307DC1911DE}"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37</a:t>
            </a:fld>
            <a:endParaRPr lang="pt-BR"/>
          </a:p>
        </p:txBody>
      </p:sp>
      <p:sp>
        <p:nvSpPr>
          <p:cNvPr id="54275" name="AutoShape 3"/>
          <p:cNvSpPr>
            <a:spLocks/>
          </p:cNvSpPr>
          <p:nvPr/>
        </p:nvSpPr>
        <p:spPr bwMode="auto">
          <a:xfrm>
            <a:off x="1763713" y="3500438"/>
            <a:ext cx="5614987" cy="1081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6000" b="1">
                <a:solidFill>
                  <a:srgbClr val="687995"/>
                </a:solidFill>
                <a:latin typeface="Arial" panose="020B0604020202020204" pitchFamily="34" charset="0"/>
                <a:cs typeface="Arial" panose="020B0604020202020204" pitchFamily="34" charset="0"/>
                <a:sym typeface="Arial" panose="020B0604020202020204" pitchFamily="34" charset="0"/>
              </a:rPr>
              <a:t>6. Passividade</a:t>
            </a:r>
            <a:endParaRPr lang="pt-B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F51FD200-BEA8-495F-805E-A8D7317F7721}"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38</a:t>
            </a:fld>
            <a:endParaRPr lang="pt-BR"/>
          </a:p>
        </p:txBody>
      </p:sp>
      <p:sp>
        <p:nvSpPr>
          <p:cNvPr id="55298" name="Rectangle 2"/>
          <p:cNvSpPr>
            <a:spLocks noGrp="1"/>
          </p:cNvSpPr>
          <p:nvPr>
            <p:ph type="body" idx="1"/>
          </p:nvPr>
        </p:nvSpPr>
        <p:spPr bwMode="auto">
          <a:xfrm>
            <a:off x="546100" y="1124744"/>
            <a:ext cx="8050213" cy="4605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200" dirty="0">
                <a:solidFill>
                  <a:srgbClr val="687995"/>
                </a:solidFill>
              </a:rPr>
              <a:t>Ao sentir “a sensação de afastamento</a:t>
            </a:r>
          </a:p>
          <a:p>
            <a:r>
              <a:rPr lang="pt-BR" sz="3600" dirty="0">
                <a:solidFill>
                  <a:srgbClr val="687995"/>
                </a:solidFill>
              </a:rPr>
              <a:t>do corpo físico, (o médium) deve </a:t>
            </a:r>
            <a:r>
              <a:rPr lang="pt-BR" sz="3600" b="1" dirty="0">
                <a:solidFill>
                  <a:srgbClr val="687995"/>
                </a:solidFill>
              </a:rPr>
              <a:t>mudar a postura mental</a:t>
            </a:r>
            <a:r>
              <a:rPr lang="pt-BR" sz="3600" dirty="0">
                <a:solidFill>
                  <a:srgbClr val="687995"/>
                </a:solidFill>
              </a:rPr>
              <a:t> para</a:t>
            </a:r>
          </a:p>
          <a:p>
            <a:r>
              <a:rPr lang="pt-BR" sz="3600" dirty="0">
                <a:solidFill>
                  <a:srgbClr val="687995"/>
                </a:solidFill>
              </a:rPr>
              <a:t>um </a:t>
            </a:r>
            <a:r>
              <a:rPr lang="pt-BR" sz="3600" b="1" dirty="0">
                <a:solidFill>
                  <a:srgbClr val="687995"/>
                </a:solidFill>
              </a:rPr>
              <a:t>estado receptivo </a:t>
            </a:r>
            <a:r>
              <a:rPr lang="pt-BR" sz="3600" dirty="0">
                <a:solidFill>
                  <a:srgbClr val="687995"/>
                </a:solidFill>
              </a:rPr>
              <a:t>e </a:t>
            </a:r>
            <a:r>
              <a:rPr lang="pt-BR" sz="3600" b="1" dirty="0">
                <a:solidFill>
                  <a:srgbClr val="687995"/>
                </a:solidFill>
              </a:rPr>
              <a:t>atento</a:t>
            </a:r>
            <a:r>
              <a:rPr lang="pt-BR" sz="3600" dirty="0">
                <a:solidFill>
                  <a:srgbClr val="687995"/>
                </a:solidFill>
              </a:rPr>
              <a:t>, </a:t>
            </a:r>
            <a:r>
              <a:rPr lang="pt-BR" sz="3200" dirty="0">
                <a:solidFill>
                  <a:srgbClr val="687995"/>
                </a:solidFill>
              </a:rPr>
              <a:t>diminuindo o fluxo de pensamentos</a:t>
            </a:r>
          </a:p>
          <a:p>
            <a:r>
              <a:rPr lang="pt-BR" sz="3600" dirty="0">
                <a:solidFill>
                  <a:srgbClr val="687995"/>
                </a:solidFill>
              </a:rPr>
              <a:t>para ensejar que as ideias do </a:t>
            </a:r>
            <a:r>
              <a:rPr lang="pt-BR" sz="3200" dirty="0">
                <a:solidFill>
                  <a:srgbClr val="687995"/>
                </a:solidFill>
              </a:rPr>
              <a:t>comunicante penetrem em seus</a:t>
            </a:r>
          </a:p>
          <a:p>
            <a:r>
              <a:rPr lang="pt-BR" sz="3600" dirty="0">
                <a:solidFill>
                  <a:srgbClr val="687995"/>
                </a:solidFill>
              </a:rPr>
              <a:t>registros fisiopsíquicos” </a:t>
            </a:r>
            <a:r>
              <a:rPr lang="pt-BR" sz="2500" i="1" dirty="0">
                <a:solidFill>
                  <a:srgbClr val="687995"/>
                </a:solidFill>
              </a:rPr>
              <a:t>Pág.50</a:t>
            </a:r>
            <a:endParaRPr lang="pt-B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55F697A3-E58F-45B0-B38B-130BE14F4F0D}"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39</a:t>
            </a:fld>
            <a:endParaRPr lang="pt-BR"/>
          </a:p>
        </p:txBody>
      </p:sp>
      <p:sp>
        <p:nvSpPr>
          <p:cNvPr id="57346" name="Rectangle 2"/>
          <p:cNvSpPr>
            <a:spLocks noGrp="1"/>
          </p:cNvSpPr>
          <p:nvPr>
            <p:ph type="body" idx="1"/>
          </p:nvPr>
        </p:nvSpPr>
        <p:spPr bwMode="auto">
          <a:xfrm>
            <a:off x="788988" y="3609975"/>
            <a:ext cx="7616825" cy="291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spcBef>
                <a:spcPts val="0"/>
              </a:spcBef>
            </a:pPr>
            <a:r>
              <a:rPr lang="pt-BR" sz="3600" dirty="0">
                <a:solidFill>
                  <a:srgbClr val="687995"/>
                </a:solidFill>
              </a:rPr>
              <a:t>“Outra condição básica para boa </a:t>
            </a:r>
            <a:r>
              <a:rPr lang="pt-BR" sz="3600" b="1" dirty="0">
                <a:solidFill>
                  <a:srgbClr val="687995"/>
                </a:solidFill>
              </a:rPr>
              <a:t>passividade</a:t>
            </a:r>
            <a:r>
              <a:rPr lang="pt-BR" sz="3600" dirty="0">
                <a:solidFill>
                  <a:srgbClr val="687995"/>
                </a:solidFill>
              </a:rPr>
              <a:t> é um </a:t>
            </a:r>
            <a:r>
              <a:rPr lang="pt-BR" sz="3600" b="1" dirty="0">
                <a:solidFill>
                  <a:srgbClr val="687995"/>
                </a:solidFill>
              </a:rPr>
              <a:t>estado</a:t>
            </a:r>
            <a:r>
              <a:rPr lang="pt-BR" sz="3600" dirty="0">
                <a:solidFill>
                  <a:srgbClr val="687995"/>
                </a:solidFill>
              </a:rPr>
              <a:t> </a:t>
            </a:r>
            <a:r>
              <a:rPr lang="pt-BR" sz="3600" b="1" dirty="0">
                <a:solidFill>
                  <a:srgbClr val="687995"/>
                </a:solidFill>
              </a:rPr>
              <a:t>íntimo</a:t>
            </a:r>
            <a:r>
              <a:rPr lang="pt-BR" sz="3600" dirty="0">
                <a:solidFill>
                  <a:srgbClr val="687995"/>
                </a:solidFill>
              </a:rPr>
              <a:t> </a:t>
            </a:r>
            <a:r>
              <a:rPr lang="pt-BR" sz="3600" b="1" dirty="0">
                <a:solidFill>
                  <a:srgbClr val="687995"/>
                </a:solidFill>
              </a:rPr>
              <a:t>de</a:t>
            </a:r>
            <a:r>
              <a:rPr lang="pt-BR" sz="3600" dirty="0">
                <a:solidFill>
                  <a:srgbClr val="687995"/>
                </a:solidFill>
              </a:rPr>
              <a:t> </a:t>
            </a:r>
            <a:r>
              <a:rPr lang="pt-BR" sz="3600" b="1" dirty="0">
                <a:solidFill>
                  <a:srgbClr val="687995"/>
                </a:solidFill>
              </a:rPr>
              <a:t>confiança</a:t>
            </a:r>
            <a:r>
              <a:rPr lang="pt-BR" sz="3600" dirty="0">
                <a:solidFill>
                  <a:srgbClr val="687995"/>
                </a:solidFill>
              </a:rPr>
              <a:t>, capaz de </a:t>
            </a:r>
            <a:r>
              <a:rPr lang="pt-BR" sz="3200" dirty="0">
                <a:solidFill>
                  <a:srgbClr val="687995"/>
                </a:solidFill>
              </a:rPr>
              <a:t>suprimir qualquer dúvida em relação</a:t>
            </a:r>
          </a:p>
          <a:p>
            <a:pPr>
              <a:spcBef>
                <a:spcPts val="0"/>
              </a:spcBef>
            </a:pPr>
            <a:r>
              <a:rPr lang="pt-BR" sz="3600" dirty="0">
                <a:solidFill>
                  <a:srgbClr val="687995"/>
                </a:solidFill>
              </a:rPr>
              <a:t>ao intento a alcançar” </a:t>
            </a:r>
            <a:r>
              <a:rPr lang="pt-BR" sz="2800" i="1" dirty="0">
                <a:solidFill>
                  <a:srgbClr val="687995"/>
                </a:solidFill>
              </a:rPr>
              <a:t>pág.51</a:t>
            </a:r>
            <a:endParaRPr lang="pt-BR" dirty="0"/>
          </a:p>
        </p:txBody>
      </p:sp>
      <p:pic>
        <p:nvPicPr>
          <p:cNvPr id="57347" name="Picture 3" descr="image12.jpg">
            <a:hlinkClick r:id="rId2"/>
          </p:cNvPr>
          <p:cNvPicPr>
            <a:picLocks noChangeAspect="1"/>
          </p:cNvPicPr>
          <p:nvPr/>
        </p:nvPicPr>
        <p:blipFill>
          <a:blip r:embed="rId3" cstate="print">
            <a:extLst>
              <a:ext uri="{28A0092B-C50C-407E-A947-70E740481C1C}">
                <a14:useLocalDpi xmlns:a14="http://schemas.microsoft.com/office/drawing/2010/main" val="0"/>
              </a:ext>
            </a:extLst>
          </a:blip>
          <a:srcRect l="2437" t="2518" r="1134" b="6046"/>
          <a:stretch>
            <a:fillRect/>
          </a:stretch>
        </p:blipFill>
        <p:spPr bwMode="auto">
          <a:xfrm>
            <a:off x="2555875" y="692150"/>
            <a:ext cx="4032250" cy="2795588"/>
          </a:xfrm>
          <a:prstGeom prst="rect">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9AD61A9-7636-49A9-8DE0-D26C31490D7B}"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4</a:t>
            </a:fld>
            <a:endParaRPr lang="pt-BR"/>
          </a:p>
        </p:txBody>
      </p:sp>
      <p:sp>
        <p:nvSpPr>
          <p:cNvPr id="9218" name="Rectangle 2"/>
          <p:cNvSpPr>
            <a:spLocks noGrp="1"/>
          </p:cNvSpPr>
          <p:nvPr>
            <p:ph type="body" idx="1"/>
          </p:nvPr>
        </p:nvSpPr>
        <p:spPr bwMode="auto">
          <a:xfrm>
            <a:off x="873125" y="1568450"/>
            <a:ext cx="7397750" cy="380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spcBef>
                <a:spcPts val="900"/>
              </a:spcBef>
            </a:pPr>
            <a:r>
              <a:rPr lang="pt-BR" sz="4000" dirty="0">
                <a:solidFill>
                  <a:srgbClr val="687995"/>
                </a:solidFill>
              </a:rPr>
              <a:t>O indivíduo é </a:t>
            </a:r>
            <a:r>
              <a:rPr lang="pt-BR" sz="4000" b="1" dirty="0">
                <a:solidFill>
                  <a:srgbClr val="687995"/>
                </a:solidFill>
              </a:rPr>
              <a:t>médium em todos os momentos</a:t>
            </a:r>
            <a:r>
              <a:rPr lang="pt-BR" sz="4000" dirty="0">
                <a:solidFill>
                  <a:srgbClr val="687995"/>
                </a:solidFill>
              </a:rPr>
              <a:t> da existência física, e </a:t>
            </a:r>
            <a:r>
              <a:rPr lang="pt-BR" sz="4000" b="1" dirty="0">
                <a:solidFill>
                  <a:srgbClr val="687995"/>
                </a:solidFill>
              </a:rPr>
              <a:t>não</a:t>
            </a:r>
            <a:r>
              <a:rPr lang="pt-BR" sz="4000" dirty="0">
                <a:solidFill>
                  <a:srgbClr val="687995"/>
                </a:solidFill>
              </a:rPr>
              <a:t> apenas </a:t>
            </a:r>
            <a:r>
              <a:rPr lang="pt-BR" sz="4000" b="1" dirty="0">
                <a:solidFill>
                  <a:srgbClr val="687995"/>
                </a:solidFill>
              </a:rPr>
              <a:t>esporadicamente</a:t>
            </a:r>
            <a:r>
              <a:rPr lang="pt-BR" sz="4000" dirty="0">
                <a:solidFill>
                  <a:srgbClr val="687995"/>
                </a:solidFill>
              </a:rPr>
              <a:t>, durante as </a:t>
            </a:r>
            <a:r>
              <a:rPr lang="pt-BR" sz="4000" b="1" dirty="0">
                <a:solidFill>
                  <a:srgbClr val="687995"/>
                </a:solidFill>
              </a:rPr>
              <a:t>reuniões</a:t>
            </a:r>
            <a:r>
              <a:rPr lang="pt-BR" sz="4000" dirty="0">
                <a:solidFill>
                  <a:srgbClr val="687995"/>
                </a:solidFill>
              </a:rPr>
              <a:t> experimentais de que participa </a:t>
            </a:r>
            <a:r>
              <a:rPr lang="pt-BR" sz="2800" i="1" dirty="0">
                <a:solidFill>
                  <a:srgbClr val="687995"/>
                </a:solidFill>
              </a:rPr>
              <a:t>Joanna de Ângelis</a:t>
            </a:r>
            <a:endParaRPr lang="pt-B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DA10EB1F-95A4-4C26-BCBD-0EB5AF529816}"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40</a:t>
            </a:fld>
            <a:endParaRPr lang="pt-BR"/>
          </a:p>
        </p:txBody>
      </p:sp>
      <p:sp>
        <p:nvSpPr>
          <p:cNvPr id="58370" name="Rectangle 2"/>
          <p:cNvSpPr>
            <a:spLocks noGrp="1"/>
          </p:cNvSpPr>
          <p:nvPr>
            <p:ph type="body" idx="1"/>
          </p:nvPr>
        </p:nvSpPr>
        <p:spPr bwMode="auto">
          <a:xfrm>
            <a:off x="827584" y="1628800"/>
            <a:ext cx="7560840" cy="3645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“O ato mediúnico é comparado</a:t>
            </a:r>
          </a:p>
          <a:p>
            <a:r>
              <a:rPr lang="pt-BR" sz="4000" dirty="0">
                <a:solidFill>
                  <a:srgbClr val="687995"/>
                </a:solidFill>
              </a:rPr>
              <a:t>a um circuito elétrico em que</a:t>
            </a:r>
          </a:p>
          <a:p>
            <a:r>
              <a:rPr lang="pt-BR" sz="4000" dirty="0">
                <a:solidFill>
                  <a:srgbClr val="687995"/>
                </a:solidFill>
              </a:rPr>
              <a:t>o pensamento do médium é o interruptor que liga e desliga a corrente”</a:t>
            </a:r>
            <a:r>
              <a:rPr lang="pt-BR" sz="2800" i="1" dirty="0">
                <a:solidFill>
                  <a:srgbClr val="687995"/>
                </a:solidFill>
              </a:rPr>
              <a:t> Mecanismos da Mediunidade, cap. 7, André Luiz</a:t>
            </a:r>
            <a:endParaRPr lang="pt-BR"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BC518BAA-D2FA-4929-B555-B0DEA6C70CB2}"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41</a:t>
            </a:fld>
            <a:endParaRPr lang="pt-BR"/>
          </a:p>
        </p:txBody>
      </p:sp>
      <p:sp>
        <p:nvSpPr>
          <p:cNvPr id="59394" name="Rectangle 2"/>
          <p:cNvSpPr>
            <a:spLocks noGrp="1"/>
          </p:cNvSpPr>
          <p:nvPr>
            <p:ph type="body" idx="1"/>
          </p:nvPr>
        </p:nvSpPr>
        <p:spPr bwMode="auto">
          <a:xfrm>
            <a:off x="857250" y="4330700"/>
            <a:ext cx="7427913" cy="1957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a:solidFill>
                  <a:srgbClr val="687995"/>
                </a:solidFill>
              </a:rPr>
              <a:t>Se o médium emitir um </a:t>
            </a:r>
            <a:r>
              <a:rPr lang="pt-BR" sz="4000" b="1">
                <a:solidFill>
                  <a:srgbClr val="687995"/>
                </a:solidFill>
              </a:rPr>
              <a:t>pensamento de dúvida</a:t>
            </a:r>
            <a:r>
              <a:rPr lang="pt-BR" sz="4000">
                <a:solidFill>
                  <a:srgbClr val="687995"/>
                </a:solidFill>
              </a:rPr>
              <a:t>, rompe-se a corrente mediúnica</a:t>
            </a:r>
            <a:endParaRPr lang="pt-BR"/>
          </a:p>
        </p:txBody>
      </p:sp>
      <p:pic>
        <p:nvPicPr>
          <p:cNvPr id="59395" name="Picture 3" descr="asse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0" y="685800"/>
            <a:ext cx="4379913" cy="330200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4A96A9AF-3029-4B80-8047-18C03ED6F4BD}"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42</a:t>
            </a:fld>
            <a:endParaRPr lang="pt-BR"/>
          </a:p>
        </p:txBody>
      </p:sp>
      <p:sp>
        <p:nvSpPr>
          <p:cNvPr id="60418" name="Rectangle 2"/>
          <p:cNvSpPr>
            <a:spLocks noGrp="1"/>
          </p:cNvSpPr>
          <p:nvPr>
            <p:ph type="body" idx="1"/>
          </p:nvPr>
        </p:nvSpPr>
        <p:spPr bwMode="auto">
          <a:xfrm>
            <a:off x="857250" y="1376363"/>
            <a:ext cx="7427913" cy="4110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600" dirty="0">
                <a:solidFill>
                  <a:srgbClr val="687995"/>
                </a:solidFill>
              </a:rPr>
              <a:t>“A </a:t>
            </a:r>
            <a:r>
              <a:rPr lang="pt-BR" sz="3600" b="1" dirty="0">
                <a:solidFill>
                  <a:srgbClr val="687995"/>
                </a:solidFill>
              </a:rPr>
              <a:t>fidelidade da comunicação</a:t>
            </a:r>
            <a:r>
              <a:rPr lang="pt-BR" sz="3600" dirty="0">
                <a:solidFill>
                  <a:srgbClr val="687995"/>
                </a:solidFill>
              </a:rPr>
              <a:t> mediúnica </a:t>
            </a:r>
            <a:r>
              <a:rPr lang="pt-BR" sz="3600" b="1" dirty="0">
                <a:solidFill>
                  <a:srgbClr val="687995"/>
                </a:solidFill>
              </a:rPr>
              <a:t>tem</a:t>
            </a:r>
            <a:r>
              <a:rPr lang="pt-BR" sz="3600" dirty="0">
                <a:solidFill>
                  <a:srgbClr val="687995"/>
                </a:solidFill>
              </a:rPr>
              <a:t> muita </a:t>
            </a:r>
            <a:r>
              <a:rPr lang="pt-BR" sz="3600" b="1" dirty="0">
                <a:solidFill>
                  <a:srgbClr val="687995"/>
                </a:solidFill>
              </a:rPr>
              <a:t>relação</a:t>
            </a:r>
            <a:r>
              <a:rPr lang="pt-BR" sz="3600" dirty="0">
                <a:solidFill>
                  <a:srgbClr val="687995"/>
                </a:solidFill>
              </a:rPr>
              <a:t> com a maior ou menor </a:t>
            </a:r>
            <a:r>
              <a:rPr lang="pt-BR" sz="3600" b="1" dirty="0">
                <a:solidFill>
                  <a:srgbClr val="687995"/>
                </a:solidFill>
              </a:rPr>
              <a:t>resistência do canal</a:t>
            </a:r>
            <a:r>
              <a:rPr lang="pt-BR" sz="3600" dirty="0">
                <a:solidFill>
                  <a:srgbClr val="687995"/>
                </a:solidFill>
              </a:rPr>
              <a:t> por onde transita a energia mental e também dos </a:t>
            </a:r>
            <a:r>
              <a:rPr lang="pt-BR" sz="3600" b="1" dirty="0">
                <a:solidFill>
                  <a:srgbClr val="687995"/>
                </a:solidFill>
              </a:rPr>
              <a:t>recursos intelectuais</a:t>
            </a:r>
            <a:r>
              <a:rPr lang="pt-BR" sz="3600" dirty="0">
                <a:solidFill>
                  <a:srgbClr val="687995"/>
                </a:solidFill>
              </a:rPr>
              <a:t> e </a:t>
            </a:r>
            <a:r>
              <a:rPr lang="pt-BR" sz="3600" b="1" dirty="0">
                <a:solidFill>
                  <a:srgbClr val="687995"/>
                </a:solidFill>
              </a:rPr>
              <a:t>morais</a:t>
            </a:r>
            <a:r>
              <a:rPr lang="pt-BR" sz="3600" dirty="0">
                <a:solidFill>
                  <a:srgbClr val="687995"/>
                </a:solidFill>
              </a:rPr>
              <a:t> do </a:t>
            </a:r>
            <a:r>
              <a:rPr lang="pt-BR" sz="3600" b="1" dirty="0">
                <a:solidFill>
                  <a:srgbClr val="687995"/>
                </a:solidFill>
              </a:rPr>
              <a:t>sensitivo</a:t>
            </a:r>
            <a:r>
              <a:rPr lang="pt-BR" sz="3600" dirty="0">
                <a:solidFill>
                  <a:srgbClr val="687995"/>
                </a:solidFill>
              </a:rPr>
              <a:t>”</a:t>
            </a:r>
            <a:r>
              <a:rPr lang="pt-BR" sz="3600" i="1" dirty="0">
                <a:solidFill>
                  <a:srgbClr val="687995"/>
                </a:solidFill>
              </a:rPr>
              <a:t> </a:t>
            </a:r>
            <a:r>
              <a:rPr lang="pt-BR" sz="2600" i="1" dirty="0">
                <a:solidFill>
                  <a:srgbClr val="687995"/>
                </a:solidFill>
              </a:rPr>
              <a:t>Pág.57</a:t>
            </a:r>
            <a:endParaRPr lang="pt-BR"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A3196598-FFFB-4126-9D95-E9A9917DADF0}"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43</a:t>
            </a:fld>
            <a:endParaRPr lang="pt-BR"/>
          </a:p>
        </p:txBody>
      </p:sp>
      <p:sp>
        <p:nvSpPr>
          <p:cNvPr id="61442" name="Rectangle 2"/>
          <p:cNvSpPr>
            <a:spLocks noGrp="1"/>
          </p:cNvSpPr>
          <p:nvPr>
            <p:ph type="body" idx="1"/>
          </p:nvPr>
        </p:nvSpPr>
        <p:spPr bwMode="auto">
          <a:xfrm>
            <a:off x="466725" y="3943350"/>
            <a:ext cx="8210550" cy="193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spcBef>
                <a:spcPts val="900"/>
              </a:spcBef>
            </a:pPr>
            <a:r>
              <a:rPr lang="pt-BR" sz="4000" dirty="0">
                <a:solidFill>
                  <a:srgbClr val="687995"/>
                </a:solidFill>
              </a:rPr>
              <a:t>“O </a:t>
            </a:r>
            <a:r>
              <a:rPr lang="pt-BR" sz="4000" b="1" dirty="0">
                <a:solidFill>
                  <a:srgbClr val="687995"/>
                </a:solidFill>
              </a:rPr>
              <a:t>médium</a:t>
            </a:r>
            <a:r>
              <a:rPr lang="pt-BR" sz="4000" dirty="0">
                <a:solidFill>
                  <a:srgbClr val="687995"/>
                </a:solidFill>
              </a:rPr>
              <a:t> </a:t>
            </a:r>
            <a:r>
              <a:rPr lang="pt-BR" sz="4000" b="1" dirty="0">
                <a:solidFill>
                  <a:srgbClr val="687995"/>
                </a:solidFill>
              </a:rPr>
              <a:t>educado</a:t>
            </a:r>
            <a:r>
              <a:rPr lang="pt-BR" sz="4000" dirty="0">
                <a:solidFill>
                  <a:srgbClr val="687995"/>
                </a:solidFill>
              </a:rPr>
              <a:t> sintoniza com o psiquismo irradiante daquele que vai se comunicar” </a:t>
            </a:r>
            <a:r>
              <a:rPr lang="pt-BR" sz="2800" i="1" dirty="0">
                <a:solidFill>
                  <a:srgbClr val="687995"/>
                </a:solidFill>
              </a:rPr>
              <a:t>pág.53</a:t>
            </a:r>
            <a:endParaRPr lang="pt-BR" dirty="0"/>
          </a:p>
        </p:txBody>
      </p:sp>
      <p:pic>
        <p:nvPicPr>
          <p:cNvPr id="61443" name="Picture 3" descr="image13.jpg">
            <a:hlinkClick r:id="rId3"/>
          </p:cNvPr>
          <p:cNvPicPr>
            <a:picLocks noChangeAspect="1"/>
          </p:cNvPicPr>
          <p:nvPr/>
        </p:nvPicPr>
        <p:blipFill>
          <a:blip r:embed="rId4" cstate="print">
            <a:extLst>
              <a:ext uri="{28A0092B-C50C-407E-A947-70E740481C1C}">
                <a14:useLocalDpi xmlns:a14="http://schemas.microsoft.com/office/drawing/2010/main" val="0"/>
              </a:ext>
            </a:extLst>
          </a:blip>
          <a:srcRect l="16083"/>
          <a:stretch>
            <a:fillRect/>
          </a:stretch>
        </p:blipFill>
        <p:spPr bwMode="auto">
          <a:xfrm>
            <a:off x="2439988" y="989013"/>
            <a:ext cx="4260850" cy="2655887"/>
          </a:xfrm>
          <a:prstGeom prst="rect">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6348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2D657E63-F657-414A-8141-CC4C9CF4904C}"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44</a:t>
            </a:fld>
            <a:endParaRPr lang="pt-BR"/>
          </a:p>
        </p:txBody>
      </p:sp>
      <p:sp>
        <p:nvSpPr>
          <p:cNvPr id="63490" name="AutoShape 2"/>
          <p:cNvSpPr>
            <a:spLocks/>
          </p:cNvSpPr>
          <p:nvPr/>
        </p:nvSpPr>
        <p:spPr bwMode="auto">
          <a:xfrm>
            <a:off x="630238" y="620688"/>
            <a:ext cx="7883525" cy="4896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700"/>
              </a:spcBef>
            </a:pPr>
            <a:r>
              <a:rPr lang="pt-BR" sz="1800" b="1" dirty="0">
                <a:solidFill>
                  <a:srgbClr val="687995"/>
                </a:solidFill>
                <a:latin typeface="+mn-lt"/>
                <a:cs typeface="Arial" panose="020B0604020202020204" pitchFamily="34" charset="0"/>
                <a:sym typeface="Arial" panose="020B0604020202020204" pitchFamily="34" charset="0"/>
              </a:rPr>
              <a:t>BIBLIOGRAFIA</a:t>
            </a:r>
            <a:endParaRPr lang="pt-BR" sz="1800" dirty="0">
              <a:solidFill>
                <a:srgbClr val="687995"/>
              </a:solidFill>
              <a:latin typeface="+mn-lt"/>
              <a:cs typeface="Arial" panose="020B0604020202020204" pitchFamily="34" charset="0"/>
              <a:sym typeface="Arial" panose="020B0604020202020204" pitchFamily="34" charset="0"/>
            </a:endParaRPr>
          </a:p>
          <a:p>
            <a:pPr>
              <a:spcBef>
                <a:spcPts val="700"/>
              </a:spcBef>
            </a:pPr>
            <a:r>
              <a:rPr lang="pt-BR" sz="1800" i="1" dirty="0">
                <a:solidFill>
                  <a:srgbClr val="687995"/>
                </a:solidFill>
                <a:latin typeface="+mn-lt"/>
                <a:cs typeface="Arial" panose="020B0604020202020204" pitchFamily="34" charset="0"/>
                <a:sym typeface="Arial" panose="020B0604020202020204" pitchFamily="34" charset="0"/>
              </a:rPr>
              <a:t>Kardec, Allan - </a:t>
            </a:r>
            <a:r>
              <a:rPr lang="pt-BR" sz="1800" dirty="0">
                <a:solidFill>
                  <a:srgbClr val="687995"/>
                </a:solidFill>
                <a:latin typeface="+mn-lt"/>
                <a:cs typeface="Arial" panose="020B0604020202020204" pitchFamily="34" charset="0"/>
                <a:sym typeface="Arial" panose="020B0604020202020204" pitchFamily="34" charset="0"/>
              </a:rPr>
              <a:t>O Evangelho Segundo o Espiritismo, cap.26.</a:t>
            </a:r>
          </a:p>
          <a:p>
            <a:pPr>
              <a:spcBef>
                <a:spcPts val="700"/>
              </a:spcBef>
            </a:pPr>
            <a:r>
              <a:rPr lang="pt-BR" sz="1800" i="1" dirty="0">
                <a:solidFill>
                  <a:srgbClr val="687995"/>
                </a:solidFill>
                <a:latin typeface="+mn-lt"/>
                <a:cs typeface="Arial" panose="020B0604020202020204" pitchFamily="34" charset="0"/>
                <a:sym typeface="Arial" panose="020B0604020202020204" pitchFamily="34" charset="0"/>
              </a:rPr>
              <a:t>Kardec, Allan - </a:t>
            </a:r>
            <a:r>
              <a:rPr lang="pt-BR" sz="1800" dirty="0">
                <a:solidFill>
                  <a:srgbClr val="687995"/>
                </a:solidFill>
                <a:latin typeface="+mn-lt"/>
                <a:cs typeface="Arial" panose="020B0604020202020204" pitchFamily="34" charset="0"/>
                <a:sym typeface="Arial" panose="020B0604020202020204" pitchFamily="34" charset="0"/>
              </a:rPr>
              <a:t>O Livro dos Espíritos, perg.630.</a:t>
            </a:r>
          </a:p>
          <a:p>
            <a:pPr>
              <a:spcBef>
                <a:spcPts val="700"/>
              </a:spcBef>
            </a:pPr>
            <a:r>
              <a:rPr lang="pt-BR" sz="1800" i="1" dirty="0">
                <a:solidFill>
                  <a:srgbClr val="687995"/>
                </a:solidFill>
                <a:latin typeface="+mn-lt"/>
                <a:cs typeface="Arial" panose="020B0604020202020204" pitchFamily="34" charset="0"/>
                <a:sym typeface="Arial" panose="020B0604020202020204" pitchFamily="34" charset="0"/>
              </a:rPr>
              <a:t>Kardec, Allan - </a:t>
            </a:r>
            <a:r>
              <a:rPr lang="pt-BR" sz="1800" dirty="0">
                <a:solidFill>
                  <a:srgbClr val="687995"/>
                </a:solidFill>
                <a:latin typeface="+mn-lt"/>
                <a:cs typeface="Arial" panose="020B0604020202020204" pitchFamily="34" charset="0"/>
                <a:sym typeface="Arial" panose="020B0604020202020204" pitchFamily="34" charset="0"/>
              </a:rPr>
              <a:t>O Livro dos Médiuns, cap. 31.</a:t>
            </a:r>
            <a:endParaRPr lang="pt-BR" sz="1800" dirty="0">
              <a:latin typeface="+mn-lt"/>
            </a:endParaRPr>
          </a:p>
          <a:p>
            <a:pPr>
              <a:spcBef>
                <a:spcPts val="700"/>
              </a:spcBef>
            </a:pPr>
            <a:r>
              <a:rPr lang="pt-BR" sz="1800" i="1" dirty="0">
                <a:solidFill>
                  <a:srgbClr val="687995"/>
                </a:solidFill>
                <a:latin typeface="+mn-lt"/>
                <a:cs typeface="Arial" panose="020B0604020202020204" pitchFamily="34" charset="0"/>
                <a:sym typeface="Arial" panose="020B0604020202020204" pitchFamily="34" charset="0"/>
              </a:rPr>
              <a:t>Neves, J., Azevedo, G., Calazans, N. e Ferraz, J. – Projeto Manoel </a:t>
            </a:r>
            <a:r>
              <a:rPr lang="pt-BR" sz="1800" i="1" dirty="0" err="1">
                <a:solidFill>
                  <a:srgbClr val="687995"/>
                </a:solidFill>
                <a:latin typeface="+mn-lt"/>
                <a:cs typeface="Arial" panose="020B0604020202020204" pitchFamily="34" charset="0"/>
                <a:sym typeface="Arial" panose="020B0604020202020204" pitchFamily="34" charset="0"/>
              </a:rPr>
              <a:t>Philomeno</a:t>
            </a:r>
            <a:r>
              <a:rPr lang="pt-BR" sz="1800" i="1" dirty="0">
                <a:solidFill>
                  <a:srgbClr val="687995"/>
                </a:solidFill>
                <a:latin typeface="+mn-lt"/>
                <a:cs typeface="Arial" panose="020B0604020202020204" pitchFamily="34" charset="0"/>
                <a:sym typeface="Arial" panose="020B0604020202020204" pitchFamily="34" charset="0"/>
              </a:rPr>
              <a:t> de Miranda</a:t>
            </a:r>
            <a:r>
              <a:rPr lang="pt-BR" sz="1800" dirty="0">
                <a:solidFill>
                  <a:srgbClr val="687995"/>
                </a:solidFill>
                <a:latin typeface="+mn-lt"/>
                <a:cs typeface="Arial" panose="020B0604020202020204" pitchFamily="34" charset="0"/>
                <a:sym typeface="Arial" panose="020B0604020202020204" pitchFamily="34" charset="0"/>
              </a:rPr>
              <a:t>: Vivência Mediúnica. Salvador. Liv. Espírita Alvorada Editora, 1998.</a:t>
            </a:r>
            <a:endParaRPr lang="pt-BR" sz="1800" dirty="0">
              <a:latin typeface="+mn-lt"/>
            </a:endParaRPr>
          </a:p>
          <a:p>
            <a:pPr>
              <a:spcBef>
                <a:spcPts val="600"/>
              </a:spcBef>
            </a:pPr>
            <a:endParaRPr lang="pt-BR" sz="1800" dirty="0">
              <a:solidFill>
                <a:srgbClr val="687995"/>
              </a:solidFill>
              <a:latin typeface="+mn-lt"/>
              <a:cs typeface="Arial" panose="020B0604020202020204" pitchFamily="34" charset="0"/>
              <a:sym typeface="Arial" panose="020B0604020202020204" pitchFamily="34" charset="0"/>
            </a:endParaRPr>
          </a:p>
          <a:p>
            <a:pPr>
              <a:spcBef>
                <a:spcPts val="700"/>
              </a:spcBef>
            </a:pPr>
            <a:r>
              <a:rPr lang="pt-BR" sz="1800" b="1" dirty="0">
                <a:solidFill>
                  <a:srgbClr val="687995"/>
                </a:solidFill>
                <a:latin typeface="+mn-lt"/>
                <a:cs typeface="Arial" panose="020B0604020202020204" pitchFamily="34" charset="0"/>
                <a:sym typeface="Arial" panose="020B0604020202020204" pitchFamily="34" charset="0"/>
              </a:rPr>
              <a:t>CRÉDITOS</a:t>
            </a:r>
            <a:endParaRPr lang="pt-BR" sz="1800" dirty="0">
              <a:latin typeface="+mn-lt"/>
            </a:endParaRPr>
          </a:p>
          <a:p>
            <a:pPr>
              <a:spcBef>
                <a:spcPts val="700"/>
              </a:spcBef>
            </a:pPr>
            <a:r>
              <a:rPr lang="pt-BR" sz="1800" dirty="0">
                <a:solidFill>
                  <a:srgbClr val="687995"/>
                </a:solidFill>
                <a:latin typeface="+mn-lt"/>
                <a:cs typeface="Arial" panose="020B0604020202020204" pitchFamily="34" charset="0"/>
                <a:sym typeface="Arial" panose="020B0604020202020204" pitchFamily="34" charset="0"/>
              </a:rPr>
              <a:t>Pesquisa e Elaboração: </a:t>
            </a:r>
            <a:r>
              <a:rPr lang="pt-BR" sz="1800" b="1" i="1" dirty="0">
                <a:solidFill>
                  <a:srgbClr val="687995"/>
                </a:solidFill>
                <a:latin typeface="+mn-lt"/>
                <a:cs typeface="Arial" panose="020B0604020202020204" pitchFamily="34" charset="0"/>
                <a:sym typeface="Arial" panose="020B0604020202020204" pitchFamily="34" charset="0"/>
              </a:rPr>
              <a:t>Aníbal</a:t>
            </a:r>
            <a:r>
              <a:rPr lang="pt-BR" sz="1800" i="1" dirty="0">
                <a:solidFill>
                  <a:srgbClr val="687995"/>
                </a:solidFill>
                <a:latin typeface="+mn-lt"/>
                <a:cs typeface="Arial" panose="020B0604020202020204" pitchFamily="34" charset="0"/>
                <a:sym typeface="Arial" panose="020B0604020202020204" pitchFamily="34" charset="0"/>
              </a:rPr>
              <a:t> Jorge Oliveira Albuquerque</a:t>
            </a:r>
            <a:endParaRPr lang="pt-BR" sz="1800" b="1" dirty="0">
              <a:solidFill>
                <a:srgbClr val="687995"/>
              </a:solidFill>
              <a:latin typeface="+mn-lt"/>
              <a:cs typeface="Arial" panose="020B0604020202020204" pitchFamily="34" charset="0"/>
              <a:sym typeface="Arial" panose="020B0604020202020204" pitchFamily="34" charset="0"/>
            </a:endParaRPr>
          </a:p>
          <a:p>
            <a:pPr>
              <a:spcBef>
                <a:spcPts val="700"/>
              </a:spcBef>
            </a:pPr>
            <a:r>
              <a:rPr lang="pt-BR" sz="1800" dirty="0">
                <a:solidFill>
                  <a:srgbClr val="687995"/>
                </a:solidFill>
                <a:latin typeface="+mn-lt"/>
                <a:cs typeface="Arial" panose="020B0604020202020204" pitchFamily="34" charset="0"/>
                <a:sym typeface="Arial" panose="020B0604020202020204" pitchFamily="34" charset="0"/>
              </a:rPr>
              <a:t>Direção de Arte: </a:t>
            </a:r>
            <a:r>
              <a:rPr lang="pt-BR" sz="1800" b="1" i="1" dirty="0" err="1">
                <a:solidFill>
                  <a:srgbClr val="687995"/>
                </a:solidFill>
                <a:latin typeface="+mn-lt"/>
                <a:cs typeface="Arial" panose="020B0604020202020204" pitchFamily="34" charset="0"/>
                <a:sym typeface="Arial" panose="020B0604020202020204" pitchFamily="34" charset="0"/>
              </a:rPr>
              <a:t>Weyne</a:t>
            </a:r>
            <a:r>
              <a:rPr lang="pt-BR" sz="1800" i="1" dirty="0">
                <a:solidFill>
                  <a:srgbClr val="687995"/>
                </a:solidFill>
                <a:latin typeface="+mn-lt"/>
                <a:cs typeface="Arial" panose="020B0604020202020204" pitchFamily="34" charset="0"/>
                <a:sym typeface="Arial" panose="020B0604020202020204" pitchFamily="34" charset="0"/>
              </a:rPr>
              <a:t> Vasconcelos</a:t>
            </a:r>
            <a:endParaRPr lang="pt-BR" sz="1800" dirty="0">
              <a:latin typeface="+mn-lt"/>
            </a:endParaRPr>
          </a:p>
          <a:p>
            <a:pPr>
              <a:spcBef>
                <a:spcPts val="700"/>
              </a:spcBef>
            </a:pPr>
            <a:r>
              <a:rPr lang="pt-BR" sz="1800" dirty="0">
                <a:solidFill>
                  <a:srgbClr val="687995"/>
                </a:solidFill>
                <a:latin typeface="+mn-lt"/>
                <a:cs typeface="Arial" panose="020B0604020202020204" pitchFamily="34" charset="0"/>
                <a:sym typeface="Arial" panose="020B0604020202020204" pitchFamily="34" charset="0"/>
              </a:rPr>
              <a:t>Revisão: </a:t>
            </a:r>
            <a:r>
              <a:rPr lang="pt-BR" sz="1800" i="1" dirty="0">
                <a:solidFill>
                  <a:srgbClr val="687995"/>
                </a:solidFill>
                <a:latin typeface="+mn-lt"/>
                <a:cs typeface="Arial" panose="020B0604020202020204" pitchFamily="34" charset="0"/>
                <a:sym typeface="Arial" panose="020B0604020202020204" pitchFamily="34" charset="0"/>
              </a:rPr>
              <a:t>José </a:t>
            </a:r>
            <a:r>
              <a:rPr lang="pt-BR" sz="1800" b="1" i="1" dirty="0">
                <a:solidFill>
                  <a:srgbClr val="687995"/>
                </a:solidFill>
                <a:latin typeface="+mn-lt"/>
                <a:cs typeface="Arial" panose="020B0604020202020204" pitchFamily="34" charset="0"/>
                <a:sym typeface="Arial" panose="020B0604020202020204" pitchFamily="34" charset="0"/>
              </a:rPr>
              <a:t>Roberto</a:t>
            </a:r>
            <a:r>
              <a:rPr lang="pt-BR" sz="1800" i="1" dirty="0">
                <a:solidFill>
                  <a:srgbClr val="687995"/>
                </a:solidFill>
                <a:latin typeface="+mn-lt"/>
                <a:cs typeface="Arial" panose="020B0604020202020204" pitchFamily="34" charset="0"/>
                <a:sym typeface="Arial" panose="020B0604020202020204" pitchFamily="34" charset="0"/>
              </a:rPr>
              <a:t> Alves de Albuquerque</a:t>
            </a:r>
            <a:endParaRPr lang="pt-BR" sz="1800" dirty="0">
              <a:latin typeface="+mn-lt"/>
            </a:endParaRPr>
          </a:p>
          <a:p>
            <a:pPr>
              <a:spcBef>
                <a:spcPts val="700"/>
              </a:spcBef>
            </a:pPr>
            <a:r>
              <a:rPr lang="pt-BR" sz="1800" dirty="0">
                <a:solidFill>
                  <a:srgbClr val="687995"/>
                </a:solidFill>
                <a:latin typeface="+mn-lt"/>
                <a:cs typeface="Arial" panose="020B0604020202020204" pitchFamily="34" charset="0"/>
                <a:sym typeface="Arial" panose="020B0604020202020204" pitchFamily="34" charset="0"/>
              </a:rPr>
              <a:t>Colaboradores: </a:t>
            </a:r>
            <a:r>
              <a:rPr lang="pt-BR" sz="1800" i="1" dirty="0">
                <a:solidFill>
                  <a:srgbClr val="687995"/>
                </a:solidFill>
                <a:latin typeface="+mn-lt"/>
                <a:cs typeface="Arial" panose="020B0604020202020204" pitchFamily="34" charset="0"/>
                <a:sym typeface="Arial" panose="020B0604020202020204" pitchFamily="34" charset="0"/>
              </a:rPr>
              <a:t>Antônio Alfredo de Sousa </a:t>
            </a:r>
            <a:r>
              <a:rPr lang="pt-BR" sz="1800" b="1" i="1" dirty="0">
                <a:solidFill>
                  <a:srgbClr val="687995"/>
                </a:solidFill>
                <a:latin typeface="+mn-lt"/>
                <a:cs typeface="Arial" panose="020B0604020202020204" pitchFamily="34" charset="0"/>
                <a:sym typeface="Arial" panose="020B0604020202020204" pitchFamily="34" charset="0"/>
              </a:rPr>
              <a:t>Monteiro</a:t>
            </a:r>
            <a:r>
              <a:rPr lang="pt-BR" sz="1800" i="1" dirty="0">
                <a:solidFill>
                  <a:srgbClr val="687995"/>
                </a:solidFill>
                <a:latin typeface="+mn-lt"/>
                <a:cs typeface="Arial" panose="020B0604020202020204" pitchFamily="34" charset="0"/>
                <a:sym typeface="Arial" panose="020B0604020202020204" pitchFamily="34" charset="0"/>
              </a:rPr>
              <a:t>, </a:t>
            </a:r>
            <a:r>
              <a:rPr lang="pt-BR" sz="1800" b="1" i="1" dirty="0">
                <a:solidFill>
                  <a:srgbClr val="687995"/>
                </a:solidFill>
                <a:latin typeface="+mn-lt"/>
                <a:cs typeface="Arial" panose="020B0604020202020204" pitchFamily="34" charset="0"/>
                <a:sym typeface="Arial" panose="020B0604020202020204" pitchFamily="34" charset="0"/>
              </a:rPr>
              <a:t>Lisboa</a:t>
            </a:r>
            <a:r>
              <a:rPr lang="pt-BR" sz="1800" i="1" dirty="0">
                <a:solidFill>
                  <a:srgbClr val="687995"/>
                </a:solidFill>
                <a:latin typeface="+mn-lt"/>
                <a:cs typeface="Arial" panose="020B0604020202020204" pitchFamily="34" charset="0"/>
                <a:sym typeface="Arial" panose="020B0604020202020204" pitchFamily="34" charset="0"/>
              </a:rPr>
              <a:t>, </a:t>
            </a:r>
            <a:r>
              <a:rPr lang="pt-BR" sz="1800" b="1" i="1" dirty="0">
                <a:solidFill>
                  <a:srgbClr val="687995"/>
                </a:solidFill>
                <a:latin typeface="+mn-lt"/>
                <a:cs typeface="Arial" panose="020B0604020202020204" pitchFamily="34" charset="0"/>
                <a:sym typeface="Arial" panose="020B0604020202020204" pitchFamily="34" charset="0"/>
              </a:rPr>
              <a:t>Regina </a:t>
            </a:r>
            <a:r>
              <a:rPr lang="pt-BR" sz="1800" i="1" dirty="0">
                <a:solidFill>
                  <a:srgbClr val="687995"/>
                </a:solidFill>
                <a:latin typeface="+mn-lt"/>
                <a:cs typeface="Arial" panose="020B0604020202020204" pitchFamily="34" charset="0"/>
                <a:sym typeface="Arial" panose="020B0604020202020204" pitchFamily="34" charset="0"/>
              </a:rPr>
              <a:t>Célia Mesquita Gondim, </a:t>
            </a:r>
            <a:r>
              <a:rPr lang="pt-BR" sz="1800" b="1" i="1" dirty="0">
                <a:solidFill>
                  <a:srgbClr val="687995"/>
                </a:solidFill>
                <a:latin typeface="+mn-lt"/>
                <a:cs typeface="Arial" panose="020B0604020202020204" pitchFamily="34" charset="0"/>
                <a:sym typeface="Arial" panose="020B0604020202020204" pitchFamily="34" charset="0"/>
              </a:rPr>
              <a:t>Sônia</a:t>
            </a:r>
            <a:r>
              <a:rPr lang="pt-BR" sz="1800" i="1" dirty="0">
                <a:solidFill>
                  <a:srgbClr val="687995"/>
                </a:solidFill>
                <a:latin typeface="+mn-lt"/>
                <a:cs typeface="Arial" panose="020B0604020202020204" pitchFamily="34" charset="0"/>
                <a:sym typeface="Arial" panose="020B0604020202020204" pitchFamily="34" charset="0"/>
              </a:rPr>
              <a:t> Ponte</a:t>
            </a:r>
            <a:endParaRPr lang="pt-BR" sz="1800" dirty="0">
              <a:latin typeface="+mn-lt"/>
            </a:endParaRPr>
          </a:p>
        </p:txBody>
      </p:sp>
      <p:sp>
        <p:nvSpPr>
          <p:cNvPr id="4" name="Retângulo 3"/>
          <p:cNvSpPr/>
          <p:nvPr/>
        </p:nvSpPr>
        <p:spPr>
          <a:xfrm>
            <a:off x="3851920" y="5661248"/>
            <a:ext cx="2864887" cy="369332"/>
          </a:xfrm>
          <a:prstGeom prst="rect">
            <a:avLst/>
          </a:prstGeom>
        </p:spPr>
        <p:txBody>
          <a:bodyPr wrap="none">
            <a:spAutoFit/>
          </a:bodyPr>
          <a:lstStyle/>
          <a:p>
            <a:r>
              <a:rPr lang="pt-BR" sz="1800" dirty="0">
                <a:solidFill>
                  <a:srgbClr val="687995"/>
                </a:solidFill>
                <a:latin typeface="+mn-lt"/>
                <a:cs typeface="Arial" panose="020B0604020202020204" pitchFamily="34" charset="0"/>
                <a:sym typeface="Arial" panose="020B0604020202020204" pitchFamily="34" charset="0"/>
              </a:rPr>
              <a:t>Fortaleza, janeiro de 2014</a:t>
            </a:r>
            <a:endParaRPr lang="pt-BR" sz="1800" dirty="0">
              <a:latin typeface="+mn-l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88"/>
            <a:ext cx="9144000" cy="684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AutoShape 2"/>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EC264626-06B5-4C1E-95C0-43205683F3A7}"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5</a:t>
            </a:fld>
            <a:endParaRPr lang="pt-BR"/>
          </a:p>
        </p:txBody>
      </p:sp>
      <p:sp>
        <p:nvSpPr>
          <p:cNvPr id="11267" name="AutoShape 3"/>
          <p:cNvSpPr>
            <a:spLocks/>
          </p:cNvSpPr>
          <p:nvPr/>
        </p:nvSpPr>
        <p:spPr bwMode="auto">
          <a:xfrm>
            <a:off x="955675" y="3140075"/>
            <a:ext cx="7272338" cy="1663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r>
              <a:rPr lang="pt-BR" sz="5400" b="1">
                <a:solidFill>
                  <a:srgbClr val="687995"/>
                </a:solidFill>
                <a:latin typeface="Arial" panose="020B0604020202020204" pitchFamily="34" charset="0"/>
                <a:cs typeface="Arial" panose="020B0604020202020204" pitchFamily="34" charset="0"/>
                <a:sym typeface="Arial" panose="020B0604020202020204" pitchFamily="34" charset="0"/>
              </a:rPr>
              <a:t>Complexidades do fenômeno mediúnico</a:t>
            </a:r>
            <a:endParaRPr lang="pt-B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5863E879-ED45-4588-8169-AB52EE23A9A4}"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6</a:t>
            </a:fld>
            <a:endParaRPr lang="pt-BR"/>
          </a:p>
        </p:txBody>
      </p:sp>
      <p:sp>
        <p:nvSpPr>
          <p:cNvPr id="12290" name="Rectangle 2"/>
          <p:cNvSpPr>
            <a:spLocks noGrp="1"/>
          </p:cNvSpPr>
          <p:nvPr>
            <p:ph type="body" idx="1"/>
          </p:nvPr>
        </p:nvSpPr>
        <p:spPr bwMode="auto">
          <a:xfrm>
            <a:off x="574675" y="3795713"/>
            <a:ext cx="7993063" cy="237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600" dirty="0">
                <a:solidFill>
                  <a:srgbClr val="687995"/>
                </a:solidFill>
              </a:rPr>
              <a:t>À primeira vista, o intercâmbio seguro entre os Espíritos desencarnados e os homens parece revestir-se de muita simplicidade</a:t>
            </a:r>
            <a:r>
              <a:rPr lang="pt-BR" sz="3600" i="1" dirty="0">
                <a:solidFill>
                  <a:srgbClr val="687995"/>
                </a:solidFill>
              </a:rPr>
              <a:t> </a:t>
            </a:r>
            <a:r>
              <a:rPr lang="pt-BR" sz="2800" i="1" dirty="0">
                <a:solidFill>
                  <a:srgbClr val="687995"/>
                </a:solidFill>
              </a:rPr>
              <a:t>Manoel </a:t>
            </a:r>
            <a:r>
              <a:rPr lang="pt-BR" sz="2800" i="1" dirty="0" err="1">
                <a:solidFill>
                  <a:srgbClr val="687995"/>
                </a:solidFill>
              </a:rPr>
              <a:t>Philomeno</a:t>
            </a:r>
            <a:r>
              <a:rPr lang="pt-BR" sz="2800" i="1" dirty="0">
                <a:solidFill>
                  <a:srgbClr val="687995"/>
                </a:solidFill>
              </a:rPr>
              <a:t> de Miranda</a:t>
            </a:r>
            <a:endParaRPr lang="pt-BR" dirty="0"/>
          </a:p>
        </p:txBody>
      </p:sp>
      <p:pic>
        <p:nvPicPr>
          <p:cNvPr id="12291" name="Picture 3" descr="asse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013" y="847725"/>
            <a:ext cx="3608387" cy="2703513"/>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E7AEAFF5-B508-482D-A10F-2813F17585D0}"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7</a:t>
            </a:fld>
            <a:endParaRPr lang="pt-BR"/>
          </a:p>
        </p:txBody>
      </p:sp>
      <p:sp>
        <p:nvSpPr>
          <p:cNvPr id="14338" name="Rectangle 2"/>
          <p:cNvSpPr>
            <a:spLocks noGrp="1"/>
          </p:cNvSpPr>
          <p:nvPr>
            <p:ph type="body" idx="1"/>
          </p:nvPr>
        </p:nvSpPr>
        <p:spPr bwMode="auto">
          <a:xfrm>
            <a:off x="574675" y="3914775"/>
            <a:ext cx="7993063"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3600" dirty="0">
                <a:solidFill>
                  <a:srgbClr val="687995"/>
                </a:solidFill>
              </a:rPr>
              <a:t>O processo de comunicação dá-se somente por meio da </a:t>
            </a:r>
            <a:r>
              <a:rPr lang="pt-BR" sz="3600" b="1" dirty="0">
                <a:solidFill>
                  <a:srgbClr val="687995"/>
                </a:solidFill>
              </a:rPr>
              <a:t>identificação</a:t>
            </a:r>
            <a:r>
              <a:rPr lang="pt-BR" sz="3600" dirty="0">
                <a:solidFill>
                  <a:srgbClr val="687995"/>
                </a:solidFill>
              </a:rPr>
              <a:t> do </a:t>
            </a:r>
            <a:r>
              <a:rPr lang="pt-BR" sz="3600" b="1" dirty="0">
                <a:solidFill>
                  <a:srgbClr val="687995"/>
                </a:solidFill>
              </a:rPr>
              <a:t>Espírito</a:t>
            </a:r>
            <a:r>
              <a:rPr lang="pt-BR" sz="3600" dirty="0">
                <a:solidFill>
                  <a:srgbClr val="687995"/>
                </a:solidFill>
              </a:rPr>
              <a:t> com o </a:t>
            </a:r>
            <a:r>
              <a:rPr lang="pt-BR" sz="3600" b="1" dirty="0">
                <a:solidFill>
                  <a:srgbClr val="687995"/>
                </a:solidFill>
              </a:rPr>
              <a:t>médium</a:t>
            </a:r>
            <a:r>
              <a:rPr lang="pt-BR" sz="3600" dirty="0">
                <a:solidFill>
                  <a:srgbClr val="687995"/>
                </a:solidFill>
              </a:rPr>
              <a:t>, perispírito a perispírito</a:t>
            </a:r>
            <a:r>
              <a:rPr lang="pt-BR" sz="3600" i="1" dirty="0">
                <a:solidFill>
                  <a:srgbClr val="687995"/>
                </a:solidFill>
              </a:rPr>
              <a:t> </a:t>
            </a:r>
            <a:r>
              <a:rPr lang="pt-BR" sz="2800" i="1" dirty="0">
                <a:solidFill>
                  <a:srgbClr val="687995"/>
                </a:solidFill>
              </a:rPr>
              <a:t>Manoel </a:t>
            </a:r>
            <a:r>
              <a:rPr lang="pt-BR" sz="2800" i="1" dirty="0" err="1">
                <a:solidFill>
                  <a:srgbClr val="687995"/>
                </a:solidFill>
              </a:rPr>
              <a:t>Philomeno</a:t>
            </a:r>
            <a:r>
              <a:rPr lang="pt-BR" sz="2800" i="1" dirty="0">
                <a:solidFill>
                  <a:srgbClr val="687995"/>
                </a:solidFill>
              </a:rPr>
              <a:t> de Miranda</a:t>
            </a:r>
            <a:endParaRPr lang="pt-BR" dirty="0"/>
          </a:p>
        </p:txBody>
      </p:sp>
      <p:pic>
        <p:nvPicPr>
          <p:cNvPr id="14339" name="Picture 3" descr="asse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942975"/>
            <a:ext cx="3605213" cy="2703513"/>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3B6D5DE8-CD2A-4DD7-A999-8DEDE6BA0144}"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8</a:t>
            </a:fld>
            <a:endParaRPr lang="pt-BR"/>
          </a:p>
        </p:txBody>
      </p:sp>
      <p:sp>
        <p:nvSpPr>
          <p:cNvPr id="16386" name="Rectangle 2"/>
          <p:cNvSpPr>
            <a:spLocks noGrp="1"/>
          </p:cNvSpPr>
          <p:nvPr>
            <p:ph type="body" idx="1"/>
          </p:nvPr>
        </p:nvSpPr>
        <p:spPr bwMode="auto">
          <a:xfrm>
            <a:off x="569913" y="2132013"/>
            <a:ext cx="7993062" cy="2737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Por meio da </a:t>
            </a:r>
            <a:r>
              <a:rPr lang="pt-BR" sz="4000" b="1" dirty="0">
                <a:solidFill>
                  <a:srgbClr val="687995"/>
                </a:solidFill>
              </a:rPr>
              <a:t>educação</a:t>
            </a:r>
            <a:r>
              <a:rPr lang="pt-BR" sz="4000" dirty="0">
                <a:solidFill>
                  <a:srgbClr val="687995"/>
                </a:solidFill>
              </a:rPr>
              <a:t> </a:t>
            </a:r>
            <a:r>
              <a:rPr lang="pt-BR" sz="4000" b="1" dirty="0">
                <a:solidFill>
                  <a:srgbClr val="687995"/>
                </a:solidFill>
              </a:rPr>
              <a:t>moral</a:t>
            </a:r>
            <a:r>
              <a:rPr lang="pt-BR" sz="4000" dirty="0">
                <a:solidFill>
                  <a:srgbClr val="687995"/>
                </a:solidFill>
              </a:rPr>
              <a:t> e </a:t>
            </a:r>
            <a:r>
              <a:rPr lang="pt-BR" sz="4000" b="1" dirty="0">
                <a:solidFill>
                  <a:srgbClr val="687995"/>
                </a:solidFill>
              </a:rPr>
              <a:t>psíquica</a:t>
            </a:r>
            <a:r>
              <a:rPr lang="pt-BR" sz="4000" dirty="0">
                <a:solidFill>
                  <a:srgbClr val="687995"/>
                </a:solidFill>
              </a:rPr>
              <a:t>, o médium conseguirá </a:t>
            </a:r>
            <a:r>
              <a:rPr lang="pt-BR" dirty="0">
                <a:solidFill>
                  <a:srgbClr val="687995"/>
                </a:solidFill>
              </a:rPr>
              <a:t>recursos hábeis para </a:t>
            </a:r>
            <a:r>
              <a:rPr lang="pt-BR" sz="4000" b="1" dirty="0">
                <a:solidFill>
                  <a:srgbClr val="687995"/>
                </a:solidFill>
              </a:rPr>
              <a:t>correto</a:t>
            </a:r>
            <a:r>
              <a:rPr lang="pt-BR" b="1" dirty="0">
                <a:solidFill>
                  <a:srgbClr val="687995"/>
                </a:solidFill>
              </a:rPr>
              <a:t> </a:t>
            </a:r>
            <a:r>
              <a:rPr lang="pt-BR" sz="4000" b="1" dirty="0">
                <a:solidFill>
                  <a:srgbClr val="687995"/>
                </a:solidFill>
              </a:rPr>
              <a:t>intercâmbio</a:t>
            </a:r>
            <a:r>
              <a:rPr lang="pt-BR" sz="4000" dirty="0">
                <a:solidFill>
                  <a:srgbClr val="687995"/>
                </a:solidFill>
              </a:rPr>
              <a:t> </a:t>
            </a:r>
            <a:r>
              <a:rPr lang="pt-BR" sz="4000" b="1" dirty="0">
                <a:solidFill>
                  <a:srgbClr val="687995"/>
                </a:solidFill>
              </a:rPr>
              <a:t>mediúnico</a:t>
            </a:r>
            <a:endParaRPr lang="pt-B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6902450" y="6410325"/>
            <a:ext cx="213360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spAutoFit/>
          </a:bodyP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1F96D7B6-B06F-4FEC-8D91-3B7A5899B660}" type="slidenum">
              <a:rPr lang="pt-BR" sz="1000" b="1">
                <a:solidFill>
                  <a:srgbClr val="687995"/>
                </a:solidFill>
                <a:latin typeface="Arial" panose="020B0604020202020204" pitchFamily="34" charset="0"/>
                <a:cs typeface="Arial" panose="020B0604020202020204" pitchFamily="34" charset="0"/>
                <a:sym typeface="Arial" panose="020B0604020202020204" pitchFamily="34" charset="0"/>
              </a:rPr>
              <a:pPr algn="r" defTabSz="914400"/>
              <a:t>9</a:t>
            </a:fld>
            <a:endParaRPr lang="pt-BR"/>
          </a:p>
        </p:txBody>
      </p:sp>
      <p:sp>
        <p:nvSpPr>
          <p:cNvPr id="17410" name="Rectangle 2"/>
          <p:cNvSpPr>
            <a:spLocks noGrp="1"/>
          </p:cNvSpPr>
          <p:nvPr>
            <p:ph type="body" idx="1"/>
          </p:nvPr>
        </p:nvSpPr>
        <p:spPr bwMode="auto">
          <a:xfrm>
            <a:off x="538163" y="2276475"/>
            <a:ext cx="8137525"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r>
              <a:rPr lang="pt-BR" sz="4000" dirty="0">
                <a:solidFill>
                  <a:srgbClr val="687995"/>
                </a:solidFill>
              </a:rPr>
              <a:t>Os </a:t>
            </a:r>
            <a:r>
              <a:rPr lang="pt-BR" sz="4000" b="1" dirty="0">
                <a:solidFill>
                  <a:srgbClr val="687995"/>
                </a:solidFill>
              </a:rPr>
              <a:t>valores</a:t>
            </a:r>
            <a:r>
              <a:rPr lang="pt-BR" sz="4000" dirty="0">
                <a:solidFill>
                  <a:srgbClr val="687995"/>
                </a:solidFill>
              </a:rPr>
              <a:t> </a:t>
            </a:r>
            <a:r>
              <a:rPr lang="pt-BR" sz="4000" b="1" dirty="0">
                <a:solidFill>
                  <a:srgbClr val="687995"/>
                </a:solidFill>
              </a:rPr>
              <a:t>intelectuais</a:t>
            </a:r>
            <a:r>
              <a:rPr lang="pt-BR" sz="4000" dirty="0">
                <a:solidFill>
                  <a:srgbClr val="687995"/>
                </a:solidFill>
              </a:rPr>
              <a:t> e </a:t>
            </a:r>
            <a:r>
              <a:rPr lang="pt-BR" sz="4000" b="1" dirty="0">
                <a:solidFill>
                  <a:srgbClr val="687995"/>
                </a:solidFill>
              </a:rPr>
              <a:t>morais </a:t>
            </a:r>
            <a:r>
              <a:rPr lang="pt-BR" sz="4000" dirty="0">
                <a:solidFill>
                  <a:srgbClr val="687995"/>
                </a:solidFill>
              </a:rPr>
              <a:t>do médium têm </a:t>
            </a:r>
            <a:r>
              <a:rPr lang="pt-BR" sz="4000" b="1" dirty="0">
                <a:solidFill>
                  <a:srgbClr val="687995"/>
                </a:solidFill>
              </a:rPr>
              <a:t>preponderância</a:t>
            </a:r>
            <a:r>
              <a:rPr lang="pt-BR" sz="4000" dirty="0">
                <a:solidFill>
                  <a:srgbClr val="687995"/>
                </a:solidFill>
              </a:rPr>
              <a:t> na ocorrência </a:t>
            </a:r>
            <a:r>
              <a:rPr lang="pt-BR" sz="4000" b="1" dirty="0">
                <a:solidFill>
                  <a:srgbClr val="687995"/>
                </a:solidFill>
              </a:rPr>
              <a:t>fenomênica</a:t>
            </a:r>
            <a:endParaRPr lang="pt-BR" sz="4000" dirty="0">
              <a:solidFill>
                <a:srgbClr val="687995"/>
              </a:solidFill>
            </a:endParaRPr>
          </a:p>
          <a:p>
            <a:r>
              <a:rPr lang="pt-BR" sz="2800" i="1" dirty="0">
                <a:solidFill>
                  <a:srgbClr val="687995"/>
                </a:solidFill>
              </a:rPr>
              <a:t>Manoel </a:t>
            </a:r>
            <a:r>
              <a:rPr lang="pt-BR" sz="2800" i="1" dirty="0" err="1">
                <a:solidFill>
                  <a:srgbClr val="687995"/>
                </a:solidFill>
              </a:rPr>
              <a:t>Philomeno</a:t>
            </a:r>
            <a:r>
              <a:rPr lang="pt-BR" sz="2800" i="1" dirty="0">
                <a:solidFill>
                  <a:srgbClr val="687995"/>
                </a:solidFill>
              </a:rPr>
              <a:t> de Miranda</a:t>
            </a:r>
            <a:endParaRPr lang="pt-BR" dirty="0"/>
          </a:p>
        </p:txBody>
      </p:sp>
    </p:spTree>
  </p:cSld>
  <p:clrMapOvr>
    <a:masterClrMapping/>
  </p:clrMapOvr>
  <p:transition spd="med"/>
</p:sld>
</file>

<file path=ppt/theme/theme1.xml><?xml version="1.0" encoding="utf-8"?>
<a:theme xmlns:a="http://schemas.openxmlformats.org/drawingml/2006/main" name="Tema do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o Office">
      <a:majorFont>
        <a:latin typeface="Helvetica"/>
        <a:ea typeface="Helvetica"/>
        <a:cs typeface="Helvetica"/>
      </a:majorFont>
      <a:minorFont>
        <a:latin typeface="Arial"/>
        <a:ea typeface=""/>
        <a:cs typeface="Arial"/>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o Office">
      <a:majorFont>
        <a:latin typeface="Helvetica"/>
        <a:ea typeface="Helvetica"/>
        <a:cs typeface="Helvetica"/>
      </a:majorFont>
      <a:minorFont>
        <a:latin typeface="Arial"/>
        <a:ea typeface=""/>
        <a:cs typeface="Arial"/>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572E2D"/>
      </a:dk1>
      <a:lt1>
        <a:srgbClr val="2A5657"/>
      </a:lt1>
      <a:dk2>
        <a:srgbClr val="A7A7A7"/>
      </a:dk2>
      <a:lt2>
        <a:srgbClr val="535353"/>
      </a:lt2>
      <a:accent1>
        <a:srgbClr val="BBE0E3"/>
      </a:accent1>
      <a:accent2>
        <a:srgbClr val="333399"/>
      </a:accent2>
      <a:accent3>
        <a:srgbClr val="ACB4B4"/>
      </a:accent3>
      <a:accent4>
        <a:srgbClr val="492625"/>
      </a:accent4>
      <a:accent5>
        <a:srgbClr val="DAEDEF"/>
      </a:accent5>
      <a:accent6>
        <a:srgbClr val="2D2D8A"/>
      </a:accent6>
      <a:hlink>
        <a:srgbClr val="0000FF"/>
      </a:hlink>
      <a:folHlink>
        <a:srgbClr val="FF00FF"/>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TotalTime>
  <Words>6389</Words>
  <Application>Microsoft Office PowerPoint</Application>
  <PresentationFormat>Apresentação na tela (4:3)</PresentationFormat>
  <Paragraphs>345</Paragraphs>
  <Slides>44</Slides>
  <Notes>31</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44</vt:i4>
      </vt:variant>
    </vt:vector>
  </HeadingPairs>
  <TitlesOfParts>
    <vt:vector size="49" baseType="lpstr">
      <vt:lpstr>Arial</vt:lpstr>
      <vt:lpstr>Helvetica</vt:lpstr>
      <vt:lpstr>Noteworthy Bold</vt:lpstr>
      <vt:lpstr>Tema do Office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Anibal Jorge Oliveira Albuquerque</dc:creator>
  <cp:lastModifiedBy>Roberto Alves</cp:lastModifiedBy>
  <cp:revision>107</cp:revision>
  <dcterms:modified xsi:type="dcterms:W3CDTF">2016-09-19T16:53:50Z</dcterms:modified>
</cp:coreProperties>
</file>