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pt-BR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38" autoAdjust="0"/>
  </p:normalViewPr>
  <p:slideViewPr>
    <p:cSldViewPr showGuides="1">
      <p:cViewPr varScale="1">
        <p:scale>
          <a:sx n="56" d="100"/>
          <a:sy n="56" d="100"/>
        </p:scale>
        <p:origin x="18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>
                <a:sym typeface="Noteworthy Bold" charset="0"/>
              </a:rPr>
              <a:t>Second level</a:t>
            </a:r>
          </a:p>
          <a:p>
            <a:pPr lvl="2"/>
            <a:r>
              <a:rPr lang="pt-BR">
                <a:sym typeface="Noteworthy Bold" charset="0"/>
              </a:rPr>
              <a:t>Third level</a:t>
            </a:r>
          </a:p>
          <a:p>
            <a:pPr lvl="3"/>
            <a:r>
              <a:rPr lang="pt-BR">
                <a:sym typeface="Noteworthy Bold" charset="0"/>
              </a:rPr>
              <a:t>Fourth level</a:t>
            </a:r>
          </a:p>
          <a:p>
            <a:pPr lvl="4"/>
            <a:r>
              <a:rPr lang="pt-BR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16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</a:t>
            </a:r>
            <a:r>
              <a:rPr lang="pt-BR" baseline="0" dirty="0"/>
              <a:t> que querem tomar tempo</a:t>
            </a:r>
          </a:p>
          <a:p>
            <a:r>
              <a:rPr lang="pt-BR" baseline="0" dirty="0"/>
              <a:t>A reunião tem hora prefixada para começar e para terminar</a:t>
            </a:r>
          </a:p>
          <a:p>
            <a:r>
              <a:rPr lang="pt-BR" baseline="0" dirty="0"/>
              <a:t>A equipe de segurança espiritual tem de se retirar para outras tarefas em outros lugares e planos</a:t>
            </a:r>
          </a:p>
          <a:p>
            <a:r>
              <a:rPr lang="pt-BR" baseline="0" dirty="0"/>
              <a:t>Há Espíritos que, sabendo disso, procuram demorar para, depois, tumultuar a reunião e causar pânico nos participantes inexperientes; alguns procuram se manifestar quando a reunião já está praticamente encerrada</a:t>
            </a:r>
          </a:p>
          <a:p>
            <a:r>
              <a:rPr lang="pt-BR" baseline="0" dirty="0"/>
              <a:t>Nossa atitude: nunca permitir que, por iniciativa ou não dos manifestantes, seja ultrapassado o horário da reunião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12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Serão realmente como se apresentam?</a:t>
            </a:r>
          </a:p>
          <a:p>
            <a:r>
              <a:rPr lang="pt-BR" dirty="0"/>
              <a:t>Em relação à aparência</a:t>
            </a:r>
          </a:p>
          <a:p>
            <a:r>
              <a:rPr lang="pt-BR" dirty="0"/>
              <a:t>Uma</a:t>
            </a:r>
            <a:r>
              <a:rPr lang="pt-BR" baseline="0" dirty="0"/>
              <a:t> vez desencarnado, o Espírito não mais pertence a qualquer das raças humanas terrenas</a:t>
            </a:r>
          </a:p>
          <a:p>
            <a:r>
              <a:rPr lang="pt-BR" baseline="0" dirty="0"/>
              <a:t>Não tendo mais corpo físico, o Espírito não é amarelo nem negro ou branco</a:t>
            </a:r>
          </a:p>
          <a:p>
            <a:r>
              <a:rPr lang="pt-BR" baseline="0" dirty="0"/>
              <a:t>O Espírito poderá apresentar em seu perispírito (corpo espiritual) características de alguma raça, se ainda se sentir assim, ou assim se mentalizar</a:t>
            </a:r>
          </a:p>
          <a:p>
            <a:endParaRPr lang="pt-BR" baseline="0" dirty="0"/>
          </a:p>
          <a:p>
            <a:r>
              <a:rPr lang="pt-BR" baseline="0" dirty="0"/>
              <a:t>Quanto à linguagem</a:t>
            </a:r>
          </a:p>
          <a:p>
            <a:r>
              <a:rPr lang="pt-BR" baseline="0" dirty="0"/>
              <a:t>“O pensamento é a linguagem dos Espíritos”</a:t>
            </a:r>
          </a:p>
          <a:p>
            <a:r>
              <a:rPr lang="pt-BR" baseline="0" dirty="0"/>
              <a:t>“Para exprimir suas ideias numa língua articulada, transmissível, toma as palavras ao vocabulário do médium”</a:t>
            </a:r>
          </a:p>
          <a:p>
            <a:r>
              <a:rPr lang="pt-BR" baseline="0" dirty="0"/>
              <a:t>A comunicação lhe será mais fácil numa língua que ao médium é familiar na atualidade ou já conheceu em existência anterior (O Livro dos Médiuns, 2ª parte, Cap. XIX, 223)</a:t>
            </a:r>
          </a:p>
          <a:p>
            <a:r>
              <a:rPr lang="pt-BR" baseline="0" dirty="0"/>
              <a:t>A rigor, portanto, esses Espíritos não precisariam usar de um linguajar estranho aos médiuns e aos participantes da reunião</a:t>
            </a:r>
          </a:p>
          <a:p>
            <a:endParaRPr lang="pt-BR" dirty="0"/>
          </a:p>
          <a:p>
            <a:r>
              <a:rPr lang="pt-BR" dirty="0"/>
              <a:t>Mas não seria para comprovar a identidade deles que falam assim?</a:t>
            </a:r>
          </a:p>
          <a:p>
            <a:r>
              <a:rPr lang="pt-BR" dirty="0"/>
              <a:t>Estudiosos da cultura africana, indígena e cabocla, analisando-lhes a linguagem, usada quando se comunicam nas reuniões mediúnicas, tiram alertadoras conclusões:</a:t>
            </a:r>
          </a:p>
          <a:p>
            <a:pPr marL="457200" indent="-457200">
              <a:buAutoNum type="arabicPeriod"/>
            </a:pPr>
            <a:r>
              <a:rPr lang="pt-BR" dirty="0"/>
              <a:t>A fala de pretos-velhos não costuma corresponder aos dialetos africanos, mesmo levando-se em conta</a:t>
            </a:r>
            <a:r>
              <a:rPr lang="pt-BR" baseline="0" dirty="0"/>
              <a:t> a mescla com o idioma português. É mais uma algaravia ( confusão de vozes) sem significado ou ligação com o que os africanos falavam</a:t>
            </a:r>
          </a:p>
          <a:p>
            <a:pPr marL="457200" indent="-457200">
              <a:buAutoNum type="arabicPeriod"/>
            </a:pPr>
            <a:r>
              <a:rPr lang="pt-BR" baseline="0" dirty="0"/>
              <a:t>Índios brasileiros não poderiam jamais se denominarem Caboclo 7 Flechas (não tinham noção de número além dos cinco dedos das mãos, nem contavam um, dois, três, quatro e cinco, mas “</a:t>
            </a:r>
            <a:r>
              <a:rPr lang="pt-BR" baseline="0" dirty="0" err="1"/>
              <a:t>chê</a:t>
            </a:r>
            <a:r>
              <a:rPr lang="pt-BR" baseline="0" dirty="0"/>
              <a:t> </a:t>
            </a:r>
            <a:r>
              <a:rPr lang="pt-BR" baseline="0" dirty="0" err="1"/>
              <a:t>po</a:t>
            </a:r>
            <a:r>
              <a:rPr lang="pt-BR" baseline="0" dirty="0"/>
              <a:t>” = minha mão. Também não se denominariam “Flecha Ligeira”, “Nuvem Branca”, etc., como o fazem os índios norte-americanos, que o cinema vulgarizou entre nós</a:t>
            </a:r>
          </a:p>
          <a:p>
            <a:pPr marL="0" indent="0">
              <a:buNone/>
            </a:pPr>
            <a:r>
              <a:rPr lang="pt-BR" baseline="0" dirty="0"/>
              <a:t>	(“</a:t>
            </a:r>
            <a:r>
              <a:rPr lang="pt-BR" baseline="0" dirty="0" err="1"/>
              <a:t>Mediunismo</a:t>
            </a:r>
            <a:r>
              <a:rPr lang="pt-BR" baseline="0" dirty="0"/>
              <a:t> e </a:t>
            </a:r>
            <a:r>
              <a:rPr lang="pt-BR" baseline="0" dirty="0" err="1"/>
              <a:t>Antroponomia</a:t>
            </a:r>
            <a:r>
              <a:rPr lang="pt-BR" baseline="0" dirty="0"/>
              <a:t>”, Sylvio </a:t>
            </a:r>
            <a:r>
              <a:rPr lang="pt-BR" baseline="0" dirty="0" err="1"/>
              <a:t>Ourique</a:t>
            </a:r>
            <a:r>
              <a:rPr lang="pt-BR" baseline="0" dirty="0"/>
              <a:t> Fragoso, “Revista Internacional de Espiritismo”, set/81)</a:t>
            </a:r>
          </a:p>
          <a:p>
            <a:pPr marL="0" indent="0">
              <a:buNone/>
            </a:pPr>
            <a:endParaRPr lang="pt-BR" baseline="0" dirty="0"/>
          </a:p>
          <a:p>
            <a:pPr marL="0" indent="0">
              <a:buNone/>
            </a:pPr>
            <a:endParaRPr lang="pt-BR" baseline="0" dirty="0"/>
          </a:p>
        </p:txBody>
      </p:sp>
    </p:spTree>
    <p:extLst>
      <p:ext uri="{BB962C8B-B14F-4D97-AF65-F5344CB8AC3E}">
        <p14:creationId xmlns:p14="http://schemas.microsoft.com/office/powerpoint/2010/main" val="37387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se apresentam os Espíritos que desejam tomar tempo da reunião</a:t>
            </a:r>
          </a:p>
        </p:txBody>
      </p:sp>
    </p:spTree>
    <p:extLst>
      <p:ext uri="{BB962C8B-B14F-4D97-AF65-F5344CB8AC3E}">
        <p14:creationId xmlns:p14="http://schemas.microsoft.com/office/powerpoint/2010/main" val="29056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08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Ameaças, desafios que nos façam</a:t>
            </a:r>
          </a:p>
          <a:p>
            <a:r>
              <a:rPr lang="pt-BR" dirty="0"/>
              <a:t>Ser intimorato (sem</a:t>
            </a:r>
            <a:r>
              <a:rPr lang="pt-BR" baseline="0" dirty="0"/>
              <a:t> temor), mas não temerário (precipitado, arriscado)</a:t>
            </a:r>
          </a:p>
          <a:p>
            <a:r>
              <a:rPr lang="pt-BR" baseline="0" dirty="0"/>
              <a:t>Não aceitar a intimidação, pois sofremos apenas o que estiver em nossos compromissos espirituais</a:t>
            </a:r>
          </a:p>
          <a:p>
            <a:r>
              <a:rPr lang="pt-BR" baseline="0" dirty="0"/>
              <a:t>Mas não devolvê-la com palavra ou gesto de desafio ou provocação</a:t>
            </a:r>
          </a:p>
          <a:p>
            <a:r>
              <a:rPr lang="pt-BR" baseline="0" dirty="0"/>
              <a:t>Não ridicularizar a bravata; nem desafiar a ameaça; não responder à ironia com mofa; não se intimidar, mas ser prudente</a:t>
            </a:r>
          </a:p>
          <a:p>
            <a:r>
              <a:rPr lang="pt-BR" baseline="0" dirty="0"/>
              <a:t>A nós, muitas vezes, eles poderiam vencer e só a proteção da equipe espiritual do trabalho nos dá amparo e ascendência momentânea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726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395556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nos acusa de sermos</a:t>
            </a:r>
            <a:r>
              <a:rPr lang="pt-BR" baseline="0" dirty="0"/>
              <a:t> piores que ele, se aponta nossas falhas</a:t>
            </a:r>
          </a:p>
          <a:p>
            <a:r>
              <a:rPr lang="pt-BR" baseline="0" dirty="0"/>
              <a:t>Estejamos preparados para estas situações com humildade</a:t>
            </a:r>
          </a:p>
          <a:p>
            <a:r>
              <a:rPr lang="pt-BR" baseline="0" dirty="0"/>
              <a:t>Não somos Espíritos redimidos, nem ele é um réprobo enredado em seus crimes</a:t>
            </a:r>
          </a:p>
          <a:p>
            <a:r>
              <a:rPr lang="pt-BR" baseline="0" dirty="0"/>
              <a:t>Como Espírito ele nos observa e pode se informar de nossas falhas atuais ou em nosso passado</a:t>
            </a:r>
          </a:p>
          <a:p>
            <a:r>
              <a:rPr lang="pt-BR" baseline="0" dirty="0"/>
              <a:t>Não adianta exibir virtudes que não se possui ainda</a:t>
            </a:r>
          </a:p>
          <a:p>
            <a:r>
              <a:rPr lang="pt-BR" baseline="0" dirty="0"/>
              <a:t>Mas o julgamento correto será por nossos esforços e não por resultados já obtidos</a:t>
            </a:r>
          </a:p>
          <a:p>
            <a:r>
              <a:rPr lang="pt-BR" baseline="0" dirty="0"/>
              <a:t>Se tivermos paciência, tolerância, o manifestante acabará por admitir que, mesmo ainda não tendo alcançado os estágios superiores da evolução, somos alguém que quer mesmo ser cristão e amigo, e nossa intenção é legítima, o esforço que desenvolvemos é digno, e nos respeitarão por isso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01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156831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Proposta de acordo, pacto, barganha</a:t>
            </a:r>
          </a:p>
          <a:p>
            <a:r>
              <a:rPr lang="pt-BR" dirty="0"/>
              <a:t>Simplesmente</a:t>
            </a:r>
            <a:r>
              <a:rPr lang="pt-BR" baseline="0" dirty="0"/>
              <a:t> não os aceite; sem se indignar, acusar ou agredir</a:t>
            </a:r>
          </a:p>
          <a:p>
            <a:r>
              <a:rPr lang="pt-BR" baseline="0" dirty="0"/>
              <a:t>Diga que fale com nossos superiores espirituais, dirigentes de trabalho, para que eles decidam</a:t>
            </a:r>
          </a:p>
          <a:p>
            <a:r>
              <a:rPr lang="pt-BR" baseline="0" dirty="0"/>
              <a:t>Não tente “enrolar” o Espírito com propostas, promessas; ele pode tentar nos enganar, pois está perturbado; mas, nós, não; temos de demonstrar métodos melhores de relacionamento e conduta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2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Debilidade natural ou por doença.</a:t>
            </a:r>
          </a:p>
        </p:txBody>
      </p:sp>
    </p:spTree>
    <p:extLst>
      <p:ext uri="{BB962C8B-B14F-4D97-AF65-F5344CB8AC3E}">
        <p14:creationId xmlns:p14="http://schemas.microsoft.com/office/powerpoint/2010/main" val="4267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487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200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29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443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98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041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5342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521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288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815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2-slid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frm=1&amp;source=images&amp;cd=&amp;cad=rja&amp;docid=pkxq0L2mDUV9fM&amp;tbnid=UWGg9qZ5xOSSCM:&amp;ved=0CAUQjRw&amp;url=http://reginapoeta.blogspot.com/2009/07/gestos-de-carinho.html&amp;ei=UDBYUYrRC4no9ASw0oG4DQ&amp;psig=AFQjCNEvmNYBJA62dviSwTXUc5oPGsWGGg&amp;ust=136482042592326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pZZfzC16fqCogM&amp;tbnid=Zb30fMhcc0gr1M:&amp;ved=0CAUQjRw&amp;url=http://www.veg11.com.br/site/ultimas/327-passe-virtual&amp;ei=nzBYUZ_6BIr28gSPloB4&amp;psig=AFQjCNGghchhfWzqam35grfd0XJSfqb9cA&amp;ust=136482050294951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qJgQrpzegdSkPM&amp;tbnid=MsjlXz8LCyXiuM:&amp;ved=0CAUQjRw&amp;url=http://ramatismissaodeluz.blogspot.com/2012_04_01_archive.html&amp;ei=CDFYUefKK4ym8gS_jICYCA&amp;psig=AFQjCNH7hrl3zoqA3EutmZpDYYGwODScJw&amp;ust=136482061134648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.br/url?sa=i&amp;rct=j&amp;q=&amp;esrc=s&amp;frm=1&amp;source=images&amp;cd=&amp;cad=rja&amp;docid=GjSgRJqPALAhTM&amp;tbnid=vyD9WtV_Z1PxVM:&amp;ved=0CAUQjRw&amp;url=http://www.caribunitedfc.com/mentor.html&amp;ei=mjtYUc26OYfa9ASRtIGIAg&amp;psig=AFQjCNHfGLetpVmVY9hGW9uCydCiF_hSiA&amp;ust=136482070327502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frm=1&amp;source=images&amp;cd=&amp;cad=rja&amp;docid=EDVUdRoOqaz24M&amp;tbnid=SDtH4os0TePIDM:&amp;ved=0CAUQjRw&amp;url=http://www.imprimaseuestilo.com.br/categoria/imagens/page/33/&amp;ei=pTxYUZ2BCYXc9ASW_4DgCQ&amp;psig=AFQjCNFby2dtxeZfuXxhfgCW4isZ59RBdQ&amp;ust=13648235334659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pt-BR"/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>
            <a:off x="941388" y="2498725"/>
            <a:ext cx="3960812" cy="194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>
              <a:lnSpc>
                <a:spcPts val="4800"/>
              </a:lnSpc>
            </a:pPr>
            <a:r>
              <a:rPr 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CURSO DE EDUCAÇÃO MEDIÚNICA</a:t>
            </a:r>
            <a:endParaRPr lang="pt-BR"/>
          </a:p>
        </p:txBody>
      </p:sp>
      <p:sp>
        <p:nvSpPr>
          <p:cNvPr id="3077" name="AutoShape 5"/>
          <p:cNvSpPr>
            <a:spLocks/>
          </p:cNvSpPr>
          <p:nvPr/>
        </p:nvSpPr>
        <p:spPr bwMode="auto">
          <a:xfrm>
            <a:off x="5219700" y="3933825"/>
            <a:ext cx="3673475" cy="182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>
              <a:lnSpc>
                <a:spcPts val="5500"/>
              </a:lnSpc>
            </a:pPr>
            <a:r>
              <a:rPr lang="pt-BR" sz="24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AULA 26</a:t>
            </a:r>
          </a:p>
          <a:p>
            <a:pPr defTabSz="914400">
              <a:lnSpc>
                <a:spcPts val="4000"/>
              </a:lnSpc>
            </a:pPr>
            <a:r>
              <a:rPr lang="pt-BR" sz="3200" b="1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Doutrinação</a:t>
            </a:r>
          </a:p>
          <a:p>
            <a:pPr defTabSz="914400">
              <a:lnSpc>
                <a:spcPts val="4000"/>
              </a:lnSpc>
            </a:pPr>
            <a:r>
              <a:rPr lang="pt-BR" sz="28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Parte 5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  <a:endParaRPr lang="pt-BR"/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257300" y="2276475"/>
            <a:ext cx="6629400" cy="241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Dificilmente são esclarecidos de</a:t>
            </a:r>
          </a:p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uma única vez</a:t>
            </a:r>
            <a:endParaRPr lang="pt-BR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1433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11</a:t>
            </a:r>
            <a:endParaRPr lang="pt-BR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1042988" y="3140075"/>
            <a:ext cx="7058025" cy="187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DIÁLOGO </a:t>
            </a:r>
          </a:p>
          <a:p>
            <a:pPr algn="ctr" defTabSz="914400"/>
            <a:r>
              <a:rPr lang="pt-BR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 DESAFIANTES</a:t>
            </a:r>
            <a:endParaRPr lang="pt-BR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1638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12</a:t>
            </a:r>
            <a:endParaRPr lang="pt-BR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se apresentam</a:t>
            </a:r>
            <a:endParaRPr lang="pt-BR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  <a:endParaRPr lang="pt-BR"/>
          </a:p>
        </p:txBody>
      </p:sp>
      <p:sp>
        <p:nvSpPr>
          <p:cNvPr id="17410" name="AutoShape 2"/>
          <p:cNvSpPr>
            <a:spLocks/>
          </p:cNvSpPr>
          <p:nvPr/>
        </p:nvSpPr>
        <p:spPr bwMode="auto">
          <a:xfrm>
            <a:off x="755650" y="1916113"/>
            <a:ext cx="7559675" cy="309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Julgam-se fortes, invulneráveis e utilizam-se desse recurso para causar medo ao grupo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14</a:t>
            </a:r>
            <a:endParaRPr lang="pt-BR"/>
          </a:p>
        </p:txBody>
      </p:sp>
      <p:sp>
        <p:nvSpPr>
          <p:cNvPr id="18434" name="AutoShape 2"/>
          <p:cNvSpPr>
            <a:spLocks/>
          </p:cNvSpPr>
          <p:nvPr/>
        </p:nvSpPr>
        <p:spPr bwMode="auto">
          <a:xfrm>
            <a:off x="682625" y="1916113"/>
            <a:ext cx="7777163" cy="309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Ameaçam perseguir os presentes e desafiam-nos a prosseguirmos interferindo em seus planos</a:t>
            </a:r>
            <a:endParaRPr lang="pt-BR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1945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endParaRPr lang="pt-BR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proceder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16</a:t>
            </a:r>
            <a:endParaRPr lang="pt-BR"/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971550" y="1484313"/>
            <a:ext cx="7202488" cy="396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Atentar para alguma observação, no decorrer do diálogo, que revele os pontos sensíveis que procuram esconder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17</a:t>
            </a:r>
            <a:endParaRPr lang="pt-BR"/>
          </a:p>
        </p:txBody>
      </p:sp>
      <p:sp>
        <p:nvSpPr>
          <p:cNvPr id="21506" name="AutoShape 2"/>
          <p:cNvSpPr>
            <a:spLocks/>
          </p:cNvSpPr>
          <p:nvPr/>
        </p:nvSpPr>
        <p:spPr bwMode="auto">
          <a:xfrm>
            <a:off x="900113" y="3860800"/>
            <a:ext cx="7346950" cy="2451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Apesar da aparente fortaleza, são todos indigentes de amor e paz, quase sempre separados de seus afetos mais caros</a:t>
            </a:r>
            <a:endParaRPr lang="pt-BR"/>
          </a:p>
        </p:txBody>
      </p:sp>
      <p:pic>
        <p:nvPicPr>
          <p:cNvPr id="21507" name="Picture 3" descr="cadavezmaismeconvenço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836613"/>
            <a:ext cx="3222625" cy="29813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18</a:t>
            </a:r>
            <a:endParaRPr lang="pt-BR"/>
          </a:p>
        </p:txBody>
      </p:sp>
      <p:sp>
        <p:nvSpPr>
          <p:cNvPr id="22530" name="AutoShape 2"/>
          <p:cNvSpPr>
            <a:spLocks/>
          </p:cNvSpPr>
          <p:nvPr/>
        </p:nvSpPr>
        <p:spPr bwMode="auto">
          <a:xfrm>
            <a:off x="755650" y="4291013"/>
            <a:ext cx="7561263" cy="201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Poderá ser necessário recorrer à energia equilibrada, serena e segura, dosada no amor</a:t>
            </a:r>
            <a:endParaRPr lang="pt-BR"/>
          </a:p>
        </p:txBody>
      </p:sp>
      <p:pic>
        <p:nvPicPr>
          <p:cNvPr id="22531" name="Picture 3" descr="passe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63588"/>
            <a:ext cx="2717800" cy="3457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2355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19</a:t>
            </a:r>
            <a:endParaRPr lang="pt-BR"/>
          </a:p>
        </p:txBody>
      </p:sp>
      <p:sp>
        <p:nvSpPr>
          <p:cNvPr id="23555" name="AutoShape 3"/>
          <p:cNvSpPr>
            <a:spLocks/>
          </p:cNvSpPr>
          <p:nvPr/>
        </p:nvSpPr>
        <p:spPr bwMode="auto">
          <a:xfrm>
            <a:off x="1042988" y="3140075"/>
            <a:ext cx="7058025" cy="187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DIÁLOGO </a:t>
            </a:r>
          </a:p>
          <a:p>
            <a:pPr algn="ctr" defTabSz="914400"/>
            <a:r>
              <a:rPr lang="pt-BR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 IRÔNICOS</a:t>
            </a:r>
            <a:endParaRPr lang="pt-BR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409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pt-BR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2560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</a:t>
            </a:r>
            <a:endParaRPr lang="pt-BR"/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se apresentam</a:t>
            </a:r>
            <a:endParaRPr lang="pt-BR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21</a:t>
            </a:r>
            <a:endParaRPr lang="pt-BR"/>
          </a:p>
        </p:txBody>
      </p:sp>
      <p:sp>
        <p:nvSpPr>
          <p:cNvPr id="26626" name="AutoShape 2"/>
          <p:cNvSpPr>
            <a:spLocks/>
          </p:cNvSpPr>
          <p:nvPr/>
        </p:nvSpPr>
        <p:spPr bwMode="auto">
          <a:xfrm>
            <a:off x="971550" y="2276475"/>
            <a:ext cx="7131050" cy="241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Geralmente, sendo muito inteligentes, usam a ironia como agressão</a:t>
            </a:r>
            <a:endParaRPr lang="pt-BR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22</a:t>
            </a:r>
            <a:endParaRPr lang="pt-BR"/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1257300" y="1916113"/>
            <a:ext cx="6629400" cy="309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Ferem o doutrinador</a:t>
            </a:r>
          </a:p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os participantes com comentários irônicos</a:t>
            </a:r>
          </a:p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contundentes</a:t>
            </a:r>
            <a:endParaRPr lang="pt-BR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23</a:t>
            </a:r>
            <a:endParaRPr lang="pt-BR"/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>
            <a:off x="611188" y="1557338"/>
            <a:ext cx="7848600" cy="3889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Alguns revelam que seguem os participantes da reunião para vigiar-lhes os passos</a:t>
            </a:r>
          </a:p>
          <a:p>
            <a:pPr algn="ctr" defTabSz="914400"/>
            <a:r>
              <a:rPr lang="pt-BR" sz="48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que ninguém faz o que prega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2969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24</a:t>
            </a:r>
            <a:endParaRPr lang="pt-BR"/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proceder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25</a:t>
            </a:r>
            <a:endParaRPr lang="pt-BR"/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1257300" y="2636838"/>
            <a:ext cx="6629400" cy="1657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Jamais ficar melindrado com as agressões</a:t>
            </a:r>
            <a:endParaRPr lang="pt-BR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26</a:t>
            </a:r>
            <a:endParaRPr lang="pt-BR"/>
          </a:p>
        </p:txBody>
      </p:sp>
      <p:sp>
        <p:nvSpPr>
          <p:cNvPr id="31746" name="AutoShape 2"/>
          <p:cNvSpPr>
            <a:spLocks/>
          </p:cNvSpPr>
          <p:nvPr/>
        </p:nvSpPr>
        <p:spPr bwMode="auto">
          <a:xfrm>
            <a:off x="1042988" y="1916113"/>
            <a:ext cx="7059612" cy="3024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Aceitar as críticas com humildade sincera, compreendendo que somos ainda imperfeitos</a:t>
            </a:r>
            <a:endParaRPr lang="pt-BR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27</a:t>
            </a:r>
            <a:endParaRPr lang="pt-BR"/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1257300" y="2924175"/>
            <a:ext cx="6629400" cy="939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Não se defender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3379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28</a:t>
            </a:r>
            <a:endParaRPr lang="pt-BR"/>
          </a:p>
        </p:txBody>
      </p:sp>
      <p:sp>
        <p:nvSpPr>
          <p:cNvPr id="33795" name="AutoShape 3"/>
          <p:cNvSpPr>
            <a:spLocks/>
          </p:cNvSpPr>
          <p:nvPr/>
        </p:nvSpPr>
        <p:spPr bwMode="auto">
          <a:xfrm>
            <a:off x="1042988" y="3140075"/>
            <a:ext cx="7058025" cy="1879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5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DIÁLOGO COM MISTIFICADORES</a:t>
            </a:r>
            <a:endParaRPr lang="pt-BR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3584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29</a:t>
            </a:r>
            <a:endParaRPr lang="pt-BR"/>
          </a:p>
        </p:txBody>
      </p:sp>
      <p:sp>
        <p:nvSpPr>
          <p:cNvPr id="35843" name="AutoShape 3"/>
          <p:cNvSpPr>
            <a:spLocks/>
          </p:cNvSpPr>
          <p:nvPr/>
        </p:nvSpPr>
        <p:spPr bwMode="auto">
          <a:xfrm>
            <a:off x="1257300" y="508476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se apresentam</a:t>
            </a:r>
            <a:endParaRPr lang="pt-BR"/>
          </a:p>
        </p:txBody>
      </p:sp>
      <p:pic>
        <p:nvPicPr>
          <p:cNvPr id="35844" name="Picture 4" descr="Loucura2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4301"/>
          <a:stretch>
            <a:fillRect/>
          </a:stretch>
        </p:blipFill>
        <p:spPr bwMode="auto">
          <a:xfrm>
            <a:off x="3348038" y="2205038"/>
            <a:ext cx="2443162" cy="28082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512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pt-BR"/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042988" y="2492375"/>
            <a:ext cx="7058025" cy="3314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DIÁLOGO COM OS QUE DESEJAM TOMAR TEMPO</a:t>
            </a:r>
          </a:p>
          <a:p>
            <a:pPr algn="ctr" defTabSz="914400"/>
            <a:r>
              <a:rPr lang="pt-BR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 REUNIÃO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</a:t>
            </a:r>
            <a:endParaRPr lang="pt-BR"/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971550" y="3571875"/>
            <a:ext cx="7131050" cy="274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Chegam aconselhando, apresentando-se como amigos ou mentores, e usando de muita sutileza</a:t>
            </a:r>
            <a:endParaRPr lang="pt-BR"/>
          </a:p>
        </p:txBody>
      </p:sp>
      <p:pic>
        <p:nvPicPr>
          <p:cNvPr id="36867" name="Picture 3" descr="mentor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50888"/>
            <a:ext cx="3502025" cy="27495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31</a:t>
            </a:r>
            <a:endParaRPr lang="pt-BR"/>
          </a:p>
        </p:txBody>
      </p:sp>
      <p:sp>
        <p:nvSpPr>
          <p:cNvPr id="37890" name="AutoShape 2"/>
          <p:cNvSpPr>
            <a:spLocks/>
          </p:cNvSpPr>
          <p:nvPr/>
        </p:nvSpPr>
        <p:spPr bwMode="auto">
          <a:xfrm>
            <a:off x="900113" y="2205038"/>
            <a:ext cx="7345362" cy="241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Algumas vezes, podem propor modificações no andamento dos trabalhos</a:t>
            </a:r>
            <a:endParaRPr lang="pt-BR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32</a:t>
            </a:r>
            <a:endParaRPr lang="pt-BR"/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1257300" y="1557338"/>
            <a:ext cx="6629400" cy="3816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Há os que aparentam ser necessitados com</a:t>
            </a:r>
          </a:p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finalidade de desviar o ritmo das tarefas e ocupar o tempo</a:t>
            </a:r>
            <a:endParaRPr lang="pt-BR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72122"/>
          </a:xfrm>
          <a:prstGeom prst="rect">
            <a:avLst/>
          </a:prstGeom>
        </p:spPr>
      </p:pic>
      <p:sp>
        <p:nvSpPr>
          <p:cNvPr id="3993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33</a:t>
            </a:r>
            <a:endParaRPr lang="pt-BR"/>
          </a:p>
        </p:txBody>
      </p:sp>
      <p:sp>
        <p:nvSpPr>
          <p:cNvPr id="39939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proceder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34</a:t>
            </a:r>
            <a:endParaRPr lang="pt-BR"/>
          </a:p>
        </p:txBody>
      </p:sp>
      <p:sp>
        <p:nvSpPr>
          <p:cNvPr id="40962" name="AutoShape 2"/>
          <p:cNvSpPr>
            <a:spLocks/>
          </p:cNvSpPr>
          <p:nvPr/>
        </p:nvSpPr>
        <p:spPr bwMode="auto">
          <a:xfrm>
            <a:off x="611188" y="1700213"/>
            <a:ext cx="7920037" cy="3457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Estimular a conversa, analisando psicologicamente</a:t>
            </a:r>
          </a:p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caráter do comunicante, para ver se o que ele fala combina com o que ele afirma ser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35</a:t>
            </a:r>
            <a:endParaRPr lang="pt-BR"/>
          </a:p>
        </p:txBody>
      </p:sp>
      <p:sp>
        <p:nvSpPr>
          <p:cNvPr id="41986" name="AutoShape 2"/>
          <p:cNvSpPr>
            <a:spLocks/>
          </p:cNvSpPr>
          <p:nvPr/>
        </p:nvSpPr>
        <p:spPr bwMode="auto">
          <a:xfrm>
            <a:off x="755650" y="1628775"/>
            <a:ext cx="7705725" cy="3746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Percebendo que se trata</a:t>
            </a:r>
          </a:p>
          <a:p>
            <a:pPr algn="ctr" defTabSz="914400"/>
            <a:r>
              <a:rPr lang="pt-BR" sz="48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mistificação, fazê-lo </a:t>
            </a:r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entender, que ele é quem</a:t>
            </a:r>
          </a:p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está tentando enganar-se</a:t>
            </a:r>
          </a:p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convidá-lo a se modificar</a:t>
            </a:r>
            <a:endParaRPr lang="pt-BR" sz="4400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4300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36</a:t>
            </a:r>
            <a:endParaRPr lang="pt-BR"/>
          </a:p>
        </p:txBody>
      </p:sp>
      <p:sp>
        <p:nvSpPr>
          <p:cNvPr id="43011" name="AutoShape 3"/>
          <p:cNvSpPr>
            <a:spLocks/>
          </p:cNvSpPr>
          <p:nvPr/>
        </p:nvSpPr>
        <p:spPr bwMode="auto">
          <a:xfrm>
            <a:off x="1042988" y="2349252"/>
            <a:ext cx="7058025" cy="3167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5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DIÁLOGO COM OS ESPÍRITOS LIGADOS A MAGIA, TERREIRO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4505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37</a:t>
            </a:r>
            <a:endParaRPr lang="pt-BR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1257300" y="3429000"/>
            <a:ext cx="6629400" cy="8651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se apresentam</a:t>
            </a:r>
            <a:endParaRPr lang="pt-BR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38</a:t>
            </a:r>
            <a:endParaRPr lang="pt-BR"/>
          </a:p>
        </p:txBody>
      </p:sp>
      <p:sp>
        <p:nvSpPr>
          <p:cNvPr id="46082" name="AutoShape 2"/>
          <p:cNvSpPr>
            <a:spLocks/>
          </p:cNvSpPr>
          <p:nvPr/>
        </p:nvSpPr>
        <p:spPr bwMode="auto">
          <a:xfrm>
            <a:off x="1257300" y="4040188"/>
            <a:ext cx="6629400" cy="241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Aparecem cheios de adornos, utensílios e objetos de magia</a:t>
            </a:r>
            <a:endParaRPr lang="pt-BR"/>
          </a:p>
        </p:txBody>
      </p:sp>
      <p:pic>
        <p:nvPicPr>
          <p:cNvPr id="46083" name="Picture 3" descr="asse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722313"/>
            <a:ext cx="4487863" cy="32400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39</a:t>
            </a:r>
            <a:endParaRPr lang="pt-BR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755650" y="4651375"/>
            <a:ext cx="7632700" cy="1657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Reclamam de interferência em seus trabalhos</a:t>
            </a:r>
            <a:endParaRPr lang="pt-BR"/>
          </a:p>
        </p:txBody>
      </p:sp>
      <p:pic>
        <p:nvPicPr>
          <p:cNvPr id="47107" name="Picture 3" descr="Magia_andrebdois-800x582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89000"/>
            <a:ext cx="4975225" cy="36195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716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lang="pt-BR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se apresentam</a:t>
            </a:r>
            <a:endParaRPr lang="pt-BR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40</a:t>
            </a:r>
            <a:endParaRPr lang="pt-BR"/>
          </a:p>
        </p:txBody>
      </p:sp>
      <p:sp>
        <p:nvSpPr>
          <p:cNvPr id="48130" name="AutoShape 2"/>
          <p:cNvSpPr>
            <a:spLocks/>
          </p:cNvSpPr>
          <p:nvPr/>
        </p:nvSpPr>
        <p:spPr bwMode="auto">
          <a:xfrm>
            <a:off x="574675" y="4003675"/>
            <a:ext cx="7993063" cy="228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3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Afirmam que os objetos usados na magia ou despacho desapareceram</a:t>
            </a:r>
          </a:p>
          <a:p>
            <a:pPr algn="ctr" defTabSz="914400"/>
            <a:r>
              <a:rPr lang="pt-BR" sz="3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propõem outros trabalhos mais pesados</a:t>
            </a:r>
            <a:endParaRPr lang="pt-BR"/>
          </a:p>
        </p:txBody>
      </p:sp>
      <p:pic>
        <p:nvPicPr>
          <p:cNvPr id="48131" name="Picture 3" descr="ass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685800"/>
            <a:ext cx="3748087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41</a:t>
            </a:r>
            <a:endParaRPr lang="pt-BR"/>
          </a:p>
        </p:txBody>
      </p:sp>
      <p:sp>
        <p:nvSpPr>
          <p:cNvPr id="49154" name="AutoShape 2"/>
          <p:cNvSpPr>
            <a:spLocks/>
          </p:cNvSpPr>
          <p:nvPr/>
        </p:nvSpPr>
        <p:spPr bwMode="auto">
          <a:xfrm>
            <a:off x="1257300" y="2636838"/>
            <a:ext cx="6629400" cy="158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Dizem que são muitos e que têm muito poder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5017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42</a:t>
            </a:r>
            <a:endParaRPr lang="pt-BR"/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proceder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43</a:t>
            </a:r>
            <a:endParaRPr lang="pt-BR"/>
          </a:p>
        </p:txBody>
      </p:sp>
      <p:sp>
        <p:nvSpPr>
          <p:cNvPr id="51202" name="AutoShape 2"/>
          <p:cNvSpPr>
            <a:spLocks/>
          </p:cNvSpPr>
          <p:nvPr/>
        </p:nvSpPr>
        <p:spPr bwMode="auto">
          <a:xfrm>
            <a:off x="1257300" y="2563813"/>
            <a:ext cx="6629400" cy="1657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Jamais desafiar o Espírito comunicante</a:t>
            </a:r>
            <a:endParaRPr lang="pt-BR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44</a:t>
            </a:r>
            <a:endParaRPr lang="pt-BR"/>
          </a:p>
        </p:txBody>
      </p:sp>
      <p:sp>
        <p:nvSpPr>
          <p:cNvPr id="52226" name="AutoShape 2"/>
          <p:cNvSpPr>
            <a:spLocks/>
          </p:cNvSpPr>
          <p:nvPr/>
        </p:nvSpPr>
        <p:spPr bwMode="auto">
          <a:xfrm>
            <a:off x="1116013" y="2636838"/>
            <a:ext cx="6915150" cy="17287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Mostrar-lhes que não são felizes agindo assim</a:t>
            </a:r>
            <a:endParaRPr lang="pt-BR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45</a:t>
            </a:r>
            <a:endParaRPr lang="pt-BR"/>
          </a:p>
        </p:txBody>
      </p:sp>
      <p:sp>
        <p:nvSpPr>
          <p:cNvPr id="53250" name="AutoShape 2"/>
          <p:cNvSpPr>
            <a:spLocks/>
          </p:cNvSpPr>
          <p:nvPr/>
        </p:nvSpPr>
        <p:spPr bwMode="auto">
          <a:xfrm>
            <a:off x="1257300" y="2276475"/>
            <a:ext cx="6629400" cy="241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Esclarecer que Deus é Pai de todos e mais do que Ele ninguém pode </a:t>
            </a:r>
            <a:endParaRPr lang="pt-BR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46</a:t>
            </a:r>
            <a:endParaRPr lang="pt-BR"/>
          </a:p>
        </p:txBody>
      </p:sp>
      <p:sp>
        <p:nvSpPr>
          <p:cNvPr id="54274" name="AutoShape 2"/>
          <p:cNvSpPr>
            <a:spLocks/>
          </p:cNvSpPr>
          <p:nvPr/>
        </p:nvSpPr>
        <p:spPr bwMode="auto">
          <a:xfrm>
            <a:off x="1257300" y="2636838"/>
            <a:ext cx="6629400" cy="17287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Desmaterializar</a:t>
            </a:r>
          </a:p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os objetos</a:t>
            </a:r>
            <a:endParaRPr lang="pt-BR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2"/>
            <a:ext cx="9144000" cy="68853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851920" y="57332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rgbClr val="75609B"/>
                </a:solidFill>
                <a:ea typeface="MS PGothic" panose="020B0600070205080204" pitchFamily="34" charset="-128"/>
              </a:rPr>
              <a:t>Fortaleza, janeiro de 2014</a:t>
            </a:r>
            <a:endParaRPr lang="pt-BR" sz="1800" dirty="0"/>
          </a:p>
        </p:txBody>
      </p:sp>
      <p:sp>
        <p:nvSpPr>
          <p:cNvPr id="5529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47</a:t>
            </a:r>
            <a:endParaRPr lang="pt-BR"/>
          </a:p>
        </p:txBody>
      </p:sp>
      <p:sp>
        <p:nvSpPr>
          <p:cNvPr id="55301" name="AutoShape 5"/>
          <p:cNvSpPr>
            <a:spLocks/>
          </p:cNvSpPr>
          <p:nvPr/>
        </p:nvSpPr>
        <p:spPr bwMode="auto">
          <a:xfrm>
            <a:off x="882650" y="1268413"/>
            <a:ext cx="7378700" cy="4968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spcBef>
                <a:spcPts val="1600"/>
              </a:spcBef>
            </a:pPr>
            <a:r>
              <a:rPr lang="pt-BR" sz="2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CRÉDITOS</a:t>
            </a:r>
          </a:p>
          <a:p>
            <a:pPr>
              <a:spcBef>
                <a:spcPts val="1600"/>
              </a:spcBef>
            </a:pPr>
            <a:r>
              <a:rPr lang="pt-BR" sz="2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Formatação: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Aníbal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Jorge Oliveira Albuquerque</a:t>
            </a:r>
            <a:endParaRPr lang="pt-BR" sz="2000" b="1">
              <a:solidFill>
                <a:srgbClr val="75609B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pt-BR" sz="2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Direção de Arte: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Weyne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Vasconcelos</a:t>
            </a:r>
          </a:p>
          <a:p>
            <a:pPr>
              <a:spcBef>
                <a:spcPts val="1600"/>
              </a:spcBef>
            </a:pPr>
            <a:r>
              <a:rPr lang="pt-BR" sz="2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Revisão: 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José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Roberto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Alves de Albuquerque</a:t>
            </a:r>
          </a:p>
          <a:p>
            <a:pPr>
              <a:spcBef>
                <a:spcPts val="1600"/>
              </a:spcBef>
            </a:pPr>
            <a:r>
              <a:rPr lang="pt-BR" sz="20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Colaboradores: 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Antônio Alfredo de Sousa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Monteiro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Lisboa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Regina 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Célia Mesquita Gondim, </a:t>
            </a:r>
            <a:r>
              <a:rPr lang="pt-BR" sz="2000" b="1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Sônia</a:t>
            </a:r>
            <a:r>
              <a:rPr lang="pt-BR" sz="2000" i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Ponte</a:t>
            </a:r>
            <a:endParaRPr lang="pt-BR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lang="pt-BR"/>
          </a:p>
        </p:txBody>
      </p:sp>
      <p:sp>
        <p:nvSpPr>
          <p:cNvPr id="8194" name="AutoShape 2"/>
          <p:cNvSpPr>
            <a:spLocks/>
          </p:cNvSpPr>
          <p:nvPr/>
        </p:nvSpPr>
        <p:spPr bwMode="auto">
          <a:xfrm>
            <a:off x="1257300" y="1557338"/>
            <a:ext cx="6629400" cy="3816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Criticam os participantes, a Casa Espírita, os espíritas em geral, tentando provocar o doutrinador</a:t>
            </a:r>
            <a:endParaRPr lang="pt-BR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endParaRPr lang="pt-BR"/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900113" y="1989138"/>
            <a:ext cx="7416800" cy="2952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Comentam as comunicações anteriores, zombando dos problemas apresentados, tentando alongar a conversa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10241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  <a:endParaRPr lang="pt-BR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1257300" y="3643313"/>
            <a:ext cx="6629400" cy="865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Como proceder</a:t>
            </a:r>
            <a:endParaRPr lang="pt-BR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  <a:endParaRPr lang="pt-BR"/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971550" y="1916113"/>
            <a:ext cx="7202488" cy="309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Observando seu intento, não se deve debater com eles tentando provar a excelência do Espiritismo</a:t>
            </a:r>
            <a:endParaRPr lang="pt-BR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6948488" y="6524625"/>
            <a:ext cx="21336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r>
              <a:rPr lang="pt-BR" sz="1000" b="1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  <a:endParaRPr lang="pt-BR"/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11188" y="2060575"/>
            <a:ext cx="7848600" cy="2743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>
                <a:solidFill>
                  <a:srgbClr val="75609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Mostrar-lhes que, enquanto analisam e criticam, esquecem-se de si, de buscar sua felicidade e paz interior </a:t>
            </a:r>
            <a:endParaRPr lang="pt-BR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CB4B4"/>
      </a:accent3>
      <a:accent4>
        <a:srgbClr val="492625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1239</Words>
  <Application>Microsoft Office PowerPoint</Application>
  <PresentationFormat>Apresentação na tela (4:3)</PresentationFormat>
  <Paragraphs>158</Paragraphs>
  <Slides>47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MS PGothic</vt:lpstr>
      <vt:lpstr>Arial</vt:lpstr>
      <vt:lpstr>Helvetica</vt:lpstr>
      <vt:lpstr>Noteworthy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Anibal Jorge Oliveira Albuquerque</dc:creator>
  <cp:lastModifiedBy>Roberto Alves</cp:lastModifiedBy>
  <cp:revision>23</cp:revision>
  <dcterms:modified xsi:type="dcterms:W3CDTF">2016-08-18T19:57:25Z</dcterms:modified>
</cp:coreProperties>
</file>