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2" r:id="rId2"/>
    <p:sldId id="383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577" r:id="rId44"/>
    <p:sldId id="578" r:id="rId45"/>
    <p:sldId id="579" r:id="rId46"/>
    <p:sldId id="580" r:id="rId47"/>
    <p:sldId id="58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436" r:id="rId5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609B"/>
    <a:srgbClr val="3333CC"/>
    <a:srgbClr val="333399"/>
    <a:srgbClr val="000066"/>
    <a:srgbClr val="687995"/>
    <a:srgbClr val="7C7995"/>
    <a:srgbClr val="FFFF99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80251" autoAdjust="0"/>
  </p:normalViewPr>
  <p:slideViewPr>
    <p:cSldViewPr showGuides="1">
      <p:cViewPr varScale="1">
        <p:scale>
          <a:sx n="73" d="100"/>
          <a:sy n="73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128"/>
    </p:cViewPr>
  </p:sorterViewPr>
  <p:notesViewPr>
    <p:cSldViewPr showGuides="1">
      <p:cViewPr varScale="1">
        <p:scale>
          <a:sx n="60" d="100"/>
          <a:sy n="60" d="100"/>
        </p:scale>
        <p:origin x="-24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9B7399-96C2-4422-9105-662D100750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2582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966C91-7FB2-425E-9A00-4371B47486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5016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PASSOS DO DIÁLOGO COM OS ESPÍRITOS</a:t>
            </a:r>
            <a:endParaRPr lang="pt-B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DURANTE A REUNIÃO MEDIÚNICA</a:t>
            </a:r>
            <a:endParaRPr lang="pt-B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INTUIÇÕES</a:t>
            </a:r>
            <a:endParaRPr lang="pt-B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DIÁLOGO</a:t>
            </a:r>
            <a:endParaRPr lang="pt-BR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286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Caso o Espírito não se disponha a falar,</a:t>
            </a:r>
            <a:r>
              <a:rPr lang="pt-BR" baseline="0" dirty="0" smtClean="0"/>
              <a:t> fraternalmente o doutrinador deve buscar meios de iniciar o diálogo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9958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F7560C-B846-4EFD-8F37-56423C8B76F2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É preciso ouvir</a:t>
            </a:r>
            <a:r>
              <a:rPr lang="pt-BR" baseline="0" dirty="0" smtClean="0"/>
              <a:t> o Espírito</a:t>
            </a: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52582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ouvir o Espírito para saber quem é ele (não é para saber</a:t>
            </a:r>
            <a:r>
              <a:rPr lang="pt-BR" baseline="0" dirty="0" smtClean="0"/>
              <a:t> seu nome, mas sua relação com o assistido)</a:t>
            </a:r>
            <a:r>
              <a:rPr lang="pt-BR" dirty="0" smtClean="0"/>
              <a:t> e por que veio (se ele sabe por</a:t>
            </a:r>
            <a:r>
              <a:rPr lang="pt-BR" baseline="0" dirty="0" smtClean="0"/>
              <a:t> que foi trazido)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5191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ouvir o Espírito para</a:t>
            </a:r>
            <a:r>
              <a:rPr lang="pt-BR" baseline="0" dirty="0" smtClean="0"/>
              <a:t> saber se ele ignora seu estado de desencarnado ou não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1701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ouvir o Espírito para verificar se ele pode dialogar com clareza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79067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ouvir o Espírito para compreender sua história, seus</a:t>
            </a:r>
            <a:r>
              <a:rPr lang="pt-BR" baseline="0" dirty="0" smtClean="0"/>
              <a:t> motivos ou razões que o levam ao processo obsessivo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7178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Atentar para não fazer perguntas</a:t>
            </a:r>
            <a:r>
              <a:rPr lang="pt-BR" baseline="0" dirty="0" smtClean="0"/>
              <a:t> desnecessárias, como querer saber o nome do Espírito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85585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</a:t>
            </a:r>
            <a:r>
              <a:rPr lang="pt-BR" baseline="0" dirty="0" smtClean="0"/>
              <a:t> fazer perguntas que não são importantes para o entendimento do caso, como querer saber como ele desencarnou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9723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Também perguntar-lhe</a:t>
            </a:r>
            <a:r>
              <a:rPr lang="pt-BR" baseline="0" dirty="0" smtClean="0"/>
              <a:t> se é homem ou mulher é desnecessário e deselegante</a:t>
            </a:r>
          </a:p>
          <a:p>
            <a:r>
              <a:rPr lang="pt-BR" baseline="0" dirty="0" smtClean="0"/>
              <a:t>No decorrer do diálogo o doutrinador perceberá se se trata de homem ou mulher, por meio de suas palavras, da forma como se trata</a:t>
            </a:r>
          </a:p>
          <a:p>
            <a:r>
              <a:rPr lang="pt-BR" baseline="0" dirty="0" smtClean="0"/>
              <a:t>Se o Espírito se refere a si usando palavras que denotam ser ele masculino ou feminino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7214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Buscar analisar a linguagem e a</a:t>
            </a:r>
            <a:r>
              <a:rPr lang="pt-BR" baseline="0" dirty="0" smtClean="0"/>
              <a:t> atitude do Espírito, para com ele melhor se relacionar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010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FBCEA9-6A2D-4E49-B22F-667A10D55344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="" xmlns:p14="http://schemas.microsoft.com/office/powerpoint/2010/main" val="3142306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63A77E-B111-42C3-8076-293A766C0264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Tentar deduzir o sexo para facilitar a conversa e evitar embaraços</a:t>
            </a:r>
          </a:p>
          <a:p>
            <a:pPr eaLnBrk="1" hangingPunct="1"/>
            <a:r>
              <a:rPr lang="pt-BR" dirty="0" smtClean="0"/>
              <a:t>Evitar “pois é meu filho”,</a:t>
            </a:r>
            <a:r>
              <a:rPr lang="pt-BR" baseline="0" dirty="0" smtClean="0"/>
              <a:t> porque o </a:t>
            </a:r>
            <a:r>
              <a:rPr lang="pt-BR" dirty="0" smtClean="0"/>
              <a:t>Espírito diz: você não vê que sou uma mulher! (e vice-versa)</a:t>
            </a:r>
          </a:p>
        </p:txBody>
      </p:sp>
    </p:spTree>
    <p:extLst>
      <p:ext uri="{BB962C8B-B14F-4D97-AF65-F5344CB8AC3E}">
        <p14:creationId xmlns="" xmlns:p14="http://schemas.microsoft.com/office/powerpoint/2010/main" val="3745409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0546B4-CC6C-4198-8DE7-6B3B42802840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3215408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89FA5D-F809-4428-A0DD-3DDF49F27AC1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="" xmlns:p14="http://schemas.microsoft.com/office/powerpoint/2010/main" val="11193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5E3BED-4844-4E43-9966-4C87C7FDC535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586886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29F717-DDE7-4E18-A5A7-5CFCB8A2E064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72391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89786A-D3A7-4165-BDD0-77B9CA76360D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255418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35CAC-3A3A-4E76-8CAD-A59934FF217D}" type="slidenum">
              <a:rPr lang="pt-BR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43</a:t>
            </a:fld>
            <a:endParaRPr lang="pt-BR" smtClean="0">
              <a:ea typeface="MS PGothic" panose="020B0600070205080204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="" xmlns:p14="http://schemas.microsoft.com/office/powerpoint/2010/main" val="1703594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6981BF-D923-4D0B-8AA0-D0F2CCDBC871}" type="slidenum">
              <a:rPr lang="pt-BR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45</a:t>
            </a:fld>
            <a:endParaRPr lang="pt-BR" smtClean="0">
              <a:ea typeface="MS PGothic" panose="020B0600070205080204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Debilidade natural ou por doença.</a:t>
            </a:r>
          </a:p>
        </p:txBody>
      </p:sp>
    </p:spTree>
    <p:extLst>
      <p:ext uri="{BB962C8B-B14F-4D97-AF65-F5344CB8AC3E}">
        <p14:creationId xmlns="" xmlns:p14="http://schemas.microsoft.com/office/powerpoint/2010/main" val="2387995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diálogo</a:t>
            </a:r>
            <a:r>
              <a:rPr lang="pt-BR" baseline="0" dirty="0" smtClean="0"/>
              <a:t> deve ser audível por todos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0371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diálogo dever ser realizado</a:t>
            </a:r>
            <a:r>
              <a:rPr lang="pt-BR" baseline="0" dirty="0" smtClean="0"/>
              <a:t> com termos claros e lógicos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529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DE744-C9A2-459A-A403-690F6C37403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Como o doutrinador</a:t>
            </a:r>
            <a:r>
              <a:rPr lang="pt-BR" baseline="0" dirty="0" smtClean="0"/>
              <a:t> r</a:t>
            </a:r>
            <a:r>
              <a:rPr lang="pt-BR" dirty="0" smtClean="0"/>
              <a:t>econhece o envolvimento do Espírito com o médium</a:t>
            </a:r>
          </a:p>
        </p:txBody>
      </p:sp>
    </p:spTree>
    <p:extLst>
      <p:ext uri="{BB962C8B-B14F-4D97-AF65-F5344CB8AC3E}">
        <p14:creationId xmlns="" xmlns:p14="http://schemas.microsoft.com/office/powerpoint/2010/main" val="387806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comentários</a:t>
            </a:r>
            <a:r>
              <a:rPr lang="pt-BR" baseline="0" dirty="0" smtClean="0"/>
              <a:t> doutrinários devem ser sem demonstração de erudição e sapiência, ou seja, deve-se conversar normalmente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1403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56C283-15E4-49A0-80DB-8EB2D863588E}" type="slidenum">
              <a:rPr lang="pt-BR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53</a:t>
            </a:fld>
            <a:endParaRPr lang="pt-BR" smtClean="0">
              <a:ea typeface="MS PGothic" panose="020B0600070205080204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Porque perde tempo, causa irritação, desequilíbrio e desarmonia.</a:t>
            </a:r>
          </a:p>
        </p:txBody>
      </p:sp>
    </p:spTree>
    <p:extLst>
      <p:ext uri="{BB962C8B-B14F-4D97-AF65-F5344CB8AC3E}">
        <p14:creationId xmlns="" xmlns:p14="http://schemas.microsoft.com/office/powerpoint/2010/main" val="103695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médium fica</a:t>
            </a:r>
            <a:r>
              <a:rPr lang="pt-BR" baseline="0" dirty="0" smtClean="0"/>
              <a:t> com a respiração ofegante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6423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médium</a:t>
            </a:r>
            <a:r>
              <a:rPr lang="pt-BR" baseline="0" dirty="0" smtClean="0"/>
              <a:t> faz movimentos faciais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6888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médium movimenta as mãos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9682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221A2A-DE13-4811-B23F-FCF718936CFC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Quais as primeiras palavras que o doutrinador deve dizer</a:t>
            </a:r>
          </a:p>
        </p:txBody>
      </p:sp>
    </p:spTree>
    <p:extLst>
      <p:ext uri="{BB962C8B-B14F-4D97-AF65-F5344CB8AC3E}">
        <p14:creationId xmlns="" xmlns:p14="http://schemas.microsoft.com/office/powerpoint/2010/main" val="415840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Palavras de saudação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3248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Elaborar perguntas</a:t>
            </a:r>
            <a:r>
              <a:rPr lang="pt-BR" baseline="0" dirty="0" smtClean="0"/>
              <a:t> que estimulem o diálogo</a:t>
            </a:r>
          </a:p>
          <a:p>
            <a:r>
              <a:rPr lang="pt-BR" baseline="0" dirty="0" smtClean="0"/>
              <a:t>Essas perguntas podem ser baseadas na ficha mediúnica do assistido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66C91-7FB2-425E-9A00-4371B474866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651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16318-2749-4CFA-8085-768D00B24F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340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D08B-F4D2-474F-97F4-30AF51E37D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0765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705B-FD86-4F29-9150-D228449090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90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8648-52B7-4C9A-A1B2-8893C3A6D1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733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74C9-BED4-4A7B-B156-0BFD552B93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079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1AD7-CF76-4693-85E3-92A0F42298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146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38BDB-86A5-4067-8D3E-7FD39D691D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73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8AED0-2E9E-4288-AC17-BDF3983D74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76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E603-9711-4E87-88EB-762813B4A6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0482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6CE5-9FB8-4DD4-AF98-6C94B41E39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123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89EC-7967-47FC-AD31-D81886007E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334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2-slid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09075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246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75609B"/>
                </a:solidFill>
              </a:defRPr>
            </a:lvl1pPr>
          </a:lstStyle>
          <a:p>
            <a:pPr>
              <a:defRPr/>
            </a:pPr>
            <a:fld id="{CEEA3EAC-C2AC-4E87-966B-124456F77F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75609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rgbClr val="6879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6879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6879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6879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br/url?sa=i&amp;rct=j&amp;q=&amp;esrc=s&amp;frm=1&amp;source=images&amp;cd=&amp;cad=rja&amp;docid=VQzYi3xJIjfS-M&amp;tbnid=qqpj1g39ZbigOM:&amp;ved=0CAUQjRw&amp;url=http://www.redevida.com.br/noticia.asp?id=6804&amp;ei=XPROUfuAJI2o8gSb9IHoCQ&amp;bvm=bv.44158598,d.dmQ&amp;psig=AFQjCNGxcVPSRkG9cudlUOOKttpVrbarcw&amp;ust=136421507352789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br/url?sa=i&amp;rct=j&amp;q=&amp;esrc=s&amp;frm=1&amp;source=images&amp;cd=&amp;cad=rja&amp;docid=CgdKj6JeB6nkfM&amp;tbnid=VW9Qjnb2_f6P6M:&amp;ved=0CAUQjRw&amp;url=http://www.familiadesucesso.com/fotos/index.php/congresso/Na-o-Santa---Guar-II---Bras-lia-DF-17-e-18-de-Junho/Din-mica---Roteiro-para-um-di-logo-aberto&amp;ei=rvROUZOFK5HA9QTQ3ICAAQ&amp;bvm=bv.44158598,d.dmQ&amp;psig=AFQjCNGxcVPSRkG9cudlUOOKttpVrbarcw&amp;ust=136421507352789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br/url?sa=i&amp;rct=j&amp;q=&amp;esrc=s&amp;frm=1&amp;source=images&amp;cd=&amp;cad=rja&amp;docid=aBJNC0w-kdj5_M&amp;tbnid=ni8QsdPuSo8W_M:&amp;ved=0CAUQjRw&amp;url=http://www.ointerrogatorio.blogspot.com/&amp;ei=JvVOUY79G5CC8QTeioDIAw&amp;bvm=bv.44158598,d.dmQ&amp;psig=AFQjCNHDmrKICR0HNk92Vxz4dPW1LWoETA&amp;ust=13642154508057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br/url?sa=i&amp;rct=j&amp;q=&amp;esrc=s&amp;frm=1&amp;source=images&amp;cd=&amp;cad=rja&amp;docid=Tbzw9ISVLmgWtM&amp;tbnid=U0hePDPxrcmSTM:&amp;ved=0CAUQjRw&amp;url=http://www.ocontroledamente.com/2012/02/cadaver-levanta-do-caixao-no-proprio.html&amp;ei=pP9OUbuZEomC9QSvpIHoCQ&amp;bvm=bv.44158598,d.dmQ&amp;psig=AFQjCNERV6N4kyEgTFgCtNRZJPn8XkTZrw&amp;ust=13642180453609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br/url?sa=i&amp;rct=j&amp;q=&amp;esrc=s&amp;frm=1&amp;source=images&amp;cd=&amp;cad=rja&amp;docid=yg0sfn441JxN1M&amp;tbnid=cBKN6EftXrzlqM:&amp;ved=0CAUQjRw&amp;url=http://grupoboiadeirorei.com.br/a-mediunidade.php&amp;ei=ju5OUb-DH4za8AT_joCACA&amp;bvm=bv.44158598,d.dmQ&amp;psig=AFQjCNGSF4SoXgvVfMMYd7T6N-4qFzDqPQ&amp;ust=136421375483638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Csyth491_qvXlM&amp;tbnid=1q4nNUCMWbjprM:&amp;ved=0CAUQjRw&amp;url=http://www.veg11.com.br/site/mediunidade-voce-tem&amp;ei=oxhYUaPbDpPG9gTk-4HAAQ&amp;bvm=bv.44442042,d.dmQ&amp;psig=AFQjCNF_0C72fDGoPLM5FC-6Ok-D14vb9w&amp;ust=136481434269343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mhArZEXo6e0ccM&amp;tbnid=cvXpM_5jddMRdM:&amp;ved=0CAUQjRw&amp;url=http://canteiroideias.blogspot.com/2012/08/dialogo-um-dos-quatro-pilares-do_27.html&amp;ei=ERlYUeOXEInC9gSLuIHICw&amp;bvm=bv.44442042,d.dmQ&amp;psig=AFQjCNFst7PgHYLj7QdwHv-dqSPCVaJMUg&amp;ust=136481446086848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br/url?sa=i&amp;rct=j&amp;q=&amp;esrc=s&amp;frm=1&amp;source=images&amp;cd=&amp;cad=rja&amp;docid=wCAU4HmgF8u7qM&amp;tbnid=Y4sd5lgg8Y3WwM:&amp;ved=0CAUQjRw&amp;url=http://clubedeleituracaiof.blogspot.com/2011/08/dialogo.html&amp;ei=ZhlYUcmFD4n88QTg2IHQBw&amp;bvm=bv.44442042,d.dmQ&amp;psig=AFQjCNFst7PgHYLj7QdwHv-dqSPCVaJMUg&amp;ust=136481446086848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br/url?sa=i&amp;rct=j&amp;q=&amp;esrc=s&amp;frm=1&amp;source=images&amp;cd=&amp;cad=rja&amp;docid=qvIEFdVnLSdXpM&amp;tbnid=0IYQjDaSAEf33M:&amp;ved=0CAUQjRw&amp;url=http://alemdapoupanca.blogspot.com/2012/05/o-dificil-dialogo-sobre-investimentos.html&amp;ei=thlYUYCJMZOI9gSbsoG4Aw&amp;bvm=bv.44442042,d.dmQ&amp;psig=AFQjCNFst7PgHYLj7QdwHv-dqSPCVaJMUg&amp;ust=1364814460868480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844F01-6680-49C4-980F-5D778D370842}" type="slidenum">
              <a:rPr lang="pt-BR" sz="1000" smtClean="0"/>
              <a:pPr>
                <a:spcBef>
                  <a:spcPct val="0"/>
                </a:spcBef>
              </a:pPr>
              <a:t>1</a:t>
            </a:fld>
            <a:endParaRPr lang="pt-BR" sz="100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1388" y="2498725"/>
            <a:ext cx="39608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  <a:ea typeface="ＭＳ Ｐゴシック" panose="020B0600070205080204" pitchFamily="34" charset="-128"/>
              </a:rPr>
              <a:t>CURSO DE EDUCAÇÃO MEDIÚNICA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4125242"/>
            <a:ext cx="367347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smtClean="0">
                <a:solidFill>
                  <a:srgbClr val="75609B"/>
                </a:solidFill>
              </a:rPr>
              <a:t>AULA 23</a:t>
            </a:r>
            <a:endParaRPr lang="pt-BR" sz="2400" dirty="0" smtClean="0">
              <a:solidFill>
                <a:srgbClr val="75609B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3200" b="1" spc="-100" dirty="0" smtClean="0">
                <a:solidFill>
                  <a:srgbClr val="75609B"/>
                </a:solidFill>
              </a:rPr>
              <a:t>Doutrinação</a:t>
            </a: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2800" spc="-100" dirty="0" smtClean="0">
                <a:solidFill>
                  <a:srgbClr val="75609B"/>
                </a:solidFill>
              </a:rPr>
              <a:t>Parte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638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A9F75D-E431-4321-B728-6FA1491EF2F3}" type="slidenum">
              <a:rPr lang="pt-BR" sz="1000" smtClean="0"/>
              <a:pPr>
                <a:spcBef>
                  <a:spcPct val="0"/>
                </a:spcBef>
              </a:pPr>
              <a:t>10</a:t>
            </a:fld>
            <a:endParaRPr lang="pt-BR" sz="1000" smtClean="0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16389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Palavras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16390" name="AutoShape 5"/>
          <p:cNvSpPr>
            <a:spLocks/>
          </p:cNvSpPr>
          <p:nvPr/>
        </p:nvSpPr>
        <p:spPr bwMode="auto">
          <a:xfrm>
            <a:off x="1257300" y="5157788"/>
            <a:ext cx="6629400" cy="8651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Saudar o comunicante</a:t>
            </a:r>
            <a:endParaRPr lang="pt-BR" sz="4800">
              <a:sym typeface="Helvetica Light" charset="0"/>
            </a:endParaRP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9375" r="22826" b="13145"/>
          <a:stretch>
            <a:fillRect/>
          </a:stretch>
        </p:blipFill>
        <p:spPr bwMode="auto">
          <a:xfrm>
            <a:off x="2555875" y="1989138"/>
            <a:ext cx="4032250" cy="301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-5400000">
            <a:off x="5903913" y="4106863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1600"/>
              <a:t>Projeto Imagem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741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91ED34-329E-4E62-AD66-E0821ABDD646}" type="slidenum">
              <a:rPr lang="pt-BR" sz="1000" smtClean="0"/>
              <a:pPr>
                <a:spcBef>
                  <a:spcPct val="0"/>
                </a:spcBef>
              </a:pPr>
              <a:t>11</a:t>
            </a:fld>
            <a:endParaRPr lang="pt-BR" sz="1000" smtClean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17413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Palavras 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17414" name="AutoShape 5"/>
          <p:cNvSpPr>
            <a:spLocks/>
          </p:cNvSpPr>
          <p:nvPr/>
        </p:nvSpPr>
        <p:spPr bwMode="auto">
          <a:xfrm>
            <a:off x="971550" y="4724400"/>
            <a:ext cx="7129463" cy="1584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Perguntas que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estimulam o diálogo</a:t>
            </a:r>
            <a:endParaRPr lang="pt-BR" sz="4800">
              <a:sym typeface="Helvetica Light" charset="0"/>
            </a:endParaRPr>
          </a:p>
        </p:txBody>
      </p:sp>
      <p:pic>
        <p:nvPicPr>
          <p:cNvPr id="17415" name="Picture 9" descr="Dialogo%2011-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90713"/>
            <a:ext cx="4464050" cy="2762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843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7699D-38C2-492D-8F71-BAFB0C80B4A0}" type="slidenum">
              <a:rPr lang="pt-BR" sz="1000" smtClean="0"/>
              <a:pPr>
                <a:spcBef>
                  <a:spcPct val="0"/>
                </a:spcBef>
              </a:pPr>
              <a:t>12</a:t>
            </a:fld>
            <a:endParaRPr lang="pt-BR" sz="1000" smtClean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18437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Palavras 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18438" name="AutoShape 5"/>
          <p:cNvSpPr>
            <a:spLocks/>
          </p:cNvSpPr>
          <p:nvPr/>
        </p:nvSpPr>
        <p:spPr bwMode="auto">
          <a:xfrm>
            <a:off x="1257300" y="4797425"/>
            <a:ext cx="6629400" cy="14398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Insistir no diálogo fraternalmente</a:t>
            </a:r>
            <a:endParaRPr lang="pt-BR" sz="4800">
              <a:sym typeface="Helvetica Light" charset="0"/>
            </a:endParaRPr>
          </a:p>
        </p:txBody>
      </p:sp>
      <p:pic>
        <p:nvPicPr>
          <p:cNvPr id="18439" name="Picture 7" descr="Dinâmica%20-%20Roteiro%20para%20um%20diálogo%20aber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72" r="40750"/>
          <a:stretch>
            <a:fillRect/>
          </a:stretch>
        </p:blipFill>
        <p:spPr bwMode="auto">
          <a:xfrm>
            <a:off x="3276600" y="1987550"/>
            <a:ext cx="2578100" cy="2665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945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9A4524-8519-465A-BF7B-F09CF0032234}" type="slidenum">
              <a:rPr lang="pt-BR" sz="1000" smtClean="0"/>
              <a:pPr>
                <a:spcBef>
                  <a:spcPct val="0"/>
                </a:spcBef>
              </a:pPr>
              <a:t>13</a:t>
            </a:fld>
            <a:endParaRPr lang="pt-BR" sz="1000" smtClean="0"/>
          </a:p>
        </p:txBody>
      </p:sp>
      <p:sp>
        <p:nvSpPr>
          <p:cNvPr id="19460" name="AutoShape 3"/>
          <p:cNvSpPr>
            <a:spLocks/>
          </p:cNvSpPr>
          <p:nvPr/>
        </p:nvSpPr>
        <p:spPr bwMode="auto">
          <a:xfrm>
            <a:off x="1257300" y="2924175"/>
            <a:ext cx="6629400" cy="24495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600" dirty="0">
                <a:cs typeface="Arial" panose="020B0604020202020204" pitchFamily="34" charset="0"/>
                <a:sym typeface="Arial" panose="020B0604020202020204" pitchFamily="34" charset="0"/>
              </a:rPr>
              <a:t>3º PASSO </a:t>
            </a:r>
          </a:p>
          <a:p>
            <a:pPr algn="ctr" eaLnBrk="1">
              <a:spcBef>
                <a:spcPct val="0"/>
              </a:spcBef>
            </a:pPr>
            <a:r>
              <a:rPr lang="pt-BR" sz="5400" b="1" dirty="0">
                <a:cs typeface="Arial" panose="020B0604020202020204" pitchFamily="34" charset="0"/>
                <a:sym typeface="Arial" panose="020B0604020202020204" pitchFamily="34" charset="0"/>
              </a:rPr>
              <a:t>Deixar o</a:t>
            </a:r>
          </a:p>
          <a:p>
            <a:pPr algn="ctr" eaLnBrk="1">
              <a:spcBef>
                <a:spcPct val="0"/>
              </a:spcBef>
            </a:pPr>
            <a:r>
              <a:rPr lang="pt-BR" sz="5400" b="1" dirty="0">
                <a:cs typeface="Arial" panose="020B0604020202020204" pitchFamily="34" charset="0"/>
                <a:sym typeface="Arial" panose="020B0604020202020204" pitchFamily="34" charset="0"/>
              </a:rPr>
              <a:t>Espírito falar</a:t>
            </a:r>
            <a:endParaRPr lang="pt-BR" sz="5400" b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150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7AF76-A28A-4735-8E6A-2D3DC8BCE4FA}" type="slidenum">
              <a:rPr lang="pt-BR" sz="1000" smtClean="0"/>
              <a:pPr>
                <a:spcBef>
                  <a:spcPct val="0"/>
                </a:spcBef>
              </a:pPr>
              <a:t>14</a:t>
            </a:fld>
            <a:endParaRPr lang="pt-BR" sz="1000" smtClean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1509" name="AutoShape 4"/>
          <p:cNvSpPr>
            <a:spLocks/>
          </p:cNvSpPr>
          <p:nvPr/>
        </p:nvSpPr>
        <p:spPr bwMode="auto">
          <a:xfrm>
            <a:off x="684213" y="692150"/>
            <a:ext cx="6767512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Ouvir o Espírito para saber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21510" name="AutoShape 5"/>
          <p:cNvSpPr>
            <a:spLocks/>
          </p:cNvSpPr>
          <p:nvPr/>
        </p:nvSpPr>
        <p:spPr bwMode="auto">
          <a:xfrm>
            <a:off x="1257300" y="2997200"/>
            <a:ext cx="6629400" cy="1944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Quem é e</a:t>
            </a:r>
          </a:p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por que veio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253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09C54-E99E-4689-BF0C-8D2F5DBB9B76}" type="slidenum">
              <a:rPr lang="pt-BR" sz="1000" smtClean="0"/>
              <a:pPr>
                <a:spcBef>
                  <a:spcPct val="0"/>
                </a:spcBef>
              </a:pPr>
              <a:t>15</a:t>
            </a:fld>
            <a:endParaRPr lang="pt-BR" sz="1000" smtClean="0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2533" name="AutoShape 5"/>
          <p:cNvSpPr>
            <a:spLocks/>
          </p:cNvSpPr>
          <p:nvPr/>
        </p:nvSpPr>
        <p:spPr bwMode="auto">
          <a:xfrm>
            <a:off x="1257300" y="2997200"/>
            <a:ext cx="6629400" cy="1944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Se ignora ou não</a:t>
            </a:r>
          </a:p>
          <a:p>
            <a:pPr algn="ctr" eaLnBrk="1">
              <a:spcBef>
                <a:spcPct val="0"/>
              </a:spcBef>
            </a:pPr>
            <a:r>
              <a:rPr lang="pt-BR" sz="6000" dirty="0" smtClean="0">
                <a:cs typeface="Arial" panose="020B0604020202020204" pitchFamily="34" charset="0"/>
                <a:sym typeface="Arial" panose="020B0604020202020204" pitchFamily="34" charset="0"/>
              </a:rPr>
              <a:t>seu </a:t>
            </a: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estado</a:t>
            </a:r>
            <a:endParaRPr lang="pt-BR" sz="6000" dirty="0">
              <a:sym typeface="Helvetica Light" charset="0"/>
            </a:endParaRPr>
          </a:p>
        </p:txBody>
      </p:sp>
      <p:sp>
        <p:nvSpPr>
          <p:cNvPr id="22534" name="AutoShape 6"/>
          <p:cNvSpPr>
            <a:spLocks/>
          </p:cNvSpPr>
          <p:nvPr/>
        </p:nvSpPr>
        <p:spPr bwMode="auto">
          <a:xfrm>
            <a:off x="684213" y="677863"/>
            <a:ext cx="6767512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Ouvir o Espírito para saber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355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4940D1-FC99-4CBE-B427-CAA455743174}" type="slidenum">
              <a:rPr lang="pt-BR" sz="1000" smtClean="0"/>
              <a:pPr>
                <a:spcBef>
                  <a:spcPct val="0"/>
                </a:spcBef>
              </a:pPr>
              <a:t>16</a:t>
            </a:fld>
            <a:endParaRPr lang="pt-BR" sz="1000" smtClean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3557" name="AutoShape 5"/>
          <p:cNvSpPr>
            <a:spLocks/>
          </p:cNvSpPr>
          <p:nvPr/>
        </p:nvSpPr>
        <p:spPr bwMode="auto">
          <a:xfrm>
            <a:off x="1257300" y="2997200"/>
            <a:ext cx="6629400" cy="1944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Se pode dialogar com clareza</a:t>
            </a:r>
            <a:endParaRPr lang="pt-BR" sz="6000">
              <a:sym typeface="Helvetica Light" charset="0"/>
            </a:endParaRPr>
          </a:p>
        </p:txBody>
      </p:sp>
      <p:sp>
        <p:nvSpPr>
          <p:cNvPr id="23558" name="AutoShape 6"/>
          <p:cNvSpPr>
            <a:spLocks/>
          </p:cNvSpPr>
          <p:nvPr/>
        </p:nvSpPr>
        <p:spPr bwMode="auto">
          <a:xfrm>
            <a:off x="684213" y="692150"/>
            <a:ext cx="6767512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Ouvir o Espírito para saber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457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82543-91EC-4534-9D54-58029D300B1A}" type="slidenum">
              <a:rPr lang="pt-BR" sz="1000" smtClean="0"/>
              <a:pPr>
                <a:spcBef>
                  <a:spcPct val="0"/>
                </a:spcBef>
              </a:pPr>
              <a:t>17</a:t>
            </a:fld>
            <a:endParaRPr lang="pt-BR" sz="1000" smtClean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1116013" y="3068638"/>
            <a:ext cx="6843712" cy="19446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Qual </a:t>
            </a:r>
            <a:r>
              <a:rPr lang="pt-BR" sz="6000" dirty="0" smtClean="0">
                <a:cs typeface="Arial" panose="020B0604020202020204" pitchFamily="34" charset="0"/>
                <a:sym typeface="Arial" panose="020B0604020202020204" pitchFamily="34" charset="0"/>
              </a:rPr>
              <a:t>sua </a:t>
            </a: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história, motivos ou razões</a:t>
            </a:r>
            <a:endParaRPr lang="pt-BR" sz="6000" dirty="0">
              <a:sym typeface="Helvetica Light" charset="0"/>
            </a:endParaRP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684213" y="692150"/>
            <a:ext cx="6767512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Ouvir o Espírito para saber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560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D9F5F7-2817-4891-BF0F-DF47EEACAC5F}" type="slidenum">
              <a:rPr lang="pt-BR" sz="1000" smtClean="0"/>
              <a:pPr>
                <a:spcBef>
                  <a:spcPct val="0"/>
                </a:spcBef>
              </a:pPr>
              <a:t>18</a:t>
            </a:fld>
            <a:endParaRPr lang="pt-BR" sz="1000" smtClean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5605" name="AutoShape 5"/>
          <p:cNvSpPr>
            <a:spLocks/>
          </p:cNvSpPr>
          <p:nvPr/>
        </p:nvSpPr>
        <p:spPr bwMode="auto">
          <a:xfrm>
            <a:off x="863600" y="5157788"/>
            <a:ext cx="7416800" cy="10080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Qual </a:t>
            </a:r>
            <a:r>
              <a:rPr lang="pt-BR" sz="4800" dirty="0" smtClean="0">
                <a:cs typeface="Arial" panose="020B0604020202020204" pitchFamily="34" charset="0"/>
                <a:sym typeface="Arial" panose="020B0604020202020204" pitchFamily="34" charset="0"/>
              </a:rPr>
              <a:t>seu </a:t>
            </a: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nome?</a:t>
            </a:r>
            <a:endParaRPr lang="pt-BR" sz="4800" dirty="0">
              <a:sym typeface="Helvetica Light" charset="0"/>
            </a:endParaRPr>
          </a:p>
        </p:txBody>
      </p:sp>
      <p:pic>
        <p:nvPicPr>
          <p:cNvPr id="25606" name="Picture 7" descr="CR%25C3%258DTICA+FOLH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09775"/>
            <a:ext cx="4608512" cy="29321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AutoShape 8"/>
          <p:cNvSpPr>
            <a:spLocks/>
          </p:cNvSpPr>
          <p:nvPr/>
        </p:nvSpPr>
        <p:spPr bwMode="auto">
          <a:xfrm>
            <a:off x="755650" y="692150"/>
            <a:ext cx="6840538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Não fazer interrogatório tolo 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662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D77D7-3142-4759-B6D9-ABFA38C9A901}" type="slidenum">
              <a:rPr lang="pt-BR" sz="1000" smtClean="0"/>
              <a:pPr>
                <a:spcBef>
                  <a:spcPct val="0"/>
                </a:spcBef>
              </a:pPr>
              <a:t>19</a:t>
            </a:fld>
            <a:endParaRPr lang="pt-BR" sz="1000" smtClean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>
            <a:off x="1257300" y="5013325"/>
            <a:ext cx="6629400" cy="1079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De que morreu?</a:t>
            </a:r>
            <a:endParaRPr lang="pt-BR" sz="5400">
              <a:sym typeface="Helvetica Light" charset="0"/>
            </a:endParaRPr>
          </a:p>
        </p:txBody>
      </p:sp>
      <p:sp>
        <p:nvSpPr>
          <p:cNvPr id="26630" name="AutoShape 6"/>
          <p:cNvSpPr>
            <a:spLocks/>
          </p:cNvSpPr>
          <p:nvPr/>
        </p:nvSpPr>
        <p:spPr bwMode="auto">
          <a:xfrm>
            <a:off x="755650" y="692150"/>
            <a:ext cx="6840538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Não fazer interrogatório tolo 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pic>
        <p:nvPicPr>
          <p:cNvPr id="26631" name="Picture 8" descr="defunto_thumb%25255B3%25255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4" t="3424" r="1674" b="3424"/>
          <a:stretch>
            <a:fillRect/>
          </a:stretch>
        </p:blipFill>
        <p:spPr bwMode="auto">
          <a:xfrm>
            <a:off x="2555875" y="2278063"/>
            <a:ext cx="4032250" cy="2590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1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10D07-34BA-42F9-A99C-A009D20CA7D1}" type="slidenum">
              <a:rPr lang="pt-BR" sz="1000" smtClean="0"/>
              <a:pPr>
                <a:spcBef>
                  <a:spcPct val="0"/>
                </a:spcBef>
              </a:pPr>
              <a:t>2</a:t>
            </a:fld>
            <a:endParaRPr lang="pt-BR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765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7E931-CBE9-45F3-88C6-D7B2CEECC989}" type="slidenum">
              <a:rPr lang="pt-BR" sz="1000" smtClean="0"/>
              <a:pPr>
                <a:spcBef>
                  <a:spcPct val="0"/>
                </a:spcBef>
              </a:pPr>
              <a:t>20</a:t>
            </a:fld>
            <a:endParaRPr lang="pt-BR" sz="1000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1257300" y="2997200"/>
            <a:ext cx="6629400" cy="1944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É homem</a:t>
            </a:r>
          </a:p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ou mulher?</a:t>
            </a:r>
            <a:endParaRPr lang="pt-BR" sz="6000">
              <a:sym typeface="Helvetica Light" charset="0"/>
            </a:endParaRPr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755650" y="692150"/>
            <a:ext cx="6840538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Não fazer interrogatório tolo 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867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2EB551-2C9E-4B9C-B4B4-90F66B10BE65}" type="slidenum">
              <a:rPr lang="pt-BR" sz="1000" smtClean="0"/>
              <a:pPr>
                <a:spcBef>
                  <a:spcPct val="0"/>
                </a:spcBef>
              </a:pPr>
              <a:t>21</a:t>
            </a:fld>
            <a:endParaRPr lang="pt-BR" sz="100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8677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 Espírito 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28678" name="AutoShape 5"/>
          <p:cNvSpPr>
            <a:spLocks/>
          </p:cNvSpPr>
          <p:nvPr/>
        </p:nvSpPr>
        <p:spPr bwMode="auto">
          <a:xfrm>
            <a:off x="1042988" y="3068638"/>
            <a:ext cx="6986587" cy="19446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Analisar a linguagem e atitude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969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FF2F9-6738-4843-A5D3-4F133EF82A99}" type="slidenum">
              <a:rPr lang="pt-BR" sz="1000" smtClean="0"/>
              <a:pPr>
                <a:spcBef>
                  <a:spcPct val="0"/>
                </a:spcBef>
              </a:pPr>
              <a:t>22</a:t>
            </a:fld>
            <a:endParaRPr lang="pt-BR" sz="1000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29701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 Espírito 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29702" name="AutoShape 5"/>
          <p:cNvSpPr>
            <a:spLocks/>
          </p:cNvSpPr>
          <p:nvPr/>
        </p:nvSpPr>
        <p:spPr bwMode="auto">
          <a:xfrm>
            <a:off x="1257300" y="2781300"/>
            <a:ext cx="6629400" cy="2663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Tentar </a:t>
            </a:r>
            <a:r>
              <a:rPr lang="pt-BR" sz="5400" dirty="0" smtClean="0">
                <a:cs typeface="Arial" panose="020B0604020202020204" pitchFamily="34" charset="0"/>
                <a:sym typeface="Arial" panose="020B0604020202020204" pitchFamily="34" charset="0"/>
              </a:rPr>
              <a:t>deduzir o 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 smtClean="0">
                <a:cs typeface="Arial" panose="020B0604020202020204" pitchFamily="34" charset="0"/>
                <a:sym typeface="Arial" panose="020B0604020202020204" pitchFamily="34" charset="0"/>
              </a:rPr>
              <a:t>sexo </a:t>
            </a: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para </a:t>
            </a:r>
            <a:r>
              <a:rPr lang="pt-BR" sz="4800" dirty="0" smtClean="0">
                <a:cs typeface="Arial" panose="020B0604020202020204" pitchFamily="34" charset="0"/>
                <a:sym typeface="Arial" panose="020B0604020202020204" pitchFamily="34" charset="0"/>
              </a:rPr>
              <a:t>facilitar</a:t>
            </a:r>
          </a:p>
          <a:p>
            <a:pPr algn="ctr" eaLnBrk="1">
              <a:spcBef>
                <a:spcPct val="0"/>
              </a:spcBef>
            </a:pPr>
            <a:r>
              <a:rPr lang="pt-BR" sz="5400" dirty="0" smtClean="0">
                <a:cs typeface="Arial" panose="020B0604020202020204" pitchFamily="34" charset="0"/>
                <a:sym typeface="Arial" panose="020B0604020202020204" pitchFamily="34" charset="0"/>
              </a:rPr>
              <a:t>a </a:t>
            </a:r>
            <a:r>
              <a:rPr lang="pt-BR" sz="5400" dirty="0">
                <a:cs typeface="Arial" panose="020B0604020202020204" pitchFamily="34" charset="0"/>
                <a:sym typeface="Arial" panose="020B0604020202020204" pitchFamily="34" charset="0"/>
              </a:rPr>
              <a:t>conversa</a:t>
            </a:r>
            <a:endParaRPr lang="pt-BR" sz="54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17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2385D-0285-47EC-B5A4-64C84A63BB4F}" type="slidenum">
              <a:rPr lang="pt-BR" sz="1000" smtClean="0"/>
              <a:pPr>
                <a:spcBef>
                  <a:spcPct val="0"/>
                </a:spcBef>
              </a:pPr>
              <a:t>23</a:t>
            </a:fld>
            <a:endParaRPr lang="pt-BR" sz="1000" smtClean="0"/>
          </a:p>
        </p:txBody>
      </p:sp>
      <p:sp>
        <p:nvSpPr>
          <p:cNvPr id="31748" name="AutoShape 3"/>
          <p:cNvSpPr>
            <a:spLocks/>
          </p:cNvSpPr>
          <p:nvPr/>
        </p:nvSpPr>
        <p:spPr bwMode="auto">
          <a:xfrm>
            <a:off x="1257300" y="2924175"/>
            <a:ext cx="6629400" cy="24495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600" dirty="0">
                <a:cs typeface="Arial" panose="020B0604020202020204" pitchFamily="34" charset="0"/>
                <a:sym typeface="Arial" panose="020B0604020202020204" pitchFamily="34" charset="0"/>
              </a:rPr>
              <a:t>4º PASSO </a:t>
            </a:r>
          </a:p>
          <a:p>
            <a:pPr algn="ctr" eaLnBrk="1">
              <a:spcBef>
                <a:spcPct val="0"/>
              </a:spcBef>
            </a:pPr>
            <a:r>
              <a:rPr lang="pt-BR" sz="5400" b="1" dirty="0">
                <a:cs typeface="Arial" panose="020B0604020202020204" pitchFamily="34" charset="0"/>
                <a:sym typeface="Arial" panose="020B0604020202020204" pitchFamily="34" charset="0"/>
              </a:rPr>
              <a:t>Tirar a ideia fixa</a:t>
            </a:r>
          </a:p>
          <a:p>
            <a:pPr algn="ctr" eaLnBrk="1">
              <a:spcBef>
                <a:spcPct val="0"/>
              </a:spcBef>
            </a:pPr>
            <a:r>
              <a:rPr lang="pt-BR" sz="5400" b="1" dirty="0">
                <a:cs typeface="Arial" panose="020B0604020202020204" pitchFamily="34" charset="0"/>
                <a:sym typeface="Arial" panose="020B0604020202020204" pitchFamily="34" charset="0"/>
              </a:rPr>
              <a:t>do comunicante</a:t>
            </a:r>
            <a:endParaRPr lang="pt-BR" sz="5400" b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264EF-D160-4755-A653-7D17C09D16CC}" type="slidenum">
              <a:rPr lang="pt-BR" sz="1000" smtClean="0"/>
              <a:pPr>
                <a:spcBef>
                  <a:spcPct val="0"/>
                </a:spcBef>
              </a:pPr>
              <a:t>24</a:t>
            </a:fld>
            <a:endParaRPr lang="pt-BR" sz="1000" smtClean="0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990725"/>
            <a:ext cx="7129463" cy="3167063"/>
          </a:xfrm>
        </p:spPr>
        <p:txBody>
          <a:bodyPr/>
          <a:lstStyle/>
          <a:p>
            <a:pPr eaLnBrk="1" hangingPunct="1"/>
            <a:r>
              <a:rPr lang="pt-BR" sz="4800" smtClean="0"/>
              <a:t>Quebrar o monólogo das ideias fixas: vingança, sofrimentos passados, andar em círculos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481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E0DE12-5AFC-4528-AE9A-5CF56F5CE48F}" type="slidenum">
              <a:rPr lang="pt-BR" sz="1000" smtClean="0"/>
              <a:pPr>
                <a:spcBef>
                  <a:spcPct val="0"/>
                </a:spcBef>
              </a:pPr>
              <a:t>25</a:t>
            </a:fld>
            <a:endParaRPr lang="pt-BR" sz="1000" smtClean="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34821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tabLst>
                <a:tab pos="2517775" algn="l"/>
              </a:tabLst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tabLst>
                <a:tab pos="2517775" algn="l"/>
              </a:tabLst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2517775" algn="l"/>
              </a:tabLst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517775" algn="l"/>
              </a:tabLst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517775" algn="l"/>
              </a:tabLst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7775" algn="l"/>
              </a:tabLst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7775" algn="l"/>
              </a:tabLst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7775" algn="l"/>
              </a:tabLst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517775" algn="l"/>
              </a:tabLst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Estratégias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4822" name="AutoShape 5"/>
          <p:cNvSpPr>
            <a:spLocks/>
          </p:cNvSpPr>
          <p:nvPr/>
        </p:nvSpPr>
        <p:spPr bwMode="auto">
          <a:xfrm>
            <a:off x="1257300" y="2997200"/>
            <a:ext cx="6629400" cy="1944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Fazer perguntas </a:t>
            </a:r>
            <a:r>
              <a:rPr lang="pt-BR" sz="6000" dirty="0" smtClean="0">
                <a:cs typeface="Arial" panose="020B0604020202020204" pitchFamily="34" charset="0"/>
                <a:sym typeface="Arial" panose="020B0604020202020204" pitchFamily="34" charset="0"/>
              </a:rPr>
              <a:t>de </a:t>
            </a: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seu interesse</a:t>
            </a:r>
            <a:endParaRPr lang="pt-BR" sz="60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584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F236FB-94DF-477E-B1B6-E0A060659715}" type="slidenum">
              <a:rPr lang="pt-BR" sz="1000" smtClean="0"/>
              <a:pPr>
                <a:spcBef>
                  <a:spcPct val="0"/>
                </a:spcBef>
              </a:pPr>
              <a:t>26</a:t>
            </a:fld>
            <a:endParaRPr lang="pt-BR" sz="1000" smtClean="0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35845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Ideia fixa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5846" name="AutoShape 5"/>
          <p:cNvSpPr>
            <a:spLocks/>
          </p:cNvSpPr>
          <p:nvPr/>
        </p:nvSpPr>
        <p:spPr bwMode="auto">
          <a:xfrm>
            <a:off x="1257300" y="2708274"/>
            <a:ext cx="6629400" cy="280895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Chamar </a:t>
            </a:r>
            <a:r>
              <a:rPr lang="pt-BR" sz="6000" dirty="0" smtClean="0">
                <a:cs typeface="Arial" panose="020B0604020202020204" pitchFamily="34" charset="0"/>
                <a:sym typeface="Arial" panose="020B0604020202020204" pitchFamily="34" charset="0"/>
              </a:rPr>
              <a:t>sua </a:t>
            </a: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atenção para</a:t>
            </a:r>
          </a:p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algo diferente</a:t>
            </a:r>
            <a:endParaRPr lang="pt-BR" sz="60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686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5680BA-D65B-4240-ADB0-E2EB83C479AA}" type="slidenum">
              <a:rPr lang="pt-BR" sz="1000" smtClean="0"/>
              <a:pPr>
                <a:spcBef>
                  <a:spcPct val="0"/>
                </a:spcBef>
              </a:pPr>
              <a:t>27</a:t>
            </a:fld>
            <a:endParaRPr lang="pt-BR" sz="1000" smtClean="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36869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Ideia fixa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6870" name="AutoShape 5"/>
          <p:cNvSpPr>
            <a:spLocks/>
          </p:cNvSpPr>
          <p:nvPr/>
        </p:nvSpPr>
        <p:spPr bwMode="auto">
          <a:xfrm>
            <a:off x="969963" y="2708275"/>
            <a:ext cx="7202487" cy="29527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Entrar em sua “história” e depois focar outros ângulos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789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28B10-4846-41A0-9457-B9B2A1D3E417}" type="slidenum">
              <a:rPr lang="pt-BR" sz="1000" smtClean="0"/>
              <a:pPr>
                <a:spcBef>
                  <a:spcPct val="0"/>
                </a:spcBef>
              </a:pPr>
              <a:t>28</a:t>
            </a:fld>
            <a:endParaRPr lang="pt-BR" sz="1000" smtClean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37893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Ideia fixa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37894" name="AutoShape 5"/>
          <p:cNvSpPr>
            <a:spLocks/>
          </p:cNvSpPr>
          <p:nvPr/>
        </p:nvSpPr>
        <p:spPr bwMode="auto">
          <a:xfrm>
            <a:off x="1257300" y="2709863"/>
            <a:ext cx="6629400" cy="2879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Desobstruir o campo mental</a:t>
            </a:r>
          </a:p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do comunicante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891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A06E0D-016E-4278-B976-BBAB6AE3990A}" type="slidenum">
              <a:rPr lang="pt-BR" sz="1000" smtClean="0"/>
              <a:pPr>
                <a:spcBef>
                  <a:spcPct val="0"/>
                </a:spcBef>
              </a:pPr>
              <a:t>29</a:t>
            </a:fld>
            <a:endParaRPr lang="pt-BR" sz="1000" smtClean="0"/>
          </a:p>
        </p:txBody>
      </p:sp>
      <p:sp>
        <p:nvSpPr>
          <p:cNvPr id="38916" name="AutoShape 3"/>
          <p:cNvSpPr>
            <a:spLocks/>
          </p:cNvSpPr>
          <p:nvPr/>
        </p:nvSpPr>
        <p:spPr bwMode="auto">
          <a:xfrm>
            <a:off x="1257300" y="2565400"/>
            <a:ext cx="6627813" cy="28082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b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DURANTE A REUNIÃO MEDIÚNICA</a:t>
            </a:r>
            <a:endParaRPr lang="pt-BR" sz="6000" b="1" dirty="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2"/>
            <a:ext cx="9144000" cy="6885384"/>
          </a:xfrm>
          <a:prstGeom prst="rect">
            <a:avLst/>
          </a:prstGeom>
        </p:spPr>
      </p:pic>
      <p:sp>
        <p:nvSpPr>
          <p:cNvPr id="614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90AC5-D0DE-4CA9-90BE-ECFEF3FFF1C5}" type="slidenum">
              <a:rPr lang="pt-BR" sz="1000" smtClean="0"/>
              <a:pPr>
                <a:spcBef>
                  <a:spcPct val="0"/>
                </a:spcBef>
              </a:pPr>
              <a:t>3</a:t>
            </a:fld>
            <a:endParaRPr lang="pt-BR" sz="1000" smtClean="0"/>
          </a:p>
        </p:txBody>
      </p:sp>
      <p:sp>
        <p:nvSpPr>
          <p:cNvPr id="6148" name="AutoShape 3"/>
          <p:cNvSpPr>
            <a:spLocks/>
          </p:cNvSpPr>
          <p:nvPr/>
        </p:nvSpPr>
        <p:spPr bwMode="auto">
          <a:xfrm>
            <a:off x="1257300" y="2636838"/>
            <a:ext cx="6627813" cy="2808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b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PASSOS DO DIÁLOGO COM OS ESPÍRITOS</a:t>
            </a:r>
            <a:endParaRPr lang="pt-BR" sz="6000" b="1" dirty="0">
              <a:solidFill>
                <a:schemeClr val="bg1"/>
              </a:solidFill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096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85EE6-A479-44C5-ABC6-D0D09198218F}" type="slidenum">
              <a:rPr lang="pt-BR" sz="1000" smtClean="0"/>
              <a:pPr>
                <a:spcBef>
                  <a:spcPct val="0"/>
                </a:spcBef>
              </a:pPr>
              <a:t>30</a:t>
            </a:fld>
            <a:endParaRPr lang="pt-BR" sz="1000" smtClean="0"/>
          </a:p>
        </p:txBody>
      </p:sp>
      <p:sp>
        <p:nvSpPr>
          <p:cNvPr id="40964" name="AutoShape 3"/>
          <p:cNvSpPr>
            <a:spLocks/>
          </p:cNvSpPr>
          <p:nvPr/>
        </p:nvSpPr>
        <p:spPr bwMode="auto">
          <a:xfrm>
            <a:off x="1257300" y="4797425"/>
            <a:ext cx="6629400" cy="7921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Conter os excessos</a:t>
            </a:r>
            <a:endParaRPr lang="pt-BR" sz="4800" b="1" dirty="0">
              <a:sym typeface="Helvetica Light" charset="0"/>
            </a:endParaRPr>
          </a:p>
        </p:txBody>
      </p:sp>
      <p:pic>
        <p:nvPicPr>
          <p:cNvPr id="40965" name="Picture 5" descr="mediunida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2" t="4753" r="3462" b="12735"/>
          <a:stretch>
            <a:fillRect/>
          </a:stretch>
        </p:blipFill>
        <p:spPr bwMode="auto">
          <a:xfrm>
            <a:off x="2698750" y="2379663"/>
            <a:ext cx="3744913" cy="24177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 rot="-5400000">
            <a:off x="5802313" y="3919538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1600"/>
              <a:t>Projeto Imagem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5439CF-561B-4445-9EC7-BCDDFDEEB243}" type="slidenum">
              <a:rPr lang="pt-BR" sz="1000" smtClean="0"/>
              <a:pPr>
                <a:spcBef>
                  <a:spcPct val="0"/>
                </a:spcBef>
              </a:pPr>
              <a:t>31</a:t>
            </a:fld>
            <a:endParaRPr lang="pt-BR" sz="1000" smtClean="0"/>
          </a:p>
        </p:txBody>
      </p:sp>
      <p:sp>
        <p:nvSpPr>
          <p:cNvPr id="43011" name="AutoShape 2"/>
          <p:cNvSpPr>
            <a:spLocks/>
          </p:cNvSpPr>
          <p:nvPr/>
        </p:nvSpPr>
        <p:spPr bwMode="auto">
          <a:xfrm>
            <a:off x="971550" y="1773238"/>
            <a:ext cx="7200900" cy="33829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Os Espíritos sofredores podem</a:t>
            </a:r>
          </a:p>
          <a:p>
            <a:pPr algn="ctr" eaLnBrk="1">
              <a:spcBef>
                <a:spcPct val="0"/>
              </a:spcBef>
            </a:pP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e devem desabafar,</a:t>
            </a:r>
          </a:p>
          <a:p>
            <a:pPr algn="ctr" eaLnBrk="1">
              <a:spcBef>
                <a:spcPct val="0"/>
              </a:spcBef>
            </a:pPr>
            <a:r>
              <a:rPr lang="pt-BR" sz="5400">
                <a:cs typeface="Arial" panose="020B0604020202020204" pitchFamily="34" charset="0"/>
                <a:sym typeface="Arial" panose="020B0604020202020204" pitchFamily="34" charset="0"/>
              </a:rPr>
              <a:t>mas sem excessos</a:t>
            </a:r>
            <a:endParaRPr lang="pt-BR" sz="54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B9193-75A0-4B1D-A9D1-9EB3E51C35C8}" type="slidenum">
              <a:rPr lang="pt-BR" sz="1000" smtClean="0"/>
              <a:pPr>
                <a:spcBef>
                  <a:spcPct val="0"/>
                </a:spcBef>
              </a:pPr>
              <a:t>32</a:t>
            </a:fld>
            <a:endParaRPr lang="pt-BR" sz="1000" smtClean="0"/>
          </a:p>
        </p:txBody>
      </p:sp>
      <p:sp>
        <p:nvSpPr>
          <p:cNvPr id="44035" name="AutoShape 2"/>
          <p:cNvSpPr>
            <a:spLocks/>
          </p:cNvSpPr>
          <p:nvPr/>
        </p:nvSpPr>
        <p:spPr bwMode="auto">
          <a:xfrm>
            <a:off x="971550" y="2644775"/>
            <a:ext cx="7200900" cy="1647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Preservar a integridade moral e física do médium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505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7DFB0-557B-47DF-BC34-1838099995BB}" type="slidenum">
              <a:rPr lang="pt-BR" sz="1000" smtClean="0"/>
              <a:pPr>
                <a:spcBef>
                  <a:spcPct val="0"/>
                </a:spcBef>
              </a:pPr>
              <a:t>33</a:t>
            </a:fld>
            <a:endParaRPr lang="pt-BR" sz="1000" smtClean="0"/>
          </a:p>
        </p:txBody>
      </p:sp>
      <p:sp>
        <p:nvSpPr>
          <p:cNvPr id="45059" name="AutoShape 2"/>
          <p:cNvSpPr>
            <a:spLocks/>
          </p:cNvSpPr>
          <p:nvPr/>
        </p:nvSpPr>
        <p:spPr bwMode="auto">
          <a:xfrm>
            <a:off x="1257300" y="4661420"/>
            <a:ext cx="6629400" cy="135986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Preservar a</a:t>
            </a:r>
          </a:p>
          <a:p>
            <a:pPr algn="ctr" eaLnBrk="1">
              <a:spcBef>
                <a:spcPct val="0"/>
              </a:spcBef>
            </a:pPr>
            <a:r>
              <a:rPr lang="pt-BR" sz="4400" dirty="0">
                <a:cs typeface="Arial" panose="020B0604020202020204" pitchFamily="34" charset="0"/>
                <a:sym typeface="Arial" panose="020B0604020202020204" pitchFamily="34" charset="0"/>
              </a:rPr>
              <a:t>dignidade do recinto</a:t>
            </a:r>
            <a:endParaRPr lang="pt-BR" sz="4400" dirty="0">
              <a:sym typeface="Helvetica Light" charset="0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71" t="12209" r="15157" b="15042"/>
          <a:stretch>
            <a:fillRect/>
          </a:stretch>
        </p:blipFill>
        <p:spPr bwMode="auto">
          <a:xfrm>
            <a:off x="2555875" y="1993503"/>
            <a:ext cx="4032250" cy="2587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 rot="-5400000">
            <a:off x="5978863" y="3618218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1600" dirty="0"/>
              <a:t>Projeto Imagem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608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415A46-7371-45A5-8F50-BF43C5ED4E2F}" type="slidenum">
              <a:rPr lang="pt-BR" sz="1000" smtClean="0"/>
              <a:pPr>
                <a:spcBef>
                  <a:spcPct val="0"/>
                </a:spcBef>
              </a:pPr>
              <a:t>34</a:t>
            </a:fld>
            <a:endParaRPr lang="pt-BR" sz="1000" smtClean="0"/>
          </a:p>
        </p:txBody>
      </p:sp>
      <p:sp>
        <p:nvSpPr>
          <p:cNvPr id="46083" name="AutoShape 2"/>
          <p:cNvSpPr>
            <a:spLocks/>
          </p:cNvSpPr>
          <p:nvPr/>
        </p:nvSpPr>
        <p:spPr bwMode="auto">
          <a:xfrm>
            <a:off x="755576" y="5136653"/>
            <a:ext cx="7632848" cy="88463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Preservar a </a:t>
            </a: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disciplina do templo</a:t>
            </a:r>
            <a:endParaRPr lang="pt-BR" sz="4000" dirty="0">
              <a:sym typeface="Helvetica Light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15500" r="17514" b="13145"/>
          <a:stretch>
            <a:fillRect/>
          </a:stretch>
        </p:blipFill>
        <p:spPr bwMode="auto">
          <a:xfrm>
            <a:off x="2238334" y="2031851"/>
            <a:ext cx="4679950" cy="298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 rot="-5400000">
            <a:off x="6305705" y="4008238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1600" dirty="0"/>
              <a:t>Projeto Imagem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710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82D736-EF03-4A41-A368-51617A6A3438}" type="slidenum">
              <a:rPr lang="pt-BR" sz="1000" smtClean="0"/>
              <a:pPr>
                <a:spcBef>
                  <a:spcPct val="0"/>
                </a:spcBef>
              </a:pPr>
              <a:t>35</a:t>
            </a:fld>
            <a:endParaRPr lang="pt-BR" sz="1000" smtClean="0"/>
          </a:p>
        </p:txBody>
      </p:sp>
      <p:sp>
        <p:nvSpPr>
          <p:cNvPr id="47108" name="AutoShape 3"/>
          <p:cNvSpPr>
            <a:spLocks/>
          </p:cNvSpPr>
          <p:nvPr/>
        </p:nvSpPr>
        <p:spPr bwMode="auto">
          <a:xfrm>
            <a:off x="1257300" y="3502025"/>
            <a:ext cx="6629400" cy="10795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Empatia</a:t>
            </a:r>
            <a:endParaRPr lang="pt-BR" sz="6000" b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B1DB35-8F59-48FC-9963-B9C0534A6D6F}" type="slidenum">
              <a:rPr lang="pt-BR" sz="1000" smtClean="0"/>
              <a:pPr>
                <a:spcBef>
                  <a:spcPct val="0"/>
                </a:spcBef>
              </a:pPr>
              <a:t>36</a:t>
            </a:fld>
            <a:endParaRPr lang="pt-BR" sz="1000" smtClean="0"/>
          </a:p>
        </p:txBody>
      </p:sp>
      <p:sp>
        <p:nvSpPr>
          <p:cNvPr id="49155" name="AutoShape 2"/>
          <p:cNvSpPr>
            <a:spLocks/>
          </p:cNvSpPr>
          <p:nvPr/>
        </p:nvSpPr>
        <p:spPr bwMode="auto">
          <a:xfrm>
            <a:off x="1257300" y="1917104"/>
            <a:ext cx="6629400" cy="32400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dirty="0">
                <a:cs typeface="Arial" panose="020B0604020202020204" pitchFamily="34" charset="0"/>
                <a:sym typeface="Arial" panose="020B0604020202020204" pitchFamily="34" charset="0"/>
              </a:rPr>
              <a:t>Colocar-se em seu lugar, viver seu drama, mantendo o equilíbrio emocional</a:t>
            </a:r>
            <a:endParaRPr lang="pt-BR" sz="48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6B6760-84D7-4DB9-A3BF-1C01E4542DFF}" type="slidenum">
              <a:rPr lang="pt-BR" sz="1000" smtClean="0"/>
              <a:pPr>
                <a:spcBef>
                  <a:spcPct val="0"/>
                </a:spcBef>
              </a:pPr>
              <a:t>37</a:t>
            </a:fld>
            <a:endParaRPr lang="pt-BR" sz="1000" smtClean="0"/>
          </a:p>
        </p:txBody>
      </p:sp>
      <p:sp>
        <p:nvSpPr>
          <p:cNvPr id="50179" name="AutoShape 2"/>
          <p:cNvSpPr>
            <a:spLocks/>
          </p:cNvSpPr>
          <p:nvPr/>
        </p:nvSpPr>
        <p:spPr bwMode="auto">
          <a:xfrm>
            <a:off x="1257300" y="2636838"/>
            <a:ext cx="6629400" cy="16478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Não ficar “assistindo”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à comunicação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497AA-8B60-47FB-980C-04188C7D7401}" type="slidenum">
              <a:rPr lang="pt-BR" sz="1000" smtClean="0"/>
              <a:pPr>
                <a:spcBef>
                  <a:spcPct val="0"/>
                </a:spcBef>
              </a:pPr>
              <a:t>38</a:t>
            </a:fld>
            <a:endParaRPr lang="pt-BR" sz="1000" smtClean="0"/>
          </a:p>
        </p:txBody>
      </p:sp>
      <p:sp>
        <p:nvSpPr>
          <p:cNvPr id="51203" name="AutoShape 2"/>
          <p:cNvSpPr>
            <a:spLocks/>
          </p:cNvSpPr>
          <p:nvPr/>
        </p:nvSpPr>
        <p:spPr bwMode="auto">
          <a:xfrm>
            <a:off x="1257300" y="2565400"/>
            <a:ext cx="6629400" cy="2336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Fazer apreciação emocional da comunicação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D6AFA0-3FB7-4C88-A78C-F20EFD91B35A}" type="slidenum">
              <a:rPr lang="pt-BR" sz="1000" smtClean="0"/>
              <a:pPr>
                <a:spcBef>
                  <a:spcPct val="0"/>
                </a:spcBef>
              </a:pPr>
              <a:t>39</a:t>
            </a:fld>
            <a:endParaRPr lang="pt-BR" sz="1000" smtClean="0"/>
          </a:p>
        </p:txBody>
      </p:sp>
      <p:sp>
        <p:nvSpPr>
          <p:cNvPr id="52227" name="AutoShape 2"/>
          <p:cNvSpPr>
            <a:spLocks/>
          </p:cNvSpPr>
          <p:nvPr/>
        </p:nvSpPr>
        <p:spPr bwMode="auto">
          <a:xfrm>
            <a:off x="900113" y="2205038"/>
            <a:ext cx="7416800" cy="2376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Vibrar com o comunicante, envolver-se sem desequilibrar-se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19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58CDE8-0280-41D1-BA49-5955A9417FC4}" type="slidenum">
              <a:rPr lang="pt-BR" sz="1000" smtClean="0"/>
              <a:pPr>
                <a:spcBef>
                  <a:spcPct val="0"/>
                </a:spcBef>
              </a:pPr>
              <a:t>4</a:t>
            </a:fld>
            <a:endParaRPr lang="pt-BR" sz="1000" smtClean="0"/>
          </a:p>
        </p:txBody>
      </p:sp>
      <p:sp>
        <p:nvSpPr>
          <p:cNvPr id="8196" name="AutoShape 3"/>
          <p:cNvSpPr>
            <a:spLocks/>
          </p:cNvSpPr>
          <p:nvPr/>
        </p:nvSpPr>
        <p:spPr bwMode="auto">
          <a:xfrm>
            <a:off x="1257300" y="2852738"/>
            <a:ext cx="6629400" cy="24495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600" dirty="0">
                <a:cs typeface="Arial" panose="020B0604020202020204" pitchFamily="34" charset="0"/>
                <a:sym typeface="Arial" panose="020B0604020202020204" pitchFamily="34" charset="0"/>
              </a:rPr>
              <a:t>1º PASSO</a:t>
            </a:r>
          </a:p>
          <a:p>
            <a:pPr algn="ctr" eaLnBrk="1">
              <a:spcBef>
                <a:spcPct val="0"/>
              </a:spcBef>
            </a:pPr>
            <a:r>
              <a:rPr lang="pt-BR" sz="5400" b="1" dirty="0">
                <a:cs typeface="Arial" panose="020B0604020202020204" pitchFamily="34" charset="0"/>
                <a:sym typeface="Arial" panose="020B0604020202020204" pitchFamily="34" charset="0"/>
              </a:rPr>
              <a:t>Envolvimento</a:t>
            </a:r>
          </a:p>
          <a:p>
            <a:pPr algn="ctr" eaLnBrk="1">
              <a:spcBef>
                <a:spcPct val="0"/>
              </a:spcBef>
            </a:pPr>
            <a:r>
              <a:rPr lang="pt-BR" sz="5400" b="1" dirty="0">
                <a:cs typeface="Arial" panose="020B0604020202020204" pitchFamily="34" charset="0"/>
                <a:sym typeface="Arial" panose="020B0604020202020204" pitchFamily="34" charset="0"/>
              </a:rPr>
              <a:t>do Médium</a:t>
            </a:r>
            <a:endParaRPr lang="pt-BR" sz="5400" b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325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AB26E-572D-4ACC-9E83-8CA9F149FA3F}" type="slidenum">
              <a:rPr lang="pt-BR" sz="1000" smtClean="0"/>
              <a:pPr>
                <a:spcBef>
                  <a:spcPct val="0"/>
                </a:spcBef>
              </a:pPr>
              <a:t>40</a:t>
            </a:fld>
            <a:endParaRPr lang="pt-BR" sz="1000" smtClean="0"/>
          </a:p>
        </p:txBody>
      </p:sp>
      <p:sp>
        <p:nvSpPr>
          <p:cNvPr id="53252" name="AutoShape 3"/>
          <p:cNvSpPr>
            <a:spLocks/>
          </p:cNvSpPr>
          <p:nvPr/>
        </p:nvSpPr>
        <p:spPr bwMode="auto">
          <a:xfrm>
            <a:off x="1257300" y="2636838"/>
            <a:ext cx="6629400" cy="28813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Captar o pensamento</a:t>
            </a:r>
          </a:p>
          <a:p>
            <a:pPr algn="ctr" eaLnBrk="1">
              <a:spcBef>
                <a:spcPct val="0"/>
              </a:spcBef>
            </a:pPr>
            <a:r>
              <a:rPr lang="pt-BR" sz="6000" dirty="0">
                <a:cs typeface="Arial" panose="020B0604020202020204" pitchFamily="34" charset="0"/>
                <a:sym typeface="Arial" panose="020B0604020202020204" pitchFamily="34" charset="0"/>
              </a:rPr>
              <a:t>do comunicante</a:t>
            </a:r>
            <a:endParaRPr lang="pt-BR" sz="6000" b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8B7E04-2651-4A7D-9039-3E2594EDED4D}" type="slidenum">
              <a:rPr lang="pt-BR" sz="1000" smtClean="0"/>
              <a:pPr>
                <a:spcBef>
                  <a:spcPct val="0"/>
                </a:spcBef>
              </a:pPr>
              <a:t>41</a:t>
            </a:fld>
            <a:endParaRPr lang="pt-BR" sz="1000" smtClean="0"/>
          </a:p>
        </p:txBody>
      </p:sp>
      <p:sp>
        <p:nvSpPr>
          <p:cNvPr id="55299" name="AutoShape 2"/>
          <p:cNvSpPr>
            <a:spLocks/>
          </p:cNvSpPr>
          <p:nvPr/>
        </p:nvSpPr>
        <p:spPr bwMode="auto">
          <a:xfrm>
            <a:off x="682625" y="2133600"/>
            <a:ext cx="7777163" cy="25923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Cabe ao </a:t>
            </a:r>
            <a:r>
              <a:rPr lang="pt-BR" sz="4000" b="1" dirty="0">
                <a:cs typeface="Arial" panose="020B0604020202020204" pitchFamily="34" charset="0"/>
                <a:sym typeface="Arial" panose="020B0604020202020204" pitchFamily="34" charset="0"/>
              </a:rPr>
              <a:t>doutrinador</a:t>
            </a: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 captar,</a:t>
            </a:r>
          </a:p>
          <a:p>
            <a:pPr algn="ctr" eaLnBrk="1">
              <a:spcBef>
                <a:spcPct val="0"/>
              </a:spcBef>
            </a:pP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pelas vibrações e emoções transmitidas pelo Espírito, </a:t>
            </a:r>
            <a:r>
              <a:rPr lang="pt-BR" sz="4000" dirty="0" smtClean="0">
                <a:cs typeface="Arial" panose="020B0604020202020204" pitchFamily="34" charset="0"/>
                <a:sym typeface="Arial" panose="020B0604020202020204" pitchFamily="34" charset="0"/>
              </a:rPr>
              <a:t>sua </a:t>
            </a:r>
            <a:r>
              <a:rPr lang="pt-BR" sz="4000" dirty="0">
                <a:cs typeface="Arial" panose="020B0604020202020204" pitchFamily="34" charset="0"/>
                <a:sym typeface="Arial" panose="020B0604020202020204" pitchFamily="34" charset="0"/>
              </a:rPr>
              <a:t>posição e situação espiritual</a:t>
            </a:r>
            <a:endParaRPr lang="pt-BR" sz="4000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C389A7-8BD2-4EA8-A89D-C64F09FBCD99}" type="slidenum">
              <a:rPr lang="pt-BR" sz="1000" smtClean="0"/>
              <a:pPr>
                <a:spcBef>
                  <a:spcPct val="0"/>
                </a:spcBef>
              </a:pPr>
              <a:t>42</a:t>
            </a:fld>
            <a:endParaRPr lang="pt-BR" sz="1000" smtClean="0"/>
          </a:p>
        </p:txBody>
      </p:sp>
      <p:sp>
        <p:nvSpPr>
          <p:cNvPr id="56323" name="AutoShape 2"/>
          <p:cNvSpPr>
            <a:spLocks/>
          </p:cNvSpPr>
          <p:nvPr/>
        </p:nvSpPr>
        <p:spPr bwMode="auto">
          <a:xfrm>
            <a:off x="971550" y="2205038"/>
            <a:ext cx="7131050" cy="2376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O médium, às vezes, não transmite integralmente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cs typeface="Arial" panose="020B0604020202020204" pitchFamily="34" charset="0"/>
                <a:sym typeface="Arial" panose="020B0604020202020204" pitchFamily="34" charset="0"/>
              </a:rPr>
              <a:t>o problema do Espírito</a:t>
            </a:r>
            <a:endParaRPr lang="pt-BR" sz="48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D065C4-19AF-4E81-A324-290823C82259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43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57348" name="AutoShape 3"/>
          <p:cNvSpPr>
            <a:spLocks/>
          </p:cNvSpPr>
          <p:nvPr/>
        </p:nvSpPr>
        <p:spPr bwMode="auto">
          <a:xfrm>
            <a:off x="1257300" y="3303588"/>
            <a:ext cx="6627813" cy="1133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b="1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INTUIÇÕES</a:t>
            </a:r>
            <a:endParaRPr lang="pt-BR" sz="6000" b="1" dirty="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ED222-8C73-4F9D-9DBB-DE94E4597DAA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44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59395" name="AutoShape 2"/>
          <p:cNvSpPr>
            <a:spLocks/>
          </p:cNvSpPr>
          <p:nvPr/>
        </p:nvSpPr>
        <p:spPr bwMode="auto">
          <a:xfrm>
            <a:off x="1086246" y="4742780"/>
            <a:ext cx="6987108" cy="127850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000" dirty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Captar as ideias e sugestões dos mentores espirituais</a:t>
            </a:r>
            <a:endParaRPr lang="pt-BR" sz="4000" dirty="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59396" name="Picture 6" descr="mediunida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88840"/>
            <a:ext cx="4286250" cy="2762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-5400000">
            <a:off x="6113773" y="3774282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sz="1600" dirty="0"/>
              <a:t>Projeto Imagem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04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1DCF72-674D-4C1F-B29B-483A4DD26857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45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0420" name="AutoShape 3"/>
          <p:cNvSpPr>
            <a:spLocks/>
          </p:cNvSpPr>
          <p:nvPr/>
        </p:nvSpPr>
        <p:spPr bwMode="auto">
          <a:xfrm>
            <a:off x="1257300" y="3303588"/>
            <a:ext cx="6627813" cy="1133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</a:pPr>
            <a:r>
              <a:rPr lang="pt-BR" sz="6000" b="1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DIÁLOGO</a:t>
            </a:r>
            <a:endParaRPr lang="pt-BR" sz="6000" b="1" dirty="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5B78EA-A46C-4E8C-BD04-0BFBB24D19E4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46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2467" name="AutoShape 2"/>
          <p:cNvSpPr>
            <a:spLocks/>
          </p:cNvSpPr>
          <p:nvPr/>
        </p:nvSpPr>
        <p:spPr bwMode="auto">
          <a:xfrm>
            <a:off x="1257300" y="4149725"/>
            <a:ext cx="6629400" cy="1657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dirty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Em bom som para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que todos ouçam</a:t>
            </a:r>
            <a:endParaRPr lang="pt-BR" sz="4800" dirty="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62468" name="Picture 4" descr="dia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45"/>
          <a:stretch>
            <a:fillRect/>
          </a:stretch>
        </p:blipFill>
        <p:spPr bwMode="auto">
          <a:xfrm>
            <a:off x="2339975" y="1125538"/>
            <a:ext cx="4464050" cy="2852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9C49D0-5D73-4275-8445-4A3D558E1B57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47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3491" name="AutoShape 2"/>
          <p:cNvSpPr>
            <a:spLocks/>
          </p:cNvSpPr>
          <p:nvPr/>
        </p:nvSpPr>
        <p:spPr bwMode="auto">
          <a:xfrm>
            <a:off x="1257300" y="2635250"/>
            <a:ext cx="6629400" cy="1657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 dirty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Em termos</a:t>
            </a:r>
          </a:p>
          <a:p>
            <a:pPr algn="ctr" eaLnBrk="1">
              <a:spcBef>
                <a:spcPct val="0"/>
              </a:spcBef>
            </a:pPr>
            <a:r>
              <a:rPr lang="pt-BR" sz="4800" dirty="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claros e lógicos</a:t>
            </a:r>
            <a:endParaRPr lang="pt-BR" sz="4800" dirty="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BEB014-4B37-4CF5-A0E3-B44812BA0397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48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4515" name="AutoShape 2"/>
          <p:cNvSpPr>
            <a:spLocks/>
          </p:cNvSpPr>
          <p:nvPr/>
        </p:nvSpPr>
        <p:spPr bwMode="auto">
          <a:xfrm>
            <a:off x="1257300" y="3787775"/>
            <a:ext cx="6629400" cy="23050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Linguagem acessível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 encarnados e desencarnados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64516" name="Picture 4" descr="dialogo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8" t="2475" r="3581" b="7701"/>
          <a:stretch>
            <a:fillRect/>
          </a:stretch>
        </p:blipFill>
        <p:spPr bwMode="auto">
          <a:xfrm>
            <a:off x="2519363" y="981075"/>
            <a:ext cx="4103687" cy="2592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AA36A4-193C-4CDE-9B5B-DFD482623967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49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5539" name="AutoShape 2"/>
          <p:cNvSpPr>
            <a:spLocks/>
          </p:cNvSpPr>
          <p:nvPr/>
        </p:nvSpPr>
        <p:spPr bwMode="auto">
          <a:xfrm>
            <a:off x="1257300" y="2276475"/>
            <a:ext cx="6629400" cy="23050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Comentários doutrinários sem erudição e sapiência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24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007157-1652-4CB6-8DDA-1C517C1FD331}" type="slidenum">
              <a:rPr lang="pt-BR" sz="1000" smtClean="0"/>
              <a:pPr>
                <a:spcBef>
                  <a:spcPct val="0"/>
                </a:spcBef>
              </a:pPr>
              <a:t>5</a:t>
            </a:fld>
            <a:endParaRPr lang="pt-BR" sz="1000" smtClean="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10245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10246" name="AutoShape 5"/>
          <p:cNvSpPr>
            <a:spLocks/>
          </p:cNvSpPr>
          <p:nvPr/>
        </p:nvSpPr>
        <p:spPr bwMode="auto">
          <a:xfrm>
            <a:off x="1257300" y="2925763"/>
            <a:ext cx="6629400" cy="2016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Respiração ofegante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2441D8-9312-49ED-BFF8-469912C4E810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50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6563" name="AutoShape 2"/>
          <p:cNvSpPr>
            <a:spLocks/>
          </p:cNvSpPr>
          <p:nvPr/>
        </p:nvSpPr>
        <p:spPr bwMode="auto">
          <a:xfrm>
            <a:off x="1116013" y="2635250"/>
            <a:ext cx="6915150" cy="1657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Aliar sentimento e compaixão ao raciocínio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0DD0D7-45A7-4594-83A8-DFF2702F498B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51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7587" name="AutoShape 2"/>
          <p:cNvSpPr>
            <a:spLocks/>
          </p:cNvSpPr>
          <p:nvPr/>
        </p:nvSpPr>
        <p:spPr bwMode="auto">
          <a:xfrm>
            <a:off x="1041400" y="3860800"/>
            <a:ext cx="7059613" cy="24479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Evitar críticas, acusações, julgamentos e palavras ásperas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67588" name="Picture 4" descr="dia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8" t="4294" r="3163" b="4819"/>
          <a:stretch>
            <a:fillRect/>
          </a:stretch>
        </p:blipFill>
        <p:spPr bwMode="auto">
          <a:xfrm>
            <a:off x="2771775" y="808038"/>
            <a:ext cx="3600450" cy="2908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4BF29-4B1A-4C66-A76E-AB2E773E9004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52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8611" name="AutoShape 2"/>
          <p:cNvSpPr>
            <a:spLocks/>
          </p:cNvSpPr>
          <p:nvPr/>
        </p:nvSpPr>
        <p:spPr bwMode="auto">
          <a:xfrm>
            <a:off x="1257300" y="2635250"/>
            <a:ext cx="6629400" cy="1657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Procurar entender</a:t>
            </a:r>
          </a:p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 não vencer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1D871F-8657-4F7D-A7DB-4343B09D36B4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53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69635" name="AutoShape 2"/>
          <p:cNvSpPr>
            <a:spLocks/>
          </p:cNvSpPr>
          <p:nvPr/>
        </p:nvSpPr>
        <p:spPr bwMode="auto">
          <a:xfrm>
            <a:off x="1257300" y="2995613"/>
            <a:ext cx="6629400" cy="8651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Evitar polêmicas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4546A4-1AF6-41E5-BFF3-D11E3C0ED9D0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54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71683" name="AutoShape 2"/>
          <p:cNvSpPr>
            <a:spLocks/>
          </p:cNvSpPr>
          <p:nvPr/>
        </p:nvSpPr>
        <p:spPr bwMode="auto">
          <a:xfrm>
            <a:off x="1257300" y="2924175"/>
            <a:ext cx="6629400" cy="9366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Dosar a verdade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842BB-4F2D-44D4-B485-2A10C977F64C}" type="slidenum">
              <a:rPr lang="pt-BR" sz="10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55</a:t>
            </a:fld>
            <a:endParaRPr lang="pt-BR" sz="1000" smtClean="0">
              <a:ea typeface="MS PGothic" panose="020B0600070205080204" pitchFamily="34" charset="-128"/>
            </a:endParaRPr>
          </a:p>
        </p:txBody>
      </p:sp>
      <p:sp>
        <p:nvSpPr>
          <p:cNvPr id="72707" name="AutoShape 2"/>
          <p:cNvSpPr>
            <a:spLocks/>
          </p:cNvSpPr>
          <p:nvPr/>
        </p:nvSpPr>
        <p:spPr bwMode="auto">
          <a:xfrm>
            <a:off x="1257300" y="2276475"/>
            <a:ext cx="6629400" cy="2376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4800"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Sugerir uma atitude, um caminho, sem forçar ou impor</a:t>
            </a:r>
            <a:endParaRPr lang="pt-BR" sz="4800">
              <a:ea typeface="MS PGothic" panose="020B0600070205080204" pitchFamily="34" charset="-128"/>
              <a:cs typeface="Arial" panose="020B0604020202020204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2"/>
            <a:ext cx="9144000" cy="68853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851920" y="58096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75609B"/>
                </a:solidFill>
                <a:ea typeface="MS PGothic" panose="020B0600070205080204" pitchFamily="34" charset="-128"/>
              </a:rPr>
              <a:t>Fortaleza, janeiro de 2014</a:t>
            </a:r>
            <a:endParaRPr lang="pt-BR" dirty="0"/>
          </a:p>
        </p:txBody>
      </p:sp>
      <p:sp>
        <p:nvSpPr>
          <p:cNvPr id="7373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814E9-06F1-432A-BFDA-A99C107F3A28}" type="slidenum">
              <a:rPr lang="pt-BR" sz="1000" smtClean="0"/>
              <a:pPr>
                <a:spcBef>
                  <a:spcPct val="0"/>
                </a:spcBef>
              </a:pPr>
              <a:t>56</a:t>
            </a:fld>
            <a:endParaRPr lang="pt-BR" sz="1000" smtClean="0"/>
          </a:p>
        </p:txBody>
      </p:sp>
      <p:sp>
        <p:nvSpPr>
          <p:cNvPr id="73734" name="Rectangle 3"/>
          <p:cNvSpPr>
            <a:spLocks/>
          </p:cNvSpPr>
          <p:nvPr/>
        </p:nvSpPr>
        <p:spPr bwMode="auto">
          <a:xfrm>
            <a:off x="882650" y="1268413"/>
            <a:ext cx="7378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642938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70000"/>
              </a:spcBef>
            </a:pPr>
            <a:r>
              <a:rPr lang="pt-BR" sz="2000" b="1">
                <a:ea typeface="MS PGothic" panose="020B0600070205080204" pitchFamily="34" charset="-128"/>
                <a:sym typeface="Helvetica Light" charset="0"/>
              </a:rPr>
              <a:t>CRÉDITOS</a:t>
            </a:r>
          </a:p>
          <a:p>
            <a:pPr eaLnBrk="1" hangingPunct="1">
              <a:spcBef>
                <a:spcPct val="70000"/>
              </a:spcBef>
            </a:pPr>
            <a:r>
              <a:rPr lang="pt-BR" sz="2000">
                <a:ea typeface="MS PGothic" panose="020B0600070205080204" pitchFamily="34" charset="-128"/>
              </a:rPr>
              <a:t>Formatação: </a:t>
            </a:r>
            <a:r>
              <a:rPr lang="pt-BR" sz="2000" b="1" i="1">
                <a:ea typeface="MS PGothic" panose="020B0600070205080204" pitchFamily="34" charset="-128"/>
              </a:rPr>
              <a:t>Aníbal</a:t>
            </a:r>
            <a:r>
              <a:rPr lang="pt-BR" sz="2000" i="1">
                <a:ea typeface="MS PGothic" panose="020B0600070205080204" pitchFamily="34" charset="-128"/>
              </a:rPr>
              <a:t> Jorge Oliveira Albuquerque</a:t>
            </a:r>
            <a:endParaRPr lang="pt-BR" sz="2000" b="1">
              <a:ea typeface="MS PGothic" panose="020B0600070205080204" pitchFamily="34" charset="-128"/>
              <a:sym typeface="Helvetica Light" charset="0"/>
            </a:endParaRPr>
          </a:p>
          <a:p>
            <a:pPr eaLnBrk="1" hangingPunct="1">
              <a:spcBef>
                <a:spcPct val="70000"/>
              </a:spcBef>
            </a:pPr>
            <a:r>
              <a:rPr lang="pt-BR" sz="2000">
                <a:ea typeface="MS PGothic" panose="020B0600070205080204" pitchFamily="34" charset="-128"/>
              </a:rPr>
              <a:t>Direção de Arte: </a:t>
            </a:r>
            <a:r>
              <a:rPr lang="pt-BR" sz="2000" b="1" i="1">
                <a:ea typeface="MS PGothic" panose="020B0600070205080204" pitchFamily="34" charset="-128"/>
              </a:rPr>
              <a:t>Weyne</a:t>
            </a:r>
            <a:r>
              <a:rPr lang="pt-BR" sz="2000" i="1">
                <a:ea typeface="MS PGothic" panose="020B0600070205080204" pitchFamily="34" charset="-128"/>
              </a:rPr>
              <a:t> Vasconcelos</a:t>
            </a:r>
          </a:p>
          <a:p>
            <a:pPr eaLnBrk="1" hangingPunct="1">
              <a:spcBef>
                <a:spcPct val="70000"/>
              </a:spcBef>
            </a:pPr>
            <a:r>
              <a:rPr lang="pt-BR" sz="2000">
                <a:ea typeface="MS PGothic" panose="020B0600070205080204" pitchFamily="34" charset="-128"/>
              </a:rPr>
              <a:t>Revisão: </a:t>
            </a:r>
            <a:r>
              <a:rPr lang="pt-BR" sz="2000" i="1">
                <a:ea typeface="MS PGothic" panose="020B0600070205080204" pitchFamily="34" charset="-128"/>
              </a:rPr>
              <a:t>José </a:t>
            </a:r>
            <a:r>
              <a:rPr lang="pt-BR" sz="2000" b="1" i="1">
                <a:ea typeface="MS PGothic" panose="020B0600070205080204" pitchFamily="34" charset="-128"/>
              </a:rPr>
              <a:t>Roberto</a:t>
            </a:r>
            <a:r>
              <a:rPr lang="pt-BR" sz="2000" i="1">
                <a:ea typeface="MS PGothic" panose="020B0600070205080204" pitchFamily="34" charset="-128"/>
              </a:rPr>
              <a:t> Alves de Albuquerque</a:t>
            </a:r>
          </a:p>
          <a:p>
            <a:pPr eaLnBrk="1" hangingPunct="1">
              <a:spcBef>
                <a:spcPct val="70000"/>
              </a:spcBef>
            </a:pPr>
            <a:r>
              <a:rPr lang="pt-BR" sz="2000">
                <a:ea typeface="MS PGothic" panose="020B0600070205080204" pitchFamily="34" charset="-128"/>
              </a:rPr>
              <a:t>Colaboradores: </a:t>
            </a:r>
            <a:r>
              <a:rPr lang="pt-BR" sz="2000" i="1">
                <a:ea typeface="MS PGothic" panose="020B0600070205080204" pitchFamily="34" charset="-128"/>
              </a:rPr>
              <a:t>Antônio Alfredo de Sousa </a:t>
            </a:r>
            <a:r>
              <a:rPr lang="pt-BR" sz="2000" b="1" i="1">
                <a:ea typeface="MS PGothic" panose="020B0600070205080204" pitchFamily="34" charset="-128"/>
              </a:rPr>
              <a:t>Monteiro</a:t>
            </a:r>
            <a:r>
              <a:rPr lang="pt-BR" sz="2000" i="1">
                <a:ea typeface="MS PGothic" panose="020B0600070205080204" pitchFamily="34" charset="-128"/>
              </a:rPr>
              <a:t>, </a:t>
            </a:r>
            <a:r>
              <a:rPr lang="pt-BR" sz="2000" b="1" i="1">
                <a:ea typeface="MS PGothic" panose="020B0600070205080204" pitchFamily="34" charset="-128"/>
              </a:rPr>
              <a:t>Lisboa</a:t>
            </a:r>
            <a:r>
              <a:rPr lang="pt-BR" sz="2000" i="1">
                <a:ea typeface="MS PGothic" panose="020B0600070205080204" pitchFamily="34" charset="-128"/>
              </a:rPr>
              <a:t>, </a:t>
            </a:r>
            <a:r>
              <a:rPr lang="pt-BR" sz="2000" b="1" i="1">
                <a:ea typeface="MS PGothic" panose="020B0600070205080204" pitchFamily="34" charset="-128"/>
              </a:rPr>
              <a:t>Regina </a:t>
            </a:r>
            <a:r>
              <a:rPr lang="pt-BR" sz="2000" i="1">
                <a:ea typeface="MS PGothic" panose="020B0600070205080204" pitchFamily="34" charset="-128"/>
              </a:rPr>
              <a:t>Célia Mesquita Gondim, </a:t>
            </a:r>
            <a:r>
              <a:rPr lang="pt-BR" sz="2000" b="1" i="1">
                <a:ea typeface="MS PGothic" panose="020B0600070205080204" pitchFamily="34" charset="-128"/>
              </a:rPr>
              <a:t>Sônia</a:t>
            </a:r>
            <a:r>
              <a:rPr lang="pt-BR" sz="2000" i="1">
                <a:ea typeface="MS PGothic" panose="020B0600070205080204" pitchFamily="34" charset="-128"/>
              </a:rPr>
              <a:t> Ponte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1266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EDF5C-F889-4D69-B548-47040A02FDC5}" type="slidenum">
              <a:rPr lang="pt-BR" sz="1000" smtClean="0"/>
              <a:pPr>
                <a:spcBef>
                  <a:spcPct val="0"/>
                </a:spcBef>
              </a:pPr>
              <a:t>6</a:t>
            </a:fld>
            <a:endParaRPr lang="pt-BR" sz="1000" smtClean="0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11269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11270" name="AutoShape 5"/>
          <p:cNvSpPr>
            <a:spLocks/>
          </p:cNvSpPr>
          <p:nvPr/>
        </p:nvSpPr>
        <p:spPr bwMode="auto">
          <a:xfrm>
            <a:off x="1257300" y="2997200"/>
            <a:ext cx="6629400" cy="1944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Movimentos faciais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2290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AEC88E-8E55-4F7D-BBF9-DF447E8C1F21}" type="slidenum">
              <a:rPr lang="pt-BR" sz="1000" smtClean="0"/>
              <a:pPr>
                <a:spcBef>
                  <a:spcPct val="0"/>
                </a:spcBef>
              </a:pPr>
              <a:t>7</a:t>
            </a:fld>
            <a:endParaRPr lang="pt-BR" sz="1000" smtClean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12293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12294" name="AutoShape 5"/>
          <p:cNvSpPr>
            <a:spLocks/>
          </p:cNvSpPr>
          <p:nvPr/>
        </p:nvSpPr>
        <p:spPr bwMode="auto">
          <a:xfrm>
            <a:off x="1257300" y="2997200"/>
            <a:ext cx="6629400" cy="1944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Movimento</a:t>
            </a:r>
          </a:p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das mãos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3314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74619-80FE-4749-83C5-E7798FFAD7D8}" type="slidenum">
              <a:rPr lang="pt-BR" sz="1000" smtClean="0"/>
              <a:pPr>
                <a:spcBef>
                  <a:spcPct val="0"/>
                </a:spcBef>
              </a:pPr>
              <a:t>8</a:t>
            </a:fld>
            <a:endParaRPr lang="pt-BR" sz="1000" smtClean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sz="1800">
              <a:solidFill>
                <a:schemeClr val="tx1"/>
              </a:solidFill>
            </a:endParaRPr>
          </a:p>
        </p:txBody>
      </p:sp>
      <p:sp>
        <p:nvSpPr>
          <p:cNvPr id="13317" name="AutoShape 4"/>
          <p:cNvSpPr>
            <a:spLocks/>
          </p:cNvSpPr>
          <p:nvPr/>
        </p:nvSpPr>
        <p:spPr bwMode="auto">
          <a:xfrm>
            <a:off x="900113" y="692150"/>
            <a:ext cx="4956175" cy="4476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 anchor="ctr"/>
          <a:lstStyle>
            <a:lvl1pPr defTabSz="449263"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pt-BR" sz="4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endParaRPr lang="pt-BR" sz="4000">
              <a:solidFill>
                <a:schemeClr val="bg1"/>
              </a:solidFill>
              <a:sym typeface="Helvetica Light" charset="0"/>
            </a:endParaRPr>
          </a:p>
        </p:txBody>
      </p:sp>
      <p:sp>
        <p:nvSpPr>
          <p:cNvPr id="13318" name="AutoShape 5"/>
          <p:cNvSpPr>
            <a:spLocks/>
          </p:cNvSpPr>
          <p:nvPr/>
        </p:nvSpPr>
        <p:spPr bwMode="auto">
          <a:xfrm>
            <a:off x="1257300" y="3429000"/>
            <a:ext cx="6629400" cy="11525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6000">
                <a:cs typeface="Arial" panose="020B0604020202020204" pitchFamily="34" charset="0"/>
                <a:sym typeface="Arial" panose="020B0604020202020204" pitchFamily="34" charset="0"/>
              </a:rPr>
              <a:t>Outros detalhes</a:t>
            </a:r>
            <a:endParaRPr lang="pt-BR" sz="600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433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E2324-A98B-4901-9E2D-8930EB776EB8}" type="slidenum">
              <a:rPr lang="pt-BR" sz="1000" smtClean="0"/>
              <a:pPr>
                <a:spcBef>
                  <a:spcPct val="0"/>
                </a:spcBef>
              </a:pPr>
              <a:t>9</a:t>
            </a:fld>
            <a:endParaRPr lang="pt-BR" sz="1000" smtClean="0"/>
          </a:p>
        </p:txBody>
      </p:sp>
      <p:sp>
        <p:nvSpPr>
          <p:cNvPr id="14340" name="AutoShape 3"/>
          <p:cNvSpPr>
            <a:spLocks/>
          </p:cNvSpPr>
          <p:nvPr/>
        </p:nvSpPr>
        <p:spPr bwMode="auto">
          <a:xfrm>
            <a:off x="1257300" y="2852738"/>
            <a:ext cx="6629400" cy="23764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94" tIns="53576" rIns="89294" bIns="53576"/>
          <a:lstStyle>
            <a:lvl1pPr>
              <a:spcBef>
                <a:spcPct val="20000"/>
              </a:spcBef>
              <a:defRPr sz="3200">
                <a:solidFill>
                  <a:srgbClr val="75609B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687995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87995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87995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pt-BR" sz="3600" dirty="0">
                <a:cs typeface="Arial" panose="020B0604020202020204" pitchFamily="34" charset="0"/>
                <a:sym typeface="Arial" panose="020B0604020202020204" pitchFamily="34" charset="0"/>
              </a:rPr>
              <a:t>2º PASSO</a:t>
            </a:r>
          </a:p>
          <a:p>
            <a:pPr algn="ctr" eaLnBrk="1">
              <a:spcBef>
                <a:spcPct val="0"/>
              </a:spcBef>
            </a:pPr>
            <a:r>
              <a:rPr lang="pt-BR" sz="5400" b="1" dirty="0">
                <a:cs typeface="Arial" panose="020B0604020202020204" pitchFamily="34" charset="0"/>
                <a:sym typeface="Arial" panose="020B0604020202020204" pitchFamily="34" charset="0"/>
              </a:rPr>
              <a:t>As primeiras palavras</a:t>
            </a:r>
            <a:endParaRPr lang="pt-BR" sz="5400" b="1" dirty="0"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904</Words>
  <Application>Microsoft Office PowerPoint</Application>
  <PresentationFormat>Apresentação na tela (4:3)</PresentationFormat>
  <Paragraphs>240</Paragraphs>
  <Slides>56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GEPE_GEM_Unidade1_Aula4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Caixa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Depec.Roberto</cp:lastModifiedBy>
  <cp:revision>109</cp:revision>
  <dcterms:created xsi:type="dcterms:W3CDTF">2012-11-15T17:55:20Z</dcterms:created>
  <dcterms:modified xsi:type="dcterms:W3CDTF">2015-07-27T18:58:56Z</dcterms:modified>
</cp:coreProperties>
</file>