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81" r:id="rId2"/>
    <p:sldId id="343" r:id="rId3"/>
    <p:sldId id="347" r:id="rId4"/>
    <p:sldId id="348" r:id="rId5"/>
    <p:sldId id="309" r:id="rId6"/>
    <p:sldId id="349" r:id="rId7"/>
    <p:sldId id="311" r:id="rId8"/>
    <p:sldId id="350" r:id="rId9"/>
    <p:sldId id="313" r:id="rId10"/>
    <p:sldId id="314" r:id="rId11"/>
    <p:sldId id="351" r:id="rId12"/>
    <p:sldId id="316" r:id="rId13"/>
    <p:sldId id="352" r:id="rId14"/>
    <p:sldId id="353" r:id="rId15"/>
    <p:sldId id="354" r:id="rId16"/>
    <p:sldId id="356" r:id="rId17"/>
    <p:sldId id="357" r:id="rId18"/>
    <p:sldId id="358" r:id="rId19"/>
    <p:sldId id="359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577" r:id="rId38"/>
    <p:sldId id="578" r:id="rId39"/>
    <p:sldId id="579" r:id="rId40"/>
    <p:sldId id="580" r:id="rId41"/>
    <p:sldId id="581" r:id="rId42"/>
    <p:sldId id="582" r:id="rId43"/>
    <p:sldId id="583" r:id="rId44"/>
    <p:sldId id="584" r:id="rId45"/>
    <p:sldId id="585" r:id="rId46"/>
    <p:sldId id="586" r:id="rId47"/>
    <p:sldId id="587" r:id="rId48"/>
    <p:sldId id="588" r:id="rId49"/>
    <p:sldId id="589" r:id="rId50"/>
    <p:sldId id="379" r:id="rId51"/>
    <p:sldId id="380" r:id="rId52"/>
    <p:sldId id="301" r:id="rId53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609B"/>
    <a:srgbClr val="3333CC"/>
    <a:srgbClr val="333399"/>
    <a:srgbClr val="000066"/>
    <a:srgbClr val="687995"/>
    <a:srgbClr val="7C7995"/>
    <a:srgbClr val="FFFF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 autoAdjust="0"/>
    <p:restoredTop sz="79626" autoAdjust="0"/>
  </p:normalViewPr>
  <p:slideViewPr>
    <p:cSldViewPr showGuides="1">
      <p:cViewPr varScale="1">
        <p:scale>
          <a:sx n="59" d="100"/>
          <a:sy n="59" d="100"/>
        </p:scale>
        <p:origin x="155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128"/>
    </p:cViewPr>
  </p:sorterViewPr>
  <p:notesViewPr>
    <p:cSldViewPr showGuides="1">
      <p:cViewPr varScale="1">
        <p:scale>
          <a:sx n="60" d="100"/>
          <a:sy n="60" d="100"/>
        </p:scale>
        <p:origin x="-244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D0C11AE-34DF-471E-91CA-62F8B2719C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244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FA135BA-8F37-4F5D-96C1-36A3299522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86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135BA-8F37-4F5D-96C1-36A3299522D9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500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066C09-7D6B-4370-8E32-6771A1025409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marL="228600" indent="-228600" defTabSz="457200" eaLnBrk="1" hangingPunct="1">
              <a:buSzPct val="80000"/>
              <a:buFontTx/>
              <a:buChar char="•"/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09997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97A9D8-48FB-449C-9A3F-3F135BFBDEEB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marL="228600" indent="-228600" defTabSz="457200" eaLnBrk="1" hangingPunct="1">
              <a:buSzPct val="80000"/>
              <a:buFontTx/>
              <a:buChar char="•"/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44865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5C122E-1F6D-4BEF-AB7F-AADD8F035AEF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marL="228600" indent="-228600" defTabSz="457200" eaLnBrk="1" hangingPunct="1">
              <a:buSzPct val="80000"/>
              <a:buFontTx/>
              <a:buChar char="•"/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597891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0E7EE1-A6F0-497D-98F6-B8F42DB176C6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314530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7FB194-CD0A-4600-A93F-A891593E6DEC}" type="slidenum">
              <a:rPr lang="pt-BR" smtClean="0"/>
              <a:pPr/>
              <a:t>24</a:t>
            </a:fld>
            <a:endParaRPr lang="pt-B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pt-BR" smtClean="0"/>
              <a:t>Debilidade natural ou por doença.</a:t>
            </a:r>
          </a:p>
        </p:txBody>
      </p:sp>
    </p:spTree>
    <p:extLst>
      <p:ext uri="{BB962C8B-B14F-4D97-AF65-F5344CB8AC3E}">
        <p14:creationId xmlns:p14="http://schemas.microsoft.com/office/powerpoint/2010/main" val="1754238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E0EDC3-5B5E-440D-9BD8-83594745FF64}" type="slidenum">
              <a:rPr lang="pt-BR" smtClean="0"/>
              <a:pPr/>
              <a:t>25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marL="228600" indent="-228600" defTabSz="457200" eaLnBrk="1" hangingPunct="1">
              <a:buSzPct val="80000"/>
              <a:buFontTx/>
              <a:buChar char="•"/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333350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874E1C-A447-42A2-9B29-593926A304E6}" type="slidenum">
              <a:rPr lang="pt-BR" smtClean="0"/>
              <a:pPr/>
              <a:t>26</a:t>
            </a:fld>
            <a:endParaRPr lang="pt-B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Quando surgirem casos difíceis, como resolvê-los?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Praticar em caráter excepcional: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Aplicação de fluidos sonoterápicos, para que os socorristas espirituais possam reconduzi-lo a um Posto de Atendimento na Espiritualidade para que,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ao despertar, ali permaneça, se assim optar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095249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B890B7-B99C-4954-B018-BD9955852AD4}" type="slidenum">
              <a:rPr lang="pt-BR" smtClean="0"/>
              <a:pPr/>
              <a:t>27</a:t>
            </a:fld>
            <a:endParaRPr lang="pt-B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Quando surgirem casos difíceis, como resolvê-los?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Praticar em caráter excepcional: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a. "Hipnose construtiva"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Indução à recordação de lances específicos de seu drama, no passado, com o que muitas vezes — na maioria dos casos — aquele que ora se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jactância de ser vítima, compenetra-se de que, na verdade, é réu...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896342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864C0E-CF62-4024-806A-0EFD9E02861B}" type="slidenum">
              <a:rPr lang="pt-BR" smtClean="0"/>
              <a:pPr/>
              <a:t>28</a:t>
            </a:fld>
            <a:endParaRPr lang="pt-B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r>
              <a:rPr lang="pt-BR" sz="1200" b="0" i="0" u="none" strike="noStrike" baseline="0" dirty="0" smtClean="0">
                <a:latin typeface="Arial" panose="020B0604020202020204" pitchFamily="34" charset="0"/>
              </a:rPr>
              <a:t>- O Espírito André Luiz, em "Instruções </a:t>
            </a:r>
            <a:r>
              <a:rPr lang="pt-BR" sz="1200" b="0" i="0" u="none" strike="noStrike" baseline="0" dirty="0" err="1" smtClean="0">
                <a:latin typeface="Arial" panose="020B0604020202020204" pitchFamily="34" charset="0"/>
              </a:rPr>
              <a:t>Psicofônicas</a:t>
            </a:r>
            <a:r>
              <a:rPr lang="pt-BR" sz="1200" b="0" i="0" u="none" strike="noStrike" baseline="0" dirty="0" smtClean="0">
                <a:latin typeface="Arial" panose="020B0604020202020204" pitchFamily="34" charset="0"/>
              </a:rPr>
              <a:t>" (Manifestação n.46), diz textualmente:</a:t>
            </a:r>
          </a:p>
          <a:p>
            <a:r>
              <a:rPr lang="pt-BR" sz="1200" b="0" i="0" u="none" strike="noStrike" baseline="0" dirty="0" smtClean="0">
                <a:latin typeface="Arial" panose="020B0604020202020204" pitchFamily="34" charset="0"/>
              </a:rPr>
              <a:t>"</a:t>
            </a:r>
            <a:r>
              <a:rPr lang="pt-BR" sz="1200" b="0" i="1" u="none" strike="noStrike" baseline="0" dirty="0" smtClean="0">
                <a:latin typeface="Arial" panose="020B0604020202020204" pitchFamily="34" charset="0"/>
              </a:rPr>
              <a:t>Não fale da morte ao Espírito que a desconhece, </a:t>
            </a:r>
            <a:r>
              <a:rPr lang="pt-BR" sz="1200" b="0" i="1" u="none" strike="noStrike" baseline="0" dirty="0" err="1" smtClean="0">
                <a:latin typeface="Arial" panose="020B0604020202020204" pitchFamily="34" charset="0"/>
              </a:rPr>
              <a:t>clareando-lhe</a:t>
            </a:r>
            <a:r>
              <a:rPr lang="pt-BR" sz="1200" b="0" i="1" u="none" strike="noStrike" baseline="0" dirty="0" smtClean="0">
                <a:latin typeface="Arial" panose="020B0604020202020204" pitchFamily="34" charset="0"/>
              </a:rPr>
              <a:t> a estrada com paciência, para que ele descubra a realidade por si próprio".</a:t>
            </a:r>
          </a:p>
          <a:p>
            <a:r>
              <a:rPr lang="pt-BR" sz="1200" b="0" i="0" u="none" strike="noStrike" baseline="0" dirty="0" smtClean="0">
                <a:latin typeface="Arial" panose="020B0604020202020204" pitchFamily="34" charset="0"/>
              </a:rPr>
              <a:t>- Roque Jacintho, em "Doutrinação" (Capítulo “Morte”), enfatiza que por vezes o doutrinador considera benéfico acordar de súbito para a realidade -</a:t>
            </a:r>
          </a:p>
          <a:p>
            <a:r>
              <a:rPr lang="pt-BR" sz="1200" b="0" i="0" u="none" strike="noStrike" baseline="0" dirty="0" smtClean="0">
                <a:latin typeface="Arial" panose="020B0604020202020204" pitchFamily="34" charset="0"/>
              </a:rPr>
              <a:t>morte - aos Espíritos que desconhecem que já morreram; não raro, como o visitante espiritual duvida, convida-os a uma regressão e visita aos despojos,</a:t>
            </a:r>
          </a:p>
          <a:p>
            <a:r>
              <a:rPr lang="pt-BR" sz="1200" b="0" i="0" u="none" strike="noStrike" baseline="0" dirty="0" smtClean="0">
                <a:latin typeface="Arial" panose="020B0604020202020204" pitchFamily="34" charset="0"/>
              </a:rPr>
              <a:t>no cemitério onde foram enterrados.</a:t>
            </a:r>
          </a:p>
          <a:p>
            <a:r>
              <a:rPr lang="pt-BR" sz="1200" b="0" i="0" u="none" strike="noStrike" baseline="0" dirty="0" smtClean="0">
                <a:latin typeface="Arial" panose="020B0604020202020204" pitchFamily="34" charset="0"/>
              </a:rPr>
              <a:t>Adverte que, amiúde, a loucura é a resultante naqueles pobres Espíritos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355772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259B7A-2C17-4DDE-B330-40055A4C9858}" type="slidenum">
              <a:rPr lang="pt-BR" smtClean="0"/>
              <a:pPr/>
              <a:t>29</a:t>
            </a:fld>
            <a:endParaRPr lang="pt-B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marL="228600" indent="-228600" defTabSz="457200" eaLnBrk="1" hangingPunct="1">
              <a:buSzPct val="80000"/>
              <a:buFontTx/>
              <a:buChar char="•"/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591561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CBF8B3-6C5E-4B62-AB3C-E981435681C2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pt-BR" smtClean="0"/>
              <a:t>Debilidade natural ou por doença.</a:t>
            </a:r>
          </a:p>
        </p:txBody>
      </p:sp>
    </p:spTree>
    <p:extLst>
      <p:ext uri="{BB962C8B-B14F-4D97-AF65-F5344CB8AC3E}">
        <p14:creationId xmlns:p14="http://schemas.microsoft.com/office/powerpoint/2010/main" val="2651878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B95F0C-0193-439A-A928-65395E771F69}" type="slidenum">
              <a:rPr lang="pt-BR" smtClean="0"/>
              <a:pPr/>
              <a:t>30</a:t>
            </a:fld>
            <a:endParaRPr lang="pt-B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pt-BR" smtClean="0"/>
              <a:t>Debilidade natural ou por doença.</a:t>
            </a:r>
          </a:p>
        </p:txBody>
      </p:sp>
    </p:spTree>
    <p:extLst>
      <p:ext uri="{BB962C8B-B14F-4D97-AF65-F5344CB8AC3E}">
        <p14:creationId xmlns:p14="http://schemas.microsoft.com/office/powerpoint/2010/main" val="1941068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F1E51E-5F21-44A2-A3D5-216CB720A0FD}" type="slidenum">
              <a:rPr lang="pt-BR" smtClean="0"/>
              <a:pPr/>
              <a:t>31</a:t>
            </a:fld>
            <a:endParaRPr lang="pt-B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marL="228600" indent="-228600" defTabSz="457200" eaLnBrk="1" hangingPunct="1">
              <a:buSzPct val="80000"/>
              <a:buFontTx/>
              <a:buChar char="•"/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70887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4601A1-2FA8-4F6A-9342-38F51E0DC170}" type="slidenum">
              <a:rPr lang="pt-BR" smtClean="0"/>
              <a:pPr/>
              <a:t>32</a:t>
            </a:fld>
            <a:endParaRPr lang="pt-B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marL="228600" indent="-228600" defTabSz="457200" eaLnBrk="1" hangingPunct="1">
              <a:buSzPct val="80000"/>
              <a:buFontTx/>
              <a:buChar char="•"/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0268592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C07159-9126-4DC8-84B3-1315CBAF68FE}" type="slidenum">
              <a:rPr lang="pt-BR" smtClean="0"/>
              <a:pPr/>
              <a:t>33</a:t>
            </a:fld>
            <a:endParaRPr lang="pt-B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marL="228600" indent="-228600" defTabSz="457200" eaLnBrk="1" hangingPunct="1">
              <a:buSzPct val="80000"/>
              <a:buFontTx/>
              <a:buChar char="•"/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0391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3ACB3D-32B8-4F1F-9A33-916853E9527D}" type="slidenum">
              <a:rPr lang="pt-BR" smtClean="0"/>
              <a:pPr/>
              <a:t>34</a:t>
            </a:fld>
            <a:endParaRPr lang="pt-BR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marL="228600" indent="-228600" defTabSz="457200" eaLnBrk="1" hangingPunct="1">
              <a:buSzPct val="80000"/>
              <a:buFontTx/>
              <a:buChar char="•"/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374876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DCA851-4DF6-4EA4-A3C8-69DDC85714EE}" type="slidenum">
              <a:rPr lang="pt-BR" smtClean="0"/>
              <a:pPr/>
              <a:t>35</a:t>
            </a:fld>
            <a:endParaRPr lang="pt-B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marL="228600" indent="-228600" defTabSz="457200" eaLnBrk="1" hangingPunct="1">
              <a:buSzPct val="80000"/>
              <a:buFontTx/>
              <a:buChar char="•"/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8146876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987A43-71B5-428F-A2EB-4000616AC9FA}" type="slidenum">
              <a:rPr lang="pt-BR" smtClean="0"/>
              <a:pPr/>
              <a:t>36</a:t>
            </a:fld>
            <a:endParaRPr lang="pt-B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marL="228600" indent="-228600" defTabSz="457200" eaLnBrk="1" hangingPunct="1">
              <a:buSzPct val="80000"/>
              <a:buFontTx/>
              <a:buChar char="•"/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6243024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189B15-7089-4466-B032-438070B0D528}" type="slidenum">
              <a:rPr lang="pt-BR" smtClean="0"/>
              <a:pPr/>
              <a:t>37</a:t>
            </a:fld>
            <a:endParaRPr lang="pt-B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pt-BR" smtClean="0"/>
              <a:t>Debilidade natural ou por doença.</a:t>
            </a:r>
          </a:p>
        </p:txBody>
      </p:sp>
    </p:spTree>
    <p:extLst>
      <p:ext uri="{BB962C8B-B14F-4D97-AF65-F5344CB8AC3E}">
        <p14:creationId xmlns:p14="http://schemas.microsoft.com/office/powerpoint/2010/main" val="18261860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9B57B5-4B5D-4F6F-ABC2-219B42291C36}" type="slidenum">
              <a:rPr lang="pt-BR" smtClean="0"/>
              <a:pPr/>
              <a:t>40</a:t>
            </a:fld>
            <a:endParaRPr lang="pt-B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buSzPct val="80000"/>
              <a:buFontTx/>
              <a:buChar char="•"/>
            </a:pPr>
            <a:r>
              <a:rPr lang="pt-BR" smtClean="0"/>
              <a:t>Médium de Apoio ou de Vibração ou de Sustentação - pilastra de sustentação fluídica e psíquica da reunião.</a:t>
            </a:r>
          </a:p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660067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5A6FBE-B3D8-41C3-8865-9921FA04083C}" type="slidenum">
              <a:rPr lang="pt-BR" smtClean="0"/>
              <a:pPr/>
              <a:t>49</a:t>
            </a:fld>
            <a:endParaRPr lang="pt-BR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93186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135BA-8F37-4F5D-96C1-36A3299522D9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1888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473EA0-23EA-499E-A7F6-BCA5F60BDB84}" type="slidenum">
              <a:rPr lang="pt-BR" smtClean="0"/>
              <a:pPr/>
              <a:t>50</a:t>
            </a:fld>
            <a:endParaRPr lang="pt-B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marL="228600" indent="-228600" defTabSz="457200" eaLnBrk="1" hangingPunct="1">
              <a:buSzPct val="80000"/>
              <a:buFontTx/>
              <a:buChar char="•"/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566676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4D03E8-1477-44B9-B0C1-629F6CA1BF1F}" type="slidenum">
              <a:rPr lang="pt-BR" smtClean="0"/>
              <a:pPr/>
              <a:t>51</a:t>
            </a:fld>
            <a:endParaRPr lang="pt-BR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marL="228600" indent="-228600" defTabSz="457200" eaLnBrk="1" hangingPunct="1">
              <a:buSzPct val="80000"/>
              <a:buFontTx/>
              <a:buChar char="•"/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937996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B9048A-A4D9-43C3-A4F8-B01BA4F39751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213052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101509-1D70-4CE5-A2C8-AD84F44876EF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69944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5FED1A-CF2B-4FF3-9590-1563683CD238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marL="228600" indent="-228600" defTabSz="457200" eaLnBrk="1" hangingPunct="1">
              <a:buSzPct val="80000"/>
              <a:buFontTx/>
              <a:buChar char="•"/>
            </a:pPr>
            <a:r>
              <a:rPr lang="pt-BR" smtClean="0"/>
              <a:t>Não significa frieza, mas a base onde vai apoiar-se no campo das ideias</a:t>
            </a:r>
          </a:p>
        </p:txBody>
      </p:sp>
    </p:spTree>
    <p:extLst>
      <p:ext uri="{BB962C8B-B14F-4D97-AF65-F5344CB8AC3E}">
        <p14:creationId xmlns:p14="http://schemas.microsoft.com/office/powerpoint/2010/main" val="3384315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FCE60B-E9C9-40DD-8BE0-9187EDA72544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marL="228600" indent="-228600" defTabSz="457200" eaLnBrk="1" hangingPunct="1">
              <a:buSzPct val="80000"/>
              <a:buFontTx/>
              <a:buChar char="•"/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017394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67F049-D080-4395-A7A7-CE8E935B7ECE}" type="slidenum">
              <a:rPr lang="pt-BR" smtClean="0"/>
              <a:pPr/>
              <a:t>14</a:t>
            </a:fld>
            <a:endParaRPr lang="pt-BR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marL="228600" indent="-228600" defTabSz="457200" eaLnBrk="1" hangingPunct="1">
              <a:buSzPct val="80000"/>
              <a:buFontTx/>
              <a:buChar char="•"/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525332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F73E2B-23A8-4D53-9E14-E0FB56E871DA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marL="228600" indent="-228600" defTabSz="457200" eaLnBrk="1" hangingPunct="1">
              <a:buSzPct val="80000"/>
              <a:buFontTx/>
              <a:buChar char="•"/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81838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3C092-2F40-4720-B073-F9DE0F0A5E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07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BA804-B9A3-4753-B2AA-56D400845B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38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365125"/>
            <a:ext cx="2057400" cy="57610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6019800" cy="57610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60575-715D-4C26-B153-3BBB56DA06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13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1E01E-3C16-41C6-AA26-F6ED0C44C9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04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5412E-2250-400B-8441-DEF91D934B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62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FB3B-1163-4A6F-83F5-8AF9F90DC8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15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371A0-6B16-476B-963C-1B65BE7E6A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29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FCFB3-DA7D-4608-9DD0-48CFE565E9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8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2246C-46F9-49D0-928A-39E6A0ECFB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85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E4190-D93D-461A-B4E3-F46F2E68EF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303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43E23-3BEB-4066-9CC1-C5D06905EE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31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2-slid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9109075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5246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75609B"/>
                </a:solidFill>
              </a:defRPr>
            </a:lvl1pPr>
          </a:lstStyle>
          <a:p>
            <a:pPr>
              <a:defRPr/>
            </a:pPr>
            <a:fld id="{D00E497B-B7A7-4A71-83CC-574EFBDD54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kern="1200">
          <a:solidFill>
            <a:srgbClr val="75609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 kern="1200">
          <a:solidFill>
            <a:srgbClr val="687995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687995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687995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6879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docid=h9qWsmRMdjcCEM&amp;tbnid=y2MIL2XGYVXG3M:&amp;ved=0CAUQjRw&amp;url=http://blogs.odiario.com/inforgospel/2011/07/30/evangelho/&amp;ei=ertEUYoTkuDzBIbwgJAN&amp;psig=AFQjCNEwq38G9DsJDzQGAdrTS3_vcbc8ag&amp;ust=136354532952922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docid=V_xWcULLb0MtBM&amp;tbnid=YFVY732cO-l_zM:&amp;ved=0CAUQjRw&amp;url=http://www.anitagodoy.com.br/2012/09/saber-ouvir.html&amp;ei=87pEUeKrG4a88ATi_ID4Aw&amp;psig=AFQjCNFLR2XvNFM5odtsgBPaWgjs6QIhKg&amp;ust=136354515100198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docid=xwzpYlGADuZwCM&amp;tbnid=WBbhOwL--rdAZM:&amp;ved=0CAUQjRw&amp;url=http://piauinauta.blogspot.com/2012/05/o-caso-do-relogio-que-esqueci-contigo.html&amp;ei=C7xEUYfXLIj68QT8y4FI&amp;psig=AFQjCNGImzVtNlpDTHaaR7njjBy6nk_kYw&amp;ust=136354545966394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docid=GILC9QV9iQdXDM&amp;tbnid=VEyA4uDMj_a6lM:&amp;ved=0CAUQjRw&amp;url=http://www.nossasenhoradobrasil.com.br/canal/artigos/page/20&amp;ei=BMNEUczJBYjq9ASah4CQAQ&amp;psig=AFQjCNFkVAfOdMFxdPhOBzUutYrghx3byg&amp;ust=1363547147898199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docid=ZMJaIf_TLtTu5M&amp;tbnid=70aIygq0zbuhgM:&amp;ved=0CAUQjRw&amp;url=http://www.videolog.tv/video.php?id=573468&amp;ei=qsNEUbqIHZL09gTE1ICADw&amp;psig=AFQjCNEVpvx6RrAjZJDcwaYkxMYJTZwegg&amp;ust=136354735941610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docid=3WdpXzoTie4GxM&amp;tbnid=KpZ-CPUyQgvipM:&amp;ved=0CAUQjRw&amp;url=http://cinema.uol.com.br/album/filmes_brasileiros_inscritos_para_concorrer_ao_oscar_2011_album.htm&amp;ei=LsREUfGuIoKi8gTngYGYAg&amp;psig=AFQjCNEVpvx6RrAjZJDcwaYkxMYJTZwegg&amp;ust=136354735941610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br/url?sa=i&amp;rct=j&amp;q=&amp;esrc=s&amp;frm=1&amp;source=images&amp;cd=&amp;cad=rja&amp;docid=bzILBGI6AvYF-M&amp;tbnid=TTU2OXHGw2PIqM:&amp;ved=0CAUQjRw&amp;url=http://tempoespirita.blogspot.com/2012/03/dialogo-com-as-sombras-formacao-do.html&amp;ei=1OhOUebyE4HU9QTbr4DoAg&amp;bvm=bv.44158598,d.dmQ&amp;psig=AFQjCNGYo2X4rSfU6VYeBPUSyp3LK3AT5Q&amp;ust=1364212096440181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www.google.com.br/url?sa=i&amp;rct=j&amp;q=&amp;esrc=s&amp;frm=1&amp;source=images&amp;cd=&amp;cad=rja&amp;docid=zl7vDuZHzoUIkM&amp;tbnid=DidnwJWytTRIYM:&amp;ved=0CAUQjRw&amp;url=http://pesquisandooespiritismo.blogspot.com/2012/05/j-herculano-pires.html&amp;ei=Lp1EUdGYFIPf0gHm3oCgCw&amp;bvm=bv.43828540,d.dmQ&amp;psig=AFQjCNEphtqjnGBlIGRLmxZfYypvYPvHYg&amp;ust=1363537555544757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br/url?sa=i&amp;rct=j&amp;q=&amp;esrc=s&amp;frm=1&amp;source=images&amp;cd=&amp;cad=rja&amp;docid=ifjFd4ano_Fo2M&amp;tbnid=gE5kI4tLipjkvM:&amp;ved=0CAUQjRw&amp;url=http://ojardineirofiel.blogspot.com/2007_11_01_archive.html&amp;ei=J-lOUa_WHo7o8QTa9IDYCw&amp;bvm=bv.44158598,d.dmQ&amp;psig=AFQjCNGYo2X4rSfU6VYeBPUSyp3LK3AT5Q&amp;ust=1364212096440181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.br/url?sa=i&amp;rct=j&amp;q=&amp;esrc=s&amp;frm=1&amp;source=images&amp;cd=&amp;cad=rja&amp;docid=hsa1LFYHBedhCM&amp;tbnid=kcGD05udXvjWdM:&amp;ved=0CAUQjRw&amp;url=http://www.redeamigoespirita.com.br/xn/detail/2920723:BlogPost:736889?xg_source=activity&amp;ei=BOpOUdnPPILm8gSi54CwBg&amp;bvm=bv.44158598,d.dmQ&amp;psig=AFQjCNGSBhRUXeFqJ0O81iisABinnYLBTQ&amp;ust=1364212467812659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.br/url?sa=i&amp;rct=j&amp;q=&amp;esrc=s&amp;frm=1&amp;source=images&amp;cd=&amp;cad=rja&amp;docid=CzpwldhBZ6HFTM&amp;tbnid=h6cvV4N-AHEq_M:&amp;ved=0CAUQjRw&amp;url=http://mardehistorias.wordpress.com/2012/02/29/sobre-falta-de-solidariedade/solidariedade/&amp;ei=iOpOUZzPDJO08QTyloG4DQ&amp;bvm=bv.44158598,d.dmQ&amp;psig=AFQjCNEevEOoiO0-hR3c3EzD01QxhPvkpg&amp;ust=1364212724871299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.br/url?sa=i&amp;rct=j&amp;q=&amp;esrc=s&amp;frm=1&amp;source=images&amp;cd=&amp;cad=rja&amp;docid=iXbptkiT4q7L_M&amp;tbnid=zpV2V2O6Rouc8M:&amp;ved=0CAUQjRw&amp;url=http://oloboeocordeiro.wordpress.com/2011/08/12/101-velhos-pensamentos-velhos-habitos-do-pensar/&amp;ei=s_FOUYrkF4ma9gT7qIDgDA&amp;bvm=bv.44158598,d.dmQ&amp;psig=AFQjCNFvHIwzVC7sEov8Yo1QoLfVwCbFVQ&amp;ust=1364214544341898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.br/url?sa=i&amp;rct=j&amp;q=&amp;esrc=s&amp;frm=1&amp;source=images&amp;cd=&amp;cad=rja&amp;docid=XOzM52OHlTpntM&amp;tbnid=6Yw6-IWwbJs7XM:&amp;ved=0CAUQjRw&amp;url=http://www.capitolhillcubans.com/2012_12_09_archive.html&amp;ei=zPJOUaF7i97zBLv1gOgN&amp;v6u=https://s-v6exp1-ds.metric.gstatic.com/gen_204?ip=177.19.78.209&amp;ts=1364128405924433&amp;auth=slfmdlgihinvaucybhctgq46pvxof7ox&amp;rndm=0.1154634736739727&amp;v6s=2&amp;v6t=56003&amp;bvm=bv.44158598,d.dmQ&amp;psig=AFQjCNF4ccPivyTvZCV7GsFYtfQUSAWXDw&amp;ust=1364214805950110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m.br/url?sa=i&amp;rct=j&amp;q=&amp;esrc=s&amp;frm=1&amp;source=images&amp;cd=&amp;cad=rja&amp;docid=vQbfBF53WuNnlM&amp;tbnid=KeX7abpJr1HGlM:&amp;ved=0CAUQjRw&amp;url=http://masterstudioweb.com/blog/5-dicas-para-ser-assertivo-na-comunicacao/&amp;ei=17hEUfzZIeGJ2gWouYHIDA&amp;bvm=bv.43828540,d.dmQ&amp;psig=AFQjCNEF-tw5AA8m8YoFyQSjNpmJDBZJ-Q&amp;ust=1363544645760002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4D6992-4F5B-479E-8944-75F6C6DFAF66}" type="slidenum">
              <a:rPr lang="pt-BR" sz="1000" smtClean="0"/>
              <a:pPr>
                <a:spcBef>
                  <a:spcPct val="0"/>
                </a:spcBef>
              </a:pPr>
              <a:t>1</a:t>
            </a:fld>
            <a:endParaRPr lang="pt-BR" sz="1000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41388" y="2498725"/>
            <a:ext cx="3960812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  <a:ea typeface="ＭＳ Ｐゴシック" panose="020B0600070205080204" pitchFamily="34" charset="-128"/>
              </a:rPr>
              <a:t>CURSO DE EDUCAÇÃO MEDIÚNICA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19700" y="3981226"/>
            <a:ext cx="3673475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5500"/>
              </a:lnSpc>
              <a:spcAft>
                <a:spcPts val="0"/>
              </a:spcAft>
              <a:defRPr/>
            </a:pPr>
            <a:r>
              <a:rPr lang="pt-BR" sz="2400" smtClean="0">
                <a:solidFill>
                  <a:srgbClr val="75609B"/>
                </a:solidFill>
              </a:rPr>
              <a:t>AULA 22</a:t>
            </a:r>
            <a:endParaRPr lang="pt-BR" sz="2400" dirty="0" smtClean="0">
              <a:solidFill>
                <a:srgbClr val="75609B"/>
              </a:solidFill>
            </a:endParaRPr>
          </a:p>
          <a:p>
            <a:pPr eaLnBrk="1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pt-BR" sz="3200" b="1" spc="-100" dirty="0" smtClean="0">
                <a:solidFill>
                  <a:srgbClr val="75609B"/>
                </a:solidFill>
              </a:rPr>
              <a:t>Doutrinação</a:t>
            </a:r>
          </a:p>
          <a:p>
            <a:pPr eaLnBrk="1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pt-BR" sz="2800" spc="-100" dirty="0" smtClean="0">
                <a:solidFill>
                  <a:srgbClr val="75609B"/>
                </a:solidFill>
              </a:rPr>
              <a:t>Parte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4AD0F8-CDFB-4797-8AE3-510DCEE9B38D}" type="slidenum">
              <a:rPr lang="pt-BR" sz="1000" smtClean="0"/>
              <a:pPr>
                <a:spcBef>
                  <a:spcPct val="0"/>
                </a:spcBef>
              </a:pPr>
              <a:t>10</a:t>
            </a:fld>
            <a:endParaRPr lang="pt-BR" sz="1000" smtClean="0"/>
          </a:p>
        </p:txBody>
      </p:sp>
      <p:sp>
        <p:nvSpPr>
          <p:cNvPr id="16387" name="AutoShape 3"/>
          <p:cNvSpPr>
            <a:spLocks/>
          </p:cNvSpPr>
          <p:nvPr/>
        </p:nvSpPr>
        <p:spPr bwMode="auto">
          <a:xfrm>
            <a:off x="1258888" y="2565400"/>
            <a:ext cx="6629400" cy="17811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Nunca entregar a tarefa para pessoa inabilitada </a:t>
            </a:r>
            <a:endParaRPr lang="pt-BR" sz="480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7410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C4DEEA-484C-4E7C-904C-9AC60428D9E4}" type="slidenum">
              <a:rPr lang="pt-BR" sz="1000" smtClean="0"/>
              <a:pPr>
                <a:spcBef>
                  <a:spcPct val="0"/>
                </a:spcBef>
              </a:pPr>
              <a:t>11</a:t>
            </a:fld>
            <a:endParaRPr lang="pt-BR" sz="1000" smtClean="0"/>
          </a:p>
        </p:txBody>
      </p:sp>
      <p:sp>
        <p:nvSpPr>
          <p:cNvPr id="17412" name="AutoShape 3"/>
          <p:cNvSpPr>
            <a:spLocks/>
          </p:cNvSpPr>
          <p:nvPr/>
        </p:nvSpPr>
        <p:spPr bwMode="auto">
          <a:xfrm>
            <a:off x="1400175" y="2997200"/>
            <a:ext cx="6411913" cy="20161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60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PERFIL DO</a:t>
            </a:r>
          </a:p>
          <a:p>
            <a:pPr algn="ctr" eaLnBrk="1">
              <a:spcBef>
                <a:spcPct val="0"/>
              </a:spcBef>
            </a:pPr>
            <a:r>
              <a:rPr lang="pt-BR" sz="60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DOUTRINADOR</a:t>
            </a:r>
            <a:endParaRPr lang="pt-BR" sz="6000" b="1">
              <a:solidFill>
                <a:schemeClr val="bg1"/>
              </a:solidFill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5965C7-C739-4194-809C-C79501618400}" type="slidenum">
              <a:rPr lang="pt-BR" sz="1000" smtClean="0"/>
              <a:pPr>
                <a:spcBef>
                  <a:spcPct val="0"/>
                </a:spcBef>
              </a:pPr>
              <a:t>12</a:t>
            </a:fld>
            <a:endParaRPr lang="pt-BR" sz="1000" smtClean="0"/>
          </a:p>
        </p:txBody>
      </p:sp>
      <p:sp>
        <p:nvSpPr>
          <p:cNvPr id="19459" name="AutoShape 3"/>
          <p:cNvSpPr>
            <a:spLocks/>
          </p:cNvSpPr>
          <p:nvPr/>
        </p:nvSpPr>
        <p:spPr bwMode="auto">
          <a:xfrm>
            <a:off x="1081088" y="2924175"/>
            <a:ext cx="6981825" cy="10096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5400" dirty="0">
                <a:cs typeface="Arial" panose="020B0604020202020204" pitchFamily="34" charset="0"/>
                <a:sym typeface="Arial" panose="020B0604020202020204" pitchFamily="34" charset="0"/>
              </a:rPr>
              <a:t>Racionalidade</a:t>
            </a:r>
            <a:endParaRPr lang="pt-BR" sz="5400" dirty="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47D36D-EA39-47E9-81FF-7856F826E74E}" type="slidenum">
              <a:rPr lang="pt-BR" sz="1000" smtClean="0"/>
              <a:pPr>
                <a:spcBef>
                  <a:spcPct val="0"/>
                </a:spcBef>
              </a:pPr>
              <a:t>13</a:t>
            </a:fld>
            <a:endParaRPr lang="pt-BR" sz="1000" smtClean="0"/>
          </a:p>
        </p:txBody>
      </p:sp>
      <p:sp>
        <p:nvSpPr>
          <p:cNvPr id="21507" name="AutoShape 2"/>
          <p:cNvSpPr>
            <a:spLocks/>
          </p:cNvSpPr>
          <p:nvPr/>
        </p:nvSpPr>
        <p:spPr bwMode="auto">
          <a:xfrm>
            <a:off x="1081088" y="2636912"/>
            <a:ext cx="6981825" cy="165695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5400" dirty="0">
                <a:cs typeface="Arial" panose="020B0604020202020204" pitchFamily="34" charset="0"/>
                <a:sym typeface="Arial" panose="020B0604020202020204" pitchFamily="34" charset="0"/>
              </a:rPr>
              <a:t>Comportamento moral</a:t>
            </a:r>
            <a:endParaRPr lang="pt-BR" sz="5400" dirty="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FB4F27-D355-4E5E-8CC4-2877EF0F3CEE}" type="slidenum">
              <a:rPr lang="pt-BR" sz="1000" smtClean="0"/>
              <a:pPr>
                <a:spcBef>
                  <a:spcPct val="0"/>
                </a:spcBef>
              </a:pPr>
              <a:t>14</a:t>
            </a:fld>
            <a:endParaRPr lang="pt-BR" sz="1000" smtClean="0"/>
          </a:p>
        </p:txBody>
      </p:sp>
      <p:sp>
        <p:nvSpPr>
          <p:cNvPr id="23555" name="AutoShape 2"/>
          <p:cNvSpPr>
            <a:spLocks/>
          </p:cNvSpPr>
          <p:nvPr/>
        </p:nvSpPr>
        <p:spPr bwMode="auto">
          <a:xfrm>
            <a:off x="1081088" y="2636838"/>
            <a:ext cx="6981825" cy="1584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5400" dirty="0">
                <a:cs typeface="Arial" panose="020B0604020202020204" pitchFamily="34" charset="0"/>
                <a:sym typeface="Arial" panose="020B0604020202020204" pitchFamily="34" charset="0"/>
              </a:rPr>
              <a:t>Conhecimento doutrinário</a:t>
            </a:r>
            <a:endParaRPr lang="pt-BR" sz="5400" dirty="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C9807E-1F94-4EA6-B9E3-703C9E05AE85}" type="slidenum">
              <a:rPr lang="pt-BR" sz="1000" smtClean="0"/>
              <a:pPr>
                <a:spcBef>
                  <a:spcPct val="0"/>
                </a:spcBef>
              </a:pPr>
              <a:t>15</a:t>
            </a:fld>
            <a:endParaRPr lang="pt-BR" sz="1000" smtClean="0"/>
          </a:p>
        </p:txBody>
      </p:sp>
      <p:sp>
        <p:nvSpPr>
          <p:cNvPr id="25603" name="AutoShape 2"/>
          <p:cNvSpPr>
            <a:spLocks/>
          </p:cNvSpPr>
          <p:nvPr/>
        </p:nvSpPr>
        <p:spPr bwMode="auto">
          <a:xfrm>
            <a:off x="1119188" y="4076700"/>
            <a:ext cx="6981825" cy="1584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5400" dirty="0">
                <a:cs typeface="Arial" panose="020B0604020202020204" pitchFamily="34" charset="0"/>
                <a:sym typeface="Arial" panose="020B0604020202020204" pitchFamily="34" charset="0"/>
              </a:rPr>
              <a:t>Conhecimento</a:t>
            </a:r>
          </a:p>
          <a:p>
            <a:pPr algn="ctr" eaLnBrk="1">
              <a:spcBef>
                <a:spcPct val="0"/>
              </a:spcBef>
            </a:pPr>
            <a:r>
              <a:rPr lang="pt-BR" sz="5400" dirty="0">
                <a:cs typeface="Arial" panose="020B0604020202020204" pitchFamily="34" charset="0"/>
                <a:sym typeface="Arial" panose="020B0604020202020204" pitchFamily="34" charset="0"/>
              </a:rPr>
              <a:t>do Evangelho</a:t>
            </a:r>
            <a:endParaRPr lang="pt-BR" sz="5400" dirty="0">
              <a:sym typeface="Helvetica Light" charset="0"/>
            </a:endParaRPr>
          </a:p>
        </p:txBody>
      </p:sp>
      <p:pic>
        <p:nvPicPr>
          <p:cNvPr id="25605" name="Picture 5" descr="ANd9GcRZ-3pIK2ZXTSLlSGeP4pVegG5csL--8f_6bTSZ_k097dDQz_T93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" t="7167" r="4625" b="7167"/>
          <a:stretch>
            <a:fillRect/>
          </a:stretch>
        </p:blipFill>
        <p:spPr bwMode="auto">
          <a:xfrm>
            <a:off x="2843213" y="1341438"/>
            <a:ext cx="3457575" cy="2447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42B5B5-CDED-47CC-AB96-63AA40A54F93}" type="slidenum">
              <a:rPr lang="pt-BR" sz="1000" smtClean="0"/>
              <a:pPr>
                <a:spcBef>
                  <a:spcPct val="0"/>
                </a:spcBef>
              </a:pPr>
              <a:t>16</a:t>
            </a:fld>
            <a:endParaRPr lang="pt-BR" sz="1000" smtClean="0"/>
          </a:p>
        </p:txBody>
      </p:sp>
      <p:pic>
        <p:nvPicPr>
          <p:cNvPr id="27651" name="Picture 2" descr="11-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0"/>
          <a:stretch>
            <a:fillRect/>
          </a:stretch>
        </p:blipFill>
        <p:spPr bwMode="auto">
          <a:xfrm>
            <a:off x="34925" y="23813"/>
            <a:ext cx="9072563" cy="657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 descr="SABER+OUVI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211388"/>
            <a:ext cx="2881313" cy="3089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AutoShape 4"/>
          <p:cNvSpPr>
            <a:spLocks/>
          </p:cNvSpPr>
          <p:nvPr/>
        </p:nvSpPr>
        <p:spPr bwMode="auto">
          <a:xfrm>
            <a:off x="6337300" y="2997200"/>
            <a:ext cx="2051050" cy="1511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5400" dirty="0">
                <a:cs typeface="Arial" panose="020B0604020202020204" pitchFamily="34" charset="0"/>
                <a:sym typeface="Arial" panose="020B0604020202020204" pitchFamily="34" charset="0"/>
              </a:rPr>
              <a:t>Saber ouvir</a:t>
            </a:r>
            <a:endParaRPr lang="pt-BR" sz="5400" dirty="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10ED3E-98E8-49F6-8345-D6C5105FB23E}" type="slidenum">
              <a:rPr lang="pt-BR" sz="1000" smtClean="0"/>
              <a:pPr>
                <a:spcBef>
                  <a:spcPct val="0"/>
                </a:spcBef>
              </a:pPr>
              <a:t>17</a:t>
            </a:fld>
            <a:endParaRPr lang="pt-BR" sz="1000" smtClean="0"/>
          </a:p>
        </p:txBody>
      </p:sp>
      <p:sp>
        <p:nvSpPr>
          <p:cNvPr id="28675" name="AutoShape 2"/>
          <p:cNvSpPr>
            <a:spLocks/>
          </p:cNvSpPr>
          <p:nvPr/>
        </p:nvSpPr>
        <p:spPr bwMode="auto">
          <a:xfrm>
            <a:off x="1081088" y="2564904"/>
            <a:ext cx="6981825" cy="165536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5400" dirty="0">
                <a:cs typeface="Arial" panose="020B0604020202020204" pitchFamily="34" charset="0"/>
                <a:sym typeface="Arial" panose="020B0604020202020204" pitchFamily="34" charset="0"/>
              </a:rPr>
              <a:t>Rapidez de percepção</a:t>
            </a:r>
            <a:endParaRPr lang="pt-BR" sz="5400" dirty="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3B411B-1A8C-413D-817F-F7F8D7223E2C}" type="slidenum">
              <a:rPr lang="pt-BR" sz="1000" smtClean="0"/>
              <a:pPr>
                <a:spcBef>
                  <a:spcPct val="0"/>
                </a:spcBef>
              </a:pPr>
              <a:t>18</a:t>
            </a:fld>
            <a:endParaRPr lang="pt-BR" sz="1000" smtClean="0"/>
          </a:p>
        </p:txBody>
      </p:sp>
      <p:sp>
        <p:nvSpPr>
          <p:cNvPr id="30723" name="AutoShape 2"/>
          <p:cNvSpPr>
            <a:spLocks/>
          </p:cNvSpPr>
          <p:nvPr/>
        </p:nvSpPr>
        <p:spPr bwMode="auto">
          <a:xfrm>
            <a:off x="1081088" y="4005263"/>
            <a:ext cx="6981825" cy="1872009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6000" dirty="0">
                <a:cs typeface="Arial" panose="020B0604020202020204" pitchFamily="34" charset="0"/>
                <a:sym typeface="Arial" panose="020B0604020202020204" pitchFamily="34" charset="0"/>
              </a:rPr>
              <a:t>Intervenção</a:t>
            </a:r>
          </a:p>
          <a:p>
            <a:pPr algn="ctr" eaLnBrk="1">
              <a:spcBef>
                <a:spcPct val="0"/>
              </a:spcBef>
            </a:pPr>
            <a:r>
              <a:rPr lang="pt-BR" sz="6000" dirty="0">
                <a:cs typeface="Arial" panose="020B0604020202020204" pitchFamily="34" charset="0"/>
                <a:sym typeface="Arial" panose="020B0604020202020204" pitchFamily="34" charset="0"/>
              </a:rPr>
              <a:t>na hora certa</a:t>
            </a:r>
            <a:endParaRPr lang="pt-BR" sz="6000" dirty="0">
              <a:sym typeface="Helvetica Light" charset="0"/>
            </a:endParaRPr>
          </a:p>
        </p:txBody>
      </p:sp>
      <p:pic>
        <p:nvPicPr>
          <p:cNvPr id="30725" name="Picture 5" descr="relogio-1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1412875"/>
            <a:ext cx="3357563" cy="25177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C7E310-DB0F-4C45-967D-240619026968}" type="slidenum">
              <a:rPr lang="pt-BR" sz="1000" smtClean="0"/>
              <a:pPr>
                <a:spcBef>
                  <a:spcPct val="0"/>
                </a:spcBef>
              </a:pPr>
              <a:t>19</a:t>
            </a:fld>
            <a:endParaRPr lang="pt-BR" sz="1000" smtClean="0"/>
          </a:p>
        </p:txBody>
      </p:sp>
      <p:sp>
        <p:nvSpPr>
          <p:cNvPr id="32771" name="AutoShape 2"/>
          <p:cNvSpPr>
            <a:spLocks/>
          </p:cNvSpPr>
          <p:nvPr/>
        </p:nvSpPr>
        <p:spPr bwMode="auto">
          <a:xfrm>
            <a:off x="1081088" y="2636838"/>
            <a:ext cx="6981825" cy="15827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5400" dirty="0">
                <a:cs typeface="Arial" panose="020B0604020202020204" pitchFamily="34" charset="0"/>
                <a:sym typeface="Arial" panose="020B0604020202020204" pitchFamily="34" charset="0"/>
              </a:rPr>
              <a:t>Postura corporal</a:t>
            </a:r>
          </a:p>
          <a:p>
            <a:pPr algn="ctr" eaLnBrk="1">
              <a:spcBef>
                <a:spcPct val="0"/>
              </a:spcBef>
            </a:pPr>
            <a:r>
              <a:rPr lang="pt-BR" sz="5400" dirty="0">
                <a:cs typeface="Arial" panose="020B0604020202020204" pitchFamily="34" charset="0"/>
                <a:sym typeface="Arial" panose="020B0604020202020204" pitchFamily="34" charset="0"/>
              </a:rPr>
              <a:t>e psicológica</a:t>
            </a:r>
            <a:endParaRPr lang="pt-BR" sz="5400" dirty="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6146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FD1E6B-AD46-457F-AA71-F1AA55CA06B4}" type="slidenum">
              <a:rPr lang="pt-BR" sz="1000" smtClean="0"/>
              <a:pPr>
                <a:spcBef>
                  <a:spcPct val="0"/>
                </a:spcBef>
              </a:pPr>
              <a:t>2</a:t>
            </a:fld>
            <a:endParaRPr lang="pt-BR" sz="1000" smtClean="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sz="1800">
              <a:solidFill>
                <a:schemeClr val="tx1"/>
              </a:solidFill>
            </a:endParaRPr>
          </a:p>
        </p:txBody>
      </p:sp>
      <p:sp>
        <p:nvSpPr>
          <p:cNvPr id="6149" name="AutoShape 4"/>
          <p:cNvSpPr>
            <a:spLocks/>
          </p:cNvSpPr>
          <p:nvPr/>
        </p:nvSpPr>
        <p:spPr bwMode="auto">
          <a:xfrm>
            <a:off x="900113" y="692150"/>
            <a:ext cx="4956175" cy="4476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 anchor="ctr"/>
          <a:lstStyle>
            <a:lvl1pPr defTabSz="449263"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4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Sinônimos</a:t>
            </a:r>
            <a:endParaRPr lang="pt-BR" sz="4000">
              <a:solidFill>
                <a:schemeClr val="bg1"/>
              </a:solidFill>
              <a:sym typeface="Helvetica Light" charset="0"/>
            </a:endParaRPr>
          </a:p>
        </p:txBody>
      </p:sp>
      <p:sp>
        <p:nvSpPr>
          <p:cNvPr id="6150" name="AutoShape 5"/>
          <p:cNvSpPr>
            <a:spLocks/>
          </p:cNvSpPr>
          <p:nvPr/>
        </p:nvSpPr>
        <p:spPr bwMode="auto">
          <a:xfrm>
            <a:off x="1252538" y="1773238"/>
            <a:ext cx="6629400" cy="8620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5000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Doutrinador</a:t>
            </a:r>
            <a:endParaRPr lang="pt-BR" sz="4800">
              <a:sym typeface="Helvetica Light" charset="0"/>
            </a:endParaRPr>
          </a:p>
        </p:txBody>
      </p:sp>
      <p:sp>
        <p:nvSpPr>
          <p:cNvPr id="6151" name="AutoShape 5"/>
          <p:cNvSpPr>
            <a:spLocks/>
          </p:cNvSpPr>
          <p:nvPr/>
        </p:nvSpPr>
        <p:spPr bwMode="auto">
          <a:xfrm>
            <a:off x="1116013" y="4221163"/>
            <a:ext cx="6985000" cy="8509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5000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Médium esclarecedor</a:t>
            </a:r>
            <a:endParaRPr lang="pt-BR" sz="4800">
              <a:sym typeface="Helvetica Light" charset="0"/>
            </a:endParaRPr>
          </a:p>
        </p:txBody>
      </p:sp>
      <p:sp>
        <p:nvSpPr>
          <p:cNvPr id="6152" name="AutoShape 5"/>
          <p:cNvSpPr>
            <a:spLocks/>
          </p:cNvSpPr>
          <p:nvPr/>
        </p:nvSpPr>
        <p:spPr bwMode="auto">
          <a:xfrm>
            <a:off x="1116013" y="2924175"/>
            <a:ext cx="6985000" cy="8667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5000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Médium dialogador</a:t>
            </a:r>
            <a:endParaRPr lang="pt-BR" sz="4800">
              <a:sym typeface="Helvetica Light" charset="0"/>
            </a:endParaRPr>
          </a:p>
        </p:txBody>
      </p:sp>
      <p:sp>
        <p:nvSpPr>
          <p:cNvPr id="6153" name="AutoShape 5"/>
          <p:cNvSpPr>
            <a:spLocks/>
          </p:cNvSpPr>
          <p:nvPr/>
        </p:nvSpPr>
        <p:spPr bwMode="auto">
          <a:xfrm>
            <a:off x="1116013" y="5386388"/>
            <a:ext cx="6985000" cy="8509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5000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Terapeuta Espiritual</a:t>
            </a:r>
            <a:endParaRPr lang="pt-BR" sz="480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4818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D7B78E-D5C4-4181-9C0F-A4892323FB37}" type="slidenum">
              <a:rPr lang="pt-BR" sz="1000" smtClean="0"/>
              <a:pPr>
                <a:spcBef>
                  <a:spcPct val="0"/>
                </a:spcBef>
              </a:pPr>
              <a:t>20</a:t>
            </a:fld>
            <a:endParaRPr lang="pt-BR" sz="1000" smtClean="0"/>
          </a:p>
        </p:txBody>
      </p:sp>
      <p:sp>
        <p:nvSpPr>
          <p:cNvPr id="34820" name="AutoShape 3"/>
          <p:cNvSpPr>
            <a:spLocks/>
          </p:cNvSpPr>
          <p:nvPr/>
        </p:nvSpPr>
        <p:spPr bwMode="auto">
          <a:xfrm>
            <a:off x="1400175" y="3068638"/>
            <a:ext cx="6411913" cy="19446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60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DURANTE O TRABALHO</a:t>
            </a:r>
            <a:endParaRPr lang="pt-BR" sz="6000" b="1">
              <a:solidFill>
                <a:schemeClr val="bg1"/>
              </a:solidFill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6866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6DEDAA-779B-4050-9F98-12DB45FF9667}" type="slidenum">
              <a:rPr lang="pt-BR" sz="1000" smtClean="0"/>
              <a:pPr>
                <a:spcBef>
                  <a:spcPct val="0"/>
                </a:spcBef>
              </a:pPr>
              <a:t>21</a:t>
            </a:fld>
            <a:endParaRPr lang="pt-BR" sz="1000" smtClean="0"/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sz="1800">
              <a:solidFill>
                <a:schemeClr val="tx1"/>
              </a:solidFill>
            </a:endParaRPr>
          </a:p>
        </p:txBody>
      </p:sp>
      <p:sp>
        <p:nvSpPr>
          <p:cNvPr id="36869" name="AutoShape 4"/>
          <p:cNvSpPr>
            <a:spLocks/>
          </p:cNvSpPr>
          <p:nvPr/>
        </p:nvSpPr>
        <p:spPr bwMode="auto">
          <a:xfrm>
            <a:off x="900113" y="692150"/>
            <a:ext cx="4956175" cy="4476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 anchor="ctr"/>
          <a:lstStyle>
            <a:lvl1pPr defTabSz="449263"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4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Postura correta</a:t>
            </a:r>
            <a:endParaRPr lang="pt-BR" sz="4000">
              <a:solidFill>
                <a:schemeClr val="bg1"/>
              </a:solidFill>
              <a:sym typeface="Helvetica Light" charset="0"/>
            </a:endParaRPr>
          </a:p>
        </p:txBody>
      </p:sp>
      <p:sp>
        <p:nvSpPr>
          <p:cNvPr id="36870" name="AutoShape 5"/>
          <p:cNvSpPr>
            <a:spLocks/>
          </p:cNvSpPr>
          <p:nvPr/>
        </p:nvSpPr>
        <p:spPr bwMode="auto">
          <a:xfrm>
            <a:off x="1252538" y="2995613"/>
            <a:ext cx="6629400" cy="19462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50000"/>
              </a:spcBef>
            </a:pPr>
            <a:r>
              <a:rPr lang="pt-BR" sz="6000" dirty="0">
                <a:cs typeface="Arial" panose="020B0604020202020204" pitchFamily="34" charset="0"/>
                <a:sym typeface="Arial" panose="020B0604020202020204" pitchFamily="34" charset="0"/>
              </a:rPr>
              <a:t>Ficar atrás ou ao lado do médium</a:t>
            </a:r>
            <a:endParaRPr lang="pt-BR" sz="6000" dirty="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7890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2EF3C7-E7CD-4B0A-A8EC-E7DDA209482A}" type="slidenum">
              <a:rPr lang="pt-BR" sz="1000" smtClean="0"/>
              <a:pPr>
                <a:spcBef>
                  <a:spcPct val="0"/>
                </a:spcBef>
              </a:pPr>
              <a:t>22</a:t>
            </a:fld>
            <a:endParaRPr lang="pt-BR" sz="1000" smtClean="0"/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sz="1800">
              <a:solidFill>
                <a:schemeClr val="tx1"/>
              </a:solidFill>
            </a:endParaRPr>
          </a:p>
        </p:txBody>
      </p:sp>
      <p:sp>
        <p:nvSpPr>
          <p:cNvPr id="37893" name="AutoShape 4"/>
          <p:cNvSpPr>
            <a:spLocks/>
          </p:cNvSpPr>
          <p:nvPr/>
        </p:nvSpPr>
        <p:spPr bwMode="auto">
          <a:xfrm>
            <a:off x="900113" y="692150"/>
            <a:ext cx="4956175" cy="4476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 anchor="ctr"/>
          <a:lstStyle>
            <a:lvl1pPr defTabSz="449263"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4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Postura incorreta</a:t>
            </a:r>
            <a:endParaRPr lang="pt-BR" sz="4000">
              <a:solidFill>
                <a:schemeClr val="bg1"/>
              </a:solidFill>
              <a:sym typeface="Helvetica Light" charset="0"/>
            </a:endParaRPr>
          </a:p>
        </p:txBody>
      </p:sp>
      <p:sp>
        <p:nvSpPr>
          <p:cNvPr id="37894" name="AutoShape 5"/>
          <p:cNvSpPr>
            <a:spLocks/>
          </p:cNvSpPr>
          <p:nvPr/>
        </p:nvSpPr>
        <p:spPr bwMode="auto">
          <a:xfrm>
            <a:off x="1252538" y="2995613"/>
            <a:ext cx="6629400" cy="19462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50000"/>
              </a:spcBef>
            </a:pPr>
            <a:r>
              <a:rPr lang="pt-BR" sz="6000">
                <a:cs typeface="Arial" panose="020B0604020202020204" pitchFamily="34" charset="0"/>
                <a:sym typeface="Arial" panose="020B0604020202020204" pitchFamily="34" charset="0"/>
              </a:rPr>
              <a:t>Ficar entre os trabalhadores</a:t>
            </a:r>
            <a:endParaRPr lang="pt-BR" sz="600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8914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6F8BFA-2C23-4997-A00B-9D7CE71A2C33}" type="slidenum">
              <a:rPr lang="pt-BR" sz="1000" smtClean="0"/>
              <a:pPr>
                <a:spcBef>
                  <a:spcPct val="0"/>
                </a:spcBef>
              </a:pPr>
              <a:t>23</a:t>
            </a:fld>
            <a:endParaRPr lang="pt-BR" sz="1000" smtClean="0"/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sz="1800">
              <a:solidFill>
                <a:schemeClr val="tx1"/>
              </a:solidFill>
            </a:endParaRPr>
          </a:p>
        </p:txBody>
      </p:sp>
      <p:sp>
        <p:nvSpPr>
          <p:cNvPr id="38917" name="AutoShape 4"/>
          <p:cNvSpPr>
            <a:spLocks/>
          </p:cNvSpPr>
          <p:nvPr/>
        </p:nvSpPr>
        <p:spPr bwMode="auto">
          <a:xfrm>
            <a:off x="900113" y="692150"/>
            <a:ext cx="4956175" cy="4476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 anchor="ctr"/>
          <a:lstStyle>
            <a:lvl1pPr defTabSz="449263"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4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Postura incorreta</a:t>
            </a:r>
            <a:endParaRPr lang="pt-BR" sz="4000">
              <a:solidFill>
                <a:schemeClr val="bg1"/>
              </a:solidFill>
              <a:sym typeface="Helvetica Light" charset="0"/>
            </a:endParaRPr>
          </a:p>
        </p:txBody>
      </p:sp>
      <p:sp>
        <p:nvSpPr>
          <p:cNvPr id="38918" name="AutoShape 5"/>
          <p:cNvSpPr>
            <a:spLocks/>
          </p:cNvSpPr>
          <p:nvPr/>
        </p:nvSpPr>
        <p:spPr bwMode="auto">
          <a:xfrm>
            <a:off x="1252538" y="2995613"/>
            <a:ext cx="6629400" cy="19462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6000">
                <a:cs typeface="Arial" panose="020B0604020202020204" pitchFamily="34" charset="0"/>
                <a:sym typeface="Arial" panose="020B0604020202020204" pitchFamily="34" charset="0"/>
              </a:rPr>
              <a:t>Apoiar-se</a:t>
            </a:r>
          </a:p>
          <a:p>
            <a:pPr algn="ctr" eaLnBrk="1">
              <a:spcBef>
                <a:spcPct val="0"/>
              </a:spcBef>
            </a:pPr>
            <a:r>
              <a:rPr lang="pt-BR" sz="6000">
                <a:cs typeface="Arial" panose="020B0604020202020204" pitchFamily="34" charset="0"/>
                <a:sym typeface="Arial" panose="020B0604020202020204" pitchFamily="34" charset="0"/>
              </a:rPr>
              <a:t>sobre a mesa</a:t>
            </a:r>
            <a:endParaRPr lang="pt-BR" sz="600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9938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2B221F-0414-455F-80F4-DEABA3C7D93E}" type="slidenum">
              <a:rPr lang="pt-BR" sz="1000" smtClean="0"/>
              <a:pPr>
                <a:spcBef>
                  <a:spcPct val="0"/>
                </a:spcBef>
              </a:pPr>
              <a:t>24</a:t>
            </a:fld>
            <a:endParaRPr lang="pt-BR" sz="1000" smtClean="0"/>
          </a:p>
        </p:txBody>
      </p:sp>
      <p:sp>
        <p:nvSpPr>
          <p:cNvPr id="39940" name="AutoShape 3"/>
          <p:cNvSpPr>
            <a:spLocks/>
          </p:cNvSpPr>
          <p:nvPr/>
        </p:nvSpPr>
        <p:spPr bwMode="auto">
          <a:xfrm>
            <a:off x="1184275" y="2636838"/>
            <a:ext cx="6843713" cy="28082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60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TERAPIA COMPLEMENTAR AO DIÁLOGO</a:t>
            </a:r>
            <a:endParaRPr lang="pt-BR" sz="6000" b="1">
              <a:solidFill>
                <a:schemeClr val="bg1"/>
              </a:solidFill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AA5EFD-4A78-44D2-80D0-7394C050080A}" type="slidenum">
              <a:rPr lang="pt-BR" sz="1000" smtClean="0"/>
              <a:pPr>
                <a:spcBef>
                  <a:spcPct val="0"/>
                </a:spcBef>
              </a:pPr>
              <a:t>25</a:t>
            </a:fld>
            <a:endParaRPr lang="pt-BR" sz="1000" smtClean="0"/>
          </a:p>
        </p:txBody>
      </p:sp>
      <p:sp>
        <p:nvSpPr>
          <p:cNvPr id="41987" name="AutoShape 2"/>
          <p:cNvSpPr>
            <a:spLocks/>
          </p:cNvSpPr>
          <p:nvPr/>
        </p:nvSpPr>
        <p:spPr bwMode="auto">
          <a:xfrm>
            <a:off x="1081088" y="1125538"/>
            <a:ext cx="6981825" cy="7921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6000" dirty="0">
                <a:cs typeface="Arial" panose="020B0604020202020204" pitchFamily="34" charset="0"/>
                <a:sym typeface="Arial" panose="020B0604020202020204" pitchFamily="34" charset="0"/>
              </a:rPr>
              <a:t>Oração</a:t>
            </a:r>
            <a:endParaRPr lang="pt-BR" sz="6000" dirty="0">
              <a:sym typeface="Helvetica Light" charset="0"/>
            </a:endParaRPr>
          </a:p>
        </p:txBody>
      </p:sp>
      <p:pic>
        <p:nvPicPr>
          <p:cNvPr id="41988" name="Picture 5" descr="meu-jesus-crist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349500"/>
            <a:ext cx="3127375" cy="33845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3FE2D9-30BB-4E54-A5F6-94EB00333C92}" type="slidenum">
              <a:rPr lang="pt-BR" sz="1000" smtClean="0"/>
              <a:pPr>
                <a:spcBef>
                  <a:spcPct val="0"/>
                </a:spcBef>
              </a:pPr>
              <a:t>26</a:t>
            </a:fld>
            <a:endParaRPr lang="pt-BR" sz="1000" smtClean="0"/>
          </a:p>
        </p:txBody>
      </p:sp>
      <p:sp>
        <p:nvSpPr>
          <p:cNvPr id="44035" name="AutoShape 2"/>
          <p:cNvSpPr>
            <a:spLocks/>
          </p:cNvSpPr>
          <p:nvPr/>
        </p:nvSpPr>
        <p:spPr bwMode="auto">
          <a:xfrm>
            <a:off x="1081088" y="5013102"/>
            <a:ext cx="6981825" cy="7921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5400" dirty="0">
                <a:cs typeface="Arial" panose="020B0604020202020204" pitchFamily="34" charset="0"/>
                <a:sym typeface="Arial" panose="020B0604020202020204" pitchFamily="34" charset="0"/>
              </a:rPr>
              <a:t>Sonoterapia </a:t>
            </a:r>
            <a:endParaRPr lang="pt-BR" sz="5400" dirty="0">
              <a:sym typeface="Helvetica Light" charset="0"/>
            </a:endParaRPr>
          </a:p>
        </p:txBody>
      </p:sp>
      <p:pic>
        <p:nvPicPr>
          <p:cNvPr id="44036" name="Picture 6" descr="g_573468_000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1" b="12769"/>
          <a:stretch>
            <a:fillRect/>
          </a:stretch>
        </p:blipFill>
        <p:spPr bwMode="auto">
          <a:xfrm>
            <a:off x="1963147" y="1700808"/>
            <a:ext cx="5273149" cy="302448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FA581D-D587-4642-AC72-A35CF0D2B25F}" type="slidenum">
              <a:rPr lang="pt-BR" sz="1000" smtClean="0"/>
              <a:pPr>
                <a:spcBef>
                  <a:spcPct val="0"/>
                </a:spcBef>
              </a:pPr>
              <a:t>27</a:t>
            </a:fld>
            <a:endParaRPr lang="pt-BR" sz="1000" smtClean="0"/>
          </a:p>
        </p:txBody>
      </p:sp>
      <p:sp>
        <p:nvSpPr>
          <p:cNvPr id="46083" name="AutoShape 2"/>
          <p:cNvSpPr>
            <a:spLocks/>
          </p:cNvSpPr>
          <p:nvPr/>
        </p:nvSpPr>
        <p:spPr bwMode="auto">
          <a:xfrm>
            <a:off x="1081088" y="2997200"/>
            <a:ext cx="6981825" cy="7921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5400" dirty="0">
                <a:cs typeface="Arial" panose="020B0604020202020204" pitchFamily="34" charset="0"/>
                <a:sym typeface="Arial" panose="020B0604020202020204" pitchFamily="34" charset="0"/>
              </a:rPr>
              <a:t>Hipnose </a:t>
            </a:r>
            <a:endParaRPr lang="pt-BR" sz="5400" dirty="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1FC0C8-100E-407D-B224-20F9C451D55A}" type="slidenum">
              <a:rPr lang="pt-BR" sz="1000" smtClean="0"/>
              <a:pPr>
                <a:spcBef>
                  <a:spcPct val="0"/>
                </a:spcBef>
              </a:pPr>
              <a:t>28</a:t>
            </a:fld>
            <a:endParaRPr lang="pt-BR" sz="1000" smtClean="0"/>
          </a:p>
        </p:txBody>
      </p:sp>
      <p:sp>
        <p:nvSpPr>
          <p:cNvPr id="48131" name="AutoShape 2"/>
          <p:cNvSpPr>
            <a:spLocks/>
          </p:cNvSpPr>
          <p:nvPr/>
        </p:nvSpPr>
        <p:spPr bwMode="auto">
          <a:xfrm>
            <a:off x="1081088" y="2997200"/>
            <a:ext cx="6981825" cy="7921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Regressão de memória </a:t>
            </a:r>
            <a:endParaRPr lang="pt-BR" sz="480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91E9F1-F506-461E-BBF3-86854FA7C8FD}" type="slidenum">
              <a:rPr lang="pt-BR" sz="1000" smtClean="0"/>
              <a:pPr>
                <a:spcBef>
                  <a:spcPct val="0"/>
                </a:spcBef>
              </a:pPr>
              <a:t>29</a:t>
            </a:fld>
            <a:endParaRPr lang="pt-BR" sz="1000" smtClean="0"/>
          </a:p>
        </p:txBody>
      </p:sp>
      <p:sp>
        <p:nvSpPr>
          <p:cNvPr id="50179" name="AutoShape 2"/>
          <p:cNvSpPr>
            <a:spLocks/>
          </p:cNvSpPr>
          <p:nvPr/>
        </p:nvSpPr>
        <p:spPr bwMode="auto">
          <a:xfrm>
            <a:off x="1081088" y="5301133"/>
            <a:ext cx="6981825" cy="7921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 dirty="0">
                <a:cs typeface="Arial" panose="020B0604020202020204" pitchFamily="34" charset="0"/>
                <a:sym typeface="Arial" panose="020B0604020202020204" pitchFamily="34" charset="0"/>
              </a:rPr>
              <a:t>Passe </a:t>
            </a:r>
            <a:endParaRPr lang="pt-BR" sz="4800" dirty="0">
              <a:sym typeface="Helvetica Light" charset="0"/>
            </a:endParaRPr>
          </a:p>
        </p:txBody>
      </p:sp>
      <p:pic>
        <p:nvPicPr>
          <p:cNvPr id="50180" name="Picture 5" descr="filmes_brasileiros_inscritos_para_concorrer_ao_oscar_2011_f_01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 r="4417"/>
          <a:stretch>
            <a:fillRect/>
          </a:stretch>
        </p:blipFill>
        <p:spPr bwMode="auto">
          <a:xfrm>
            <a:off x="2196852" y="1246539"/>
            <a:ext cx="4823420" cy="383864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7170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7D86C2-2939-4A0B-9416-81D68E66CC3C}" type="slidenum">
              <a:rPr lang="pt-BR" sz="1000" smtClean="0"/>
              <a:pPr>
                <a:spcBef>
                  <a:spcPct val="0"/>
                </a:spcBef>
              </a:pPr>
              <a:t>3</a:t>
            </a:fld>
            <a:endParaRPr lang="pt-BR" sz="1000" smtClean="0"/>
          </a:p>
        </p:txBody>
      </p:sp>
      <p:sp>
        <p:nvSpPr>
          <p:cNvPr id="7172" name="AutoShape 3"/>
          <p:cNvSpPr>
            <a:spLocks/>
          </p:cNvSpPr>
          <p:nvPr/>
        </p:nvSpPr>
        <p:spPr bwMode="auto">
          <a:xfrm>
            <a:off x="1257300" y="2943225"/>
            <a:ext cx="6627813" cy="19986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50000"/>
              </a:spcBef>
            </a:pPr>
            <a:r>
              <a:rPr lang="pt-BR" sz="60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 QUE É DOUTRINAÇÃO?</a:t>
            </a:r>
            <a:endParaRPr lang="pt-BR" sz="6000" b="1">
              <a:solidFill>
                <a:schemeClr val="bg1"/>
              </a:solidFill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2226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7A114B-1ECE-4A40-B677-ABB75A4DEDB3}" type="slidenum">
              <a:rPr lang="pt-BR" sz="1000" smtClean="0"/>
              <a:pPr>
                <a:spcBef>
                  <a:spcPct val="0"/>
                </a:spcBef>
              </a:pPr>
              <a:t>30</a:t>
            </a:fld>
            <a:endParaRPr lang="pt-BR" sz="1000" smtClean="0"/>
          </a:p>
        </p:txBody>
      </p:sp>
      <p:sp>
        <p:nvSpPr>
          <p:cNvPr id="52228" name="AutoShape 3"/>
          <p:cNvSpPr>
            <a:spLocks/>
          </p:cNvSpPr>
          <p:nvPr/>
        </p:nvSpPr>
        <p:spPr bwMode="auto">
          <a:xfrm>
            <a:off x="1116013" y="2708275"/>
            <a:ext cx="6843712" cy="28813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60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DURANTE A REUNIÃO FICAR ATENTO</a:t>
            </a:r>
            <a:endParaRPr lang="pt-BR" sz="6000" b="1">
              <a:solidFill>
                <a:schemeClr val="bg1"/>
              </a:solidFill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7CFB70-CB54-448F-830F-6EE16650D38A}" type="slidenum">
              <a:rPr lang="pt-BR" sz="1000" smtClean="0"/>
              <a:pPr>
                <a:spcBef>
                  <a:spcPct val="0"/>
                </a:spcBef>
              </a:pPr>
              <a:t>31</a:t>
            </a:fld>
            <a:endParaRPr lang="pt-BR" sz="1000" smtClean="0"/>
          </a:p>
        </p:txBody>
      </p:sp>
      <p:sp>
        <p:nvSpPr>
          <p:cNvPr id="54275" name="AutoShape 2"/>
          <p:cNvSpPr>
            <a:spLocks/>
          </p:cNvSpPr>
          <p:nvPr/>
        </p:nvSpPr>
        <p:spPr bwMode="auto">
          <a:xfrm>
            <a:off x="1081088" y="2997200"/>
            <a:ext cx="6981825" cy="7921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Aos pensamentos </a:t>
            </a:r>
            <a:endParaRPr lang="pt-BR" sz="480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900205-E20D-46CA-A340-DEBB1F2AEBF4}" type="slidenum">
              <a:rPr lang="pt-BR" sz="1000" smtClean="0"/>
              <a:pPr>
                <a:spcBef>
                  <a:spcPct val="0"/>
                </a:spcBef>
              </a:pPr>
              <a:t>32</a:t>
            </a:fld>
            <a:endParaRPr lang="pt-BR" sz="1000" smtClean="0"/>
          </a:p>
        </p:txBody>
      </p:sp>
      <p:sp>
        <p:nvSpPr>
          <p:cNvPr id="56323" name="AutoShape 2"/>
          <p:cNvSpPr>
            <a:spLocks/>
          </p:cNvSpPr>
          <p:nvPr/>
        </p:nvSpPr>
        <p:spPr bwMode="auto">
          <a:xfrm>
            <a:off x="1081088" y="2997200"/>
            <a:ext cx="6981825" cy="7921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Às sensações </a:t>
            </a:r>
            <a:endParaRPr lang="pt-BR" sz="480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229682-B4E8-4878-BF2F-4251FFE88208}" type="slidenum">
              <a:rPr lang="pt-BR" sz="1000" smtClean="0"/>
              <a:pPr>
                <a:spcBef>
                  <a:spcPct val="0"/>
                </a:spcBef>
              </a:pPr>
              <a:t>33</a:t>
            </a:fld>
            <a:endParaRPr lang="pt-BR" sz="1000" smtClean="0"/>
          </a:p>
        </p:txBody>
      </p:sp>
      <p:sp>
        <p:nvSpPr>
          <p:cNvPr id="58371" name="AutoShape 2"/>
          <p:cNvSpPr>
            <a:spLocks/>
          </p:cNvSpPr>
          <p:nvPr/>
        </p:nvSpPr>
        <p:spPr bwMode="auto">
          <a:xfrm>
            <a:off x="1081088" y="2997200"/>
            <a:ext cx="6981825" cy="7921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Às intuições </a:t>
            </a:r>
            <a:endParaRPr lang="pt-BR" sz="480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2DD742-247D-4443-B849-1F50BBA69EFA}" type="slidenum">
              <a:rPr lang="pt-BR" sz="1000" smtClean="0"/>
              <a:pPr>
                <a:spcBef>
                  <a:spcPct val="0"/>
                </a:spcBef>
              </a:pPr>
              <a:t>34</a:t>
            </a:fld>
            <a:endParaRPr lang="pt-BR" sz="1000" smtClean="0"/>
          </a:p>
        </p:txBody>
      </p:sp>
      <p:sp>
        <p:nvSpPr>
          <p:cNvPr id="60419" name="AutoShape 2"/>
          <p:cNvSpPr>
            <a:spLocks/>
          </p:cNvSpPr>
          <p:nvPr/>
        </p:nvSpPr>
        <p:spPr bwMode="auto">
          <a:xfrm>
            <a:off x="1081088" y="2997200"/>
            <a:ext cx="6981825" cy="7921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Às percepções </a:t>
            </a:r>
            <a:endParaRPr lang="pt-BR" sz="480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74D648-22FD-4896-BB24-EEC1FB13F032}" type="slidenum">
              <a:rPr lang="pt-BR" sz="1000" smtClean="0"/>
              <a:pPr>
                <a:spcBef>
                  <a:spcPct val="0"/>
                </a:spcBef>
              </a:pPr>
              <a:t>35</a:t>
            </a:fld>
            <a:endParaRPr lang="pt-BR" sz="1000" smtClean="0"/>
          </a:p>
        </p:txBody>
      </p:sp>
      <p:sp>
        <p:nvSpPr>
          <p:cNvPr id="62467" name="AutoShape 2"/>
          <p:cNvSpPr>
            <a:spLocks/>
          </p:cNvSpPr>
          <p:nvPr/>
        </p:nvSpPr>
        <p:spPr bwMode="auto">
          <a:xfrm>
            <a:off x="1081088" y="2276475"/>
            <a:ext cx="6981825" cy="2413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Ao que diz o comunicante</a:t>
            </a:r>
          </a:p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nas entrelinhas</a:t>
            </a:r>
            <a:endParaRPr lang="pt-BR" sz="480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93F081-96FD-43B0-B004-1460FC94166A}" type="slidenum">
              <a:rPr lang="pt-BR" sz="1000" smtClean="0"/>
              <a:pPr>
                <a:spcBef>
                  <a:spcPct val="0"/>
                </a:spcBef>
              </a:pPr>
              <a:t>36</a:t>
            </a:fld>
            <a:endParaRPr lang="pt-BR" sz="1000" smtClean="0"/>
          </a:p>
        </p:txBody>
      </p:sp>
      <p:sp>
        <p:nvSpPr>
          <p:cNvPr id="64515" name="AutoShape 2"/>
          <p:cNvSpPr>
            <a:spLocks/>
          </p:cNvSpPr>
          <p:nvPr/>
        </p:nvSpPr>
        <p:spPr bwMode="auto">
          <a:xfrm>
            <a:off x="1081088" y="2276475"/>
            <a:ext cx="6981825" cy="2413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Ao que ocorre à sua volta com os encarnados e desencarnados</a:t>
            </a:r>
            <a:endParaRPr lang="pt-BR" sz="480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66562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589827-9BC5-40CF-AFEB-92F6CB70070F}" type="slidenum">
              <a:rPr lang="pt-BR" sz="1000" smtClean="0"/>
              <a:pPr>
                <a:spcBef>
                  <a:spcPct val="0"/>
                </a:spcBef>
              </a:pPr>
              <a:t>37</a:t>
            </a:fld>
            <a:endParaRPr lang="pt-BR" sz="1000" smtClean="0"/>
          </a:p>
        </p:txBody>
      </p:sp>
      <p:sp>
        <p:nvSpPr>
          <p:cNvPr id="66564" name="AutoShape 3"/>
          <p:cNvSpPr>
            <a:spLocks/>
          </p:cNvSpPr>
          <p:nvPr/>
        </p:nvSpPr>
        <p:spPr bwMode="auto">
          <a:xfrm>
            <a:off x="1257300" y="2943225"/>
            <a:ext cx="6627813" cy="19986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50000"/>
              </a:spcBef>
            </a:pPr>
            <a:r>
              <a:rPr lang="pt-BR" sz="60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GRUPO MEDIÚNICO</a:t>
            </a:r>
            <a:endParaRPr lang="pt-BR" sz="6000" b="1">
              <a:solidFill>
                <a:schemeClr val="bg1"/>
              </a:solidFill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81160C-F396-4F65-A548-DE4CE79D8FF9}" type="slidenum">
              <a:rPr lang="pt-BR" sz="1000" smtClean="0"/>
              <a:pPr>
                <a:spcBef>
                  <a:spcPct val="0"/>
                </a:spcBef>
              </a:pPr>
              <a:t>38</a:t>
            </a:fld>
            <a:endParaRPr lang="pt-BR" sz="1000" smtClean="0"/>
          </a:p>
        </p:txBody>
      </p:sp>
      <p:sp>
        <p:nvSpPr>
          <p:cNvPr id="68611" name="AutoShape 2"/>
          <p:cNvSpPr>
            <a:spLocks/>
          </p:cNvSpPr>
          <p:nvPr/>
        </p:nvSpPr>
        <p:spPr bwMode="auto">
          <a:xfrm>
            <a:off x="1257300" y="4229100"/>
            <a:ext cx="6629400" cy="16478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Influência do</a:t>
            </a:r>
          </a:p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grupo no diálogo</a:t>
            </a:r>
            <a:endParaRPr lang="pt-BR" sz="4800">
              <a:sym typeface="Helvetica Light" charset="0"/>
            </a:endParaRPr>
          </a:p>
        </p:txBody>
      </p:sp>
      <p:pic>
        <p:nvPicPr>
          <p:cNvPr id="68612" name="Picture 4" descr="o-filme-dos-espiritos-size-59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2" r="22139"/>
          <a:stretch>
            <a:fillRect/>
          </a:stretch>
        </p:blipFill>
        <p:spPr bwMode="auto">
          <a:xfrm>
            <a:off x="2357438" y="1165225"/>
            <a:ext cx="4427537" cy="276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FCD613-4D45-46E2-8C46-5F4FB4ED9755}" type="slidenum">
              <a:rPr lang="pt-BR" sz="1000" smtClean="0"/>
              <a:pPr>
                <a:spcBef>
                  <a:spcPct val="0"/>
                </a:spcBef>
              </a:pPr>
              <a:t>39</a:t>
            </a:fld>
            <a:endParaRPr lang="pt-BR" sz="1000" smtClean="0"/>
          </a:p>
        </p:txBody>
      </p:sp>
      <p:sp>
        <p:nvSpPr>
          <p:cNvPr id="69635" name="AutoShape 2"/>
          <p:cNvSpPr>
            <a:spLocks/>
          </p:cNvSpPr>
          <p:nvPr/>
        </p:nvSpPr>
        <p:spPr bwMode="auto">
          <a:xfrm>
            <a:off x="1257300" y="1557338"/>
            <a:ext cx="6629400" cy="39592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 dirty="0">
                <a:cs typeface="Arial" panose="020B0604020202020204" pitchFamily="34" charset="0"/>
                <a:sym typeface="Arial" panose="020B0604020202020204" pitchFamily="34" charset="0"/>
              </a:rPr>
              <a:t>Os pensamentos, ações e sentimentos </a:t>
            </a:r>
            <a:r>
              <a:rPr lang="pt-BR" sz="5400" dirty="0">
                <a:cs typeface="Arial" panose="020B0604020202020204" pitchFamily="34" charset="0"/>
                <a:sym typeface="Arial" panose="020B0604020202020204" pitchFamily="34" charset="0"/>
              </a:rPr>
              <a:t>influenciam no </a:t>
            </a:r>
            <a:r>
              <a:rPr lang="pt-BR" sz="4800" dirty="0">
                <a:cs typeface="Arial" panose="020B0604020202020204" pitchFamily="34" charset="0"/>
                <a:sym typeface="Arial" panose="020B0604020202020204" pitchFamily="34" charset="0"/>
              </a:rPr>
              <a:t>ambiente espiritual</a:t>
            </a:r>
          </a:p>
          <a:p>
            <a:pPr algn="ctr" eaLnBrk="1">
              <a:spcBef>
                <a:spcPct val="0"/>
              </a:spcBef>
            </a:pPr>
            <a:r>
              <a:rPr lang="pt-BR" sz="4800" dirty="0">
                <a:cs typeface="Arial" panose="020B0604020202020204" pitchFamily="34" charset="0"/>
                <a:sym typeface="Arial" panose="020B0604020202020204" pitchFamily="34" charset="0"/>
              </a:rPr>
              <a:t>da reunião</a:t>
            </a:r>
            <a:endParaRPr lang="pt-BR" sz="4800" dirty="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9218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AE9E59-29A8-4FB5-AF10-68BB483F3C5E}" type="slidenum">
              <a:rPr lang="pt-BR" sz="1000" smtClean="0"/>
              <a:pPr>
                <a:spcBef>
                  <a:spcPct val="0"/>
                </a:spcBef>
              </a:pPr>
              <a:t>4</a:t>
            </a:fld>
            <a:endParaRPr lang="pt-BR" sz="1000" smtClean="0"/>
          </a:p>
        </p:txBody>
      </p:sp>
      <p:pic>
        <p:nvPicPr>
          <p:cNvPr id="9220" name="Picture 3" descr="jhp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8" t="7791" r="8607"/>
          <a:stretch>
            <a:fillRect/>
          </a:stretch>
        </p:blipFill>
        <p:spPr bwMode="auto">
          <a:xfrm>
            <a:off x="5935663" y="2493963"/>
            <a:ext cx="2597150" cy="3095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AutoShape 4"/>
          <p:cNvSpPr>
            <a:spLocks/>
          </p:cNvSpPr>
          <p:nvPr/>
        </p:nvSpPr>
        <p:spPr bwMode="auto">
          <a:xfrm>
            <a:off x="611188" y="1268413"/>
            <a:ext cx="4176712" cy="42497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r" eaLnBrk="1">
              <a:spcBef>
                <a:spcPct val="0"/>
              </a:spcBef>
            </a:pPr>
            <a:r>
              <a:rPr lang="pt-BR" sz="4000" dirty="0" smtClean="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Técnica </a:t>
            </a:r>
            <a:r>
              <a:rPr lang="pt-BR" sz="4000" dirty="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Espírita de afastar</a:t>
            </a:r>
          </a:p>
          <a:p>
            <a:pPr algn="r" eaLnBrk="1">
              <a:spcBef>
                <a:spcPct val="0"/>
              </a:spcBef>
            </a:pPr>
            <a:r>
              <a:rPr lang="pt-BR" sz="4000" dirty="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os Espíritos</a:t>
            </a:r>
          </a:p>
          <a:p>
            <a:pPr algn="r" eaLnBrk="1">
              <a:spcBef>
                <a:spcPct val="0"/>
              </a:spcBef>
            </a:pPr>
            <a:r>
              <a:rPr lang="pt-BR" sz="4000" dirty="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por meio do esclarecimento </a:t>
            </a:r>
            <a:r>
              <a:rPr lang="pt-BR" sz="4000" dirty="0" smtClean="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doutrinário</a:t>
            </a:r>
            <a:endParaRPr lang="pt-BR" sz="4000" dirty="0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r" eaLnBrk="1">
              <a:spcBef>
                <a:spcPct val="0"/>
              </a:spcBef>
            </a:pPr>
            <a:r>
              <a:rPr lang="pt-BR" sz="2800" i="1" dirty="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Herculano Pires</a:t>
            </a:r>
            <a:endParaRPr lang="pt-BR" sz="2800" i="1" dirty="0">
              <a:solidFill>
                <a:schemeClr val="bg1"/>
              </a:solidFill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A97B93-844E-4657-86D4-DE203E4DF327}" type="slidenum">
              <a:rPr lang="pt-BR" sz="1000" smtClean="0"/>
              <a:pPr>
                <a:spcBef>
                  <a:spcPct val="0"/>
                </a:spcBef>
              </a:pPr>
              <a:t>40</a:t>
            </a:fld>
            <a:endParaRPr lang="pt-BR" sz="1000" smtClean="0"/>
          </a:p>
        </p:txBody>
      </p:sp>
      <p:pic>
        <p:nvPicPr>
          <p:cNvPr id="70659" name="Picture 3" descr="9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4"/>
          <a:stretch>
            <a:fillRect/>
          </a:stretch>
        </p:blipFill>
        <p:spPr bwMode="auto">
          <a:xfrm>
            <a:off x="34925" y="17463"/>
            <a:ext cx="910907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AutoShape 2"/>
          <p:cNvSpPr>
            <a:spLocks/>
          </p:cNvSpPr>
          <p:nvPr/>
        </p:nvSpPr>
        <p:spPr bwMode="auto">
          <a:xfrm>
            <a:off x="1257300" y="2563813"/>
            <a:ext cx="6629400" cy="30972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 b="1">
                <a:cs typeface="Arial" panose="020B0604020202020204" pitchFamily="34" charset="0"/>
                <a:sym typeface="Arial" panose="020B0604020202020204" pitchFamily="34" charset="0"/>
              </a:rPr>
              <a:t>Papel e importância</a:t>
            </a:r>
          </a:p>
          <a:p>
            <a:pPr algn="ctr" eaLnBrk="1">
              <a:spcBef>
                <a:spcPct val="0"/>
              </a:spcBef>
            </a:pPr>
            <a:r>
              <a:rPr lang="pt-BR" sz="4800" b="1">
                <a:cs typeface="Arial" panose="020B0604020202020204" pitchFamily="34" charset="0"/>
                <a:sym typeface="Arial" panose="020B0604020202020204" pitchFamily="34" charset="0"/>
              </a:rPr>
              <a:t>do médium de apoio, de sustentação ou</a:t>
            </a:r>
          </a:p>
          <a:p>
            <a:pPr algn="ctr" eaLnBrk="1">
              <a:spcBef>
                <a:spcPct val="0"/>
              </a:spcBef>
            </a:pPr>
            <a:r>
              <a:rPr lang="pt-BR" sz="4800" b="1">
                <a:cs typeface="Arial" panose="020B0604020202020204" pitchFamily="34" charset="0"/>
                <a:sym typeface="Arial" panose="020B0604020202020204" pitchFamily="34" charset="0"/>
              </a:rPr>
              <a:t>de vibração</a:t>
            </a:r>
            <a:endParaRPr lang="pt-BR" sz="4800" b="1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60FB7D-88DC-4731-8A87-EAD72AC25882}" type="slidenum">
              <a:rPr lang="pt-BR" sz="1000" smtClean="0"/>
              <a:pPr>
                <a:spcBef>
                  <a:spcPct val="0"/>
                </a:spcBef>
              </a:pPr>
              <a:t>41</a:t>
            </a:fld>
            <a:endParaRPr lang="pt-BR" sz="1000" smtClean="0"/>
          </a:p>
        </p:txBody>
      </p:sp>
      <p:sp>
        <p:nvSpPr>
          <p:cNvPr id="72707" name="AutoShape 2"/>
          <p:cNvSpPr>
            <a:spLocks/>
          </p:cNvSpPr>
          <p:nvPr/>
        </p:nvSpPr>
        <p:spPr bwMode="auto">
          <a:xfrm>
            <a:off x="1257300" y="4437063"/>
            <a:ext cx="6629400" cy="7921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Não se render ao sono</a:t>
            </a:r>
            <a:endParaRPr lang="pt-BR" sz="4800">
              <a:sym typeface="Helvetica Light" charset="0"/>
            </a:endParaRPr>
          </a:p>
        </p:txBody>
      </p:sp>
      <p:pic>
        <p:nvPicPr>
          <p:cNvPr id="72708" name="Picture 4" descr="Angola+-+30-11-2007+07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62" b="34186"/>
          <a:stretch>
            <a:fillRect/>
          </a:stretch>
        </p:blipFill>
        <p:spPr bwMode="auto">
          <a:xfrm>
            <a:off x="2339975" y="1525588"/>
            <a:ext cx="4384675" cy="2695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284BCC-4F6D-4EAE-84B1-AB9DA6A5F019}" type="slidenum">
              <a:rPr lang="pt-BR" sz="1000" smtClean="0"/>
              <a:pPr>
                <a:spcBef>
                  <a:spcPct val="0"/>
                </a:spcBef>
              </a:pPr>
              <a:t>42</a:t>
            </a:fld>
            <a:endParaRPr lang="pt-BR" sz="1000" smtClean="0"/>
          </a:p>
        </p:txBody>
      </p:sp>
      <p:sp>
        <p:nvSpPr>
          <p:cNvPr id="73731" name="AutoShape 2"/>
          <p:cNvSpPr>
            <a:spLocks/>
          </p:cNvSpPr>
          <p:nvPr/>
        </p:nvSpPr>
        <p:spPr bwMode="auto">
          <a:xfrm>
            <a:off x="1257300" y="5084763"/>
            <a:ext cx="6629400" cy="7921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O silêncio é uma prece</a:t>
            </a:r>
            <a:endParaRPr lang="pt-BR" sz="4800">
              <a:sym typeface="Helvetica Light" charset="0"/>
            </a:endParaRPr>
          </a:p>
        </p:txBody>
      </p:sp>
      <p:pic>
        <p:nvPicPr>
          <p:cNvPr id="73732" name="Picture 4" descr="silenci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125538"/>
            <a:ext cx="3986213" cy="3733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7FC103-29F8-4578-869C-A728CCADB4C7}" type="slidenum">
              <a:rPr lang="pt-BR" sz="1000" smtClean="0"/>
              <a:pPr>
                <a:spcBef>
                  <a:spcPct val="0"/>
                </a:spcBef>
              </a:pPr>
              <a:t>43</a:t>
            </a:fld>
            <a:endParaRPr lang="pt-BR" sz="1000" smtClean="0"/>
          </a:p>
        </p:txBody>
      </p:sp>
      <p:sp>
        <p:nvSpPr>
          <p:cNvPr id="74755" name="AutoShape 2"/>
          <p:cNvSpPr>
            <a:spLocks/>
          </p:cNvSpPr>
          <p:nvPr/>
        </p:nvSpPr>
        <p:spPr bwMode="auto">
          <a:xfrm>
            <a:off x="1257300" y="2349500"/>
            <a:ext cx="6629400" cy="23050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Manter a sustentação psíquica, vibratória e fluídica do ambiente</a:t>
            </a:r>
            <a:endParaRPr lang="pt-BR" sz="480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7E1D2C-0E21-4166-8D64-88793E8ECCB2}" type="slidenum">
              <a:rPr lang="pt-BR" sz="1000" smtClean="0"/>
              <a:pPr>
                <a:spcBef>
                  <a:spcPct val="0"/>
                </a:spcBef>
              </a:pPr>
              <a:t>44</a:t>
            </a:fld>
            <a:endParaRPr lang="pt-BR" sz="1000" smtClean="0"/>
          </a:p>
        </p:txBody>
      </p:sp>
      <p:sp>
        <p:nvSpPr>
          <p:cNvPr id="75779" name="AutoShape 2"/>
          <p:cNvSpPr>
            <a:spLocks/>
          </p:cNvSpPr>
          <p:nvPr/>
        </p:nvSpPr>
        <p:spPr bwMode="auto">
          <a:xfrm>
            <a:off x="1257300" y="2349500"/>
            <a:ext cx="6629400" cy="22320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Atender aos pedidos</a:t>
            </a:r>
          </a:p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de maior cooperação mental</a:t>
            </a:r>
            <a:endParaRPr lang="pt-BR" sz="480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10CF9E-9703-401E-9737-FE1F8BED5B80}" type="slidenum">
              <a:rPr lang="pt-BR" sz="1000" smtClean="0"/>
              <a:pPr>
                <a:spcBef>
                  <a:spcPct val="0"/>
                </a:spcBef>
              </a:pPr>
              <a:t>45</a:t>
            </a:fld>
            <a:endParaRPr lang="pt-BR" sz="1000" smtClean="0"/>
          </a:p>
        </p:txBody>
      </p:sp>
      <p:sp>
        <p:nvSpPr>
          <p:cNvPr id="76803" name="AutoShape 2"/>
          <p:cNvSpPr>
            <a:spLocks/>
          </p:cNvSpPr>
          <p:nvPr/>
        </p:nvSpPr>
        <p:spPr bwMode="auto">
          <a:xfrm>
            <a:off x="1257300" y="4292600"/>
            <a:ext cx="6629400" cy="16478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Ser simpático</a:t>
            </a:r>
          </a:p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e solidário</a:t>
            </a:r>
            <a:endParaRPr lang="pt-BR" sz="4800">
              <a:sym typeface="Helvetica Light" charset="0"/>
            </a:endParaRPr>
          </a:p>
        </p:txBody>
      </p:sp>
      <p:pic>
        <p:nvPicPr>
          <p:cNvPr id="76804" name="Picture 4" descr="solidariedad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1412875"/>
            <a:ext cx="4176713" cy="25066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A17FF-CA88-4582-ACE6-5BC1022F7013}" type="slidenum">
              <a:rPr lang="pt-BR" sz="1000" smtClean="0"/>
              <a:pPr>
                <a:spcBef>
                  <a:spcPct val="0"/>
                </a:spcBef>
              </a:pPr>
              <a:t>46</a:t>
            </a:fld>
            <a:endParaRPr lang="pt-BR" sz="1000" smtClean="0"/>
          </a:p>
        </p:txBody>
      </p:sp>
      <p:sp>
        <p:nvSpPr>
          <p:cNvPr id="77827" name="AutoShape 2"/>
          <p:cNvSpPr>
            <a:spLocks/>
          </p:cNvSpPr>
          <p:nvPr/>
        </p:nvSpPr>
        <p:spPr bwMode="auto">
          <a:xfrm>
            <a:off x="1257300" y="4652963"/>
            <a:ext cx="6629400" cy="1584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Apoiar </a:t>
            </a:r>
          </a:p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mentalmente o diálogo</a:t>
            </a:r>
            <a:endParaRPr lang="pt-BR" sz="4800">
              <a:sym typeface="Helvetica Light" charset="0"/>
            </a:endParaRPr>
          </a:p>
        </p:txBody>
      </p:sp>
      <p:pic>
        <p:nvPicPr>
          <p:cNvPr id="77828" name="Picture 4" descr="pensamento-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4" r="12044"/>
          <a:stretch>
            <a:fillRect/>
          </a:stretch>
        </p:blipFill>
        <p:spPr bwMode="auto">
          <a:xfrm>
            <a:off x="2486025" y="1125538"/>
            <a:ext cx="4173538" cy="33448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11AC44-EE3F-45A3-8428-F511DC5F221B}" type="slidenum">
              <a:rPr lang="pt-BR" sz="1000" smtClean="0"/>
              <a:pPr>
                <a:spcBef>
                  <a:spcPct val="0"/>
                </a:spcBef>
              </a:pPr>
              <a:t>47</a:t>
            </a:fld>
            <a:endParaRPr lang="pt-BR" sz="1000" smtClean="0"/>
          </a:p>
        </p:txBody>
      </p:sp>
      <p:sp>
        <p:nvSpPr>
          <p:cNvPr id="78851" name="AutoShape 2"/>
          <p:cNvSpPr>
            <a:spLocks/>
          </p:cNvSpPr>
          <p:nvPr/>
        </p:nvSpPr>
        <p:spPr bwMode="auto">
          <a:xfrm>
            <a:off x="1257300" y="4076526"/>
            <a:ext cx="6629400" cy="216078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Não </a:t>
            </a:r>
            <a:r>
              <a:rPr lang="pt-BR" sz="4400" dirty="0" smtClean="0">
                <a:cs typeface="Arial" panose="020B0604020202020204" pitchFamily="34" charset="0"/>
                <a:sym typeface="Arial" panose="020B0604020202020204" pitchFamily="34" charset="0"/>
              </a:rPr>
              <a:t>discordar mentalmente</a:t>
            </a:r>
            <a:endParaRPr lang="pt-BR" sz="4400" dirty="0"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>
              <a:spcBef>
                <a:spcPct val="0"/>
              </a:spcBef>
            </a:pP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do doutrinador</a:t>
            </a:r>
            <a:endParaRPr lang="pt-BR" sz="4400" dirty="0">
              <a:sym typeface="Helvetica Light" charset="0"/>
            </a:endParaRPr>
          </a:p>
        </p:txBody>
      </p:sp>
      <p:pic>
        <p:nvPicPr>
          <p:cNvPr id="78852" name="Picture 4" descr="viuda+e+hij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t="6047" r="2760" b="18372"/>
          <a:stretch>
            <a:fillRect/>
          </a:stretch>
        </p:blipFill>
        <p:spPr bwMode="auto">
          <a:xfrm>
            <a:off x="1907704" y="980728"/>
            <a:ext cx="5356786" cy="288032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895EB5-2E1B-4FB5-AF50-EAEE33B121C5}" type="slidenum">
              <a:rPr lang="pt-BR" sz="1000" smtClean="0"/>
              <a:pPr>
                <a:spcBef>
                  <a:spcPct val="0"/>
                </a:spcBef>
              </a:pPr>
              <a:t>48</a:t>
            </a:fld>
            <a:endParaRPr lang="pt-BR" sz="1000" smtClean="0"/>
          </a:p>
        </p:txBody>
      </p:sp>
      <p:sp>
        <p:nvSpPr>
          <p:cNvPr id="79875" name="AutoShape 2"/>
          <p:cNvSpPr>
            <a:spLocks/>
          </p:cNvSpPr>
          <p:nvPr/>
        </p:nvSpPr>
        <p:spPr bwMode="auto">
          <a:xfrm>
            <a:off x="1257300" y="2636838"/>
            <a:ext cx="6629400" cy="16478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Não doutrinar paralelamente</a:t>
            </a:r>
            <a:endParaRPr lang="pt-BR" sz="480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80898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6FEDA5-234F-4244-AC25-C7739D8E01FA}" type="slidenum">
              <a:rPr lang="pt-BR" sz="1000" smtClean="0"/>
              <a:pPr>
                <a:spcBef>
                  <a:spcPct val="0"/>
                </a:spcBef>
              </a:pPr>
              <a:t>49</a:t>
            </a:fld>
            <a:endParaRPr lang="pt-BR" sz="1000" smtClean="0"/>
          </a:p>
        </p:txBody>
      </p:sp>
      <p:sp>
        <p:nvSpPr>
          <p:cNvPr id="80900" name="AutoShape 3"/>
          <p:cNvSpPr>
            <a:spLocks/>
          </p:cNvSpPr>
          <p:nvPr/>
        </p:nvSpPr>
        <p:spPr bwMode="auto">
          <a:xfrm>
            <a:off x="1257300" y="2943225"/>
            <a:ext cx="6627813" cy="19986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50000"/>
              </a:spcBef>
            </a:pPr>
            <a:r>
              <a:rPr lang="pt-BR" sz="60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BIBLIOGRAFIA SUGERIDA</a:t>
            </a:r>
            <a:endParaRPr lang="pt-BR" sz="6000" b="1">
              <a:solidFill>
                <a:schemeClr val="bg1"/>
              </a:solidFill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1253F6-931D-46B7-98F0-55929A5F82BC}" type="slidenum">
              <a:rPr lang="pt-BR" sz="1000" smtClean="0"/>
              <a:pPr>
                <a:spcBef>
                  <a:spcPct val="0"/>
                </a:spcBef>
              </a:pPr>
              <a:t>5</a:t>
            </a:fld>
            <a:endParaRPr lang="pt-BR" sz="1000" smtClean="0"/>
          </a:p>
        </p:txBody>
      </p:sp>
      <p:sp>
        <p:nvSpPr>
          <p:cNvPr id="10243" name="AutoShape 3"/>
          <p:cNvSpPr>
            <a:spLocks/>
          </p:cNvSpPr>
          <p:nvPr/>
        </p:nvSpPr>
        <p:spPr bwMode="auto">
          <a:xfrm>
            <a:off x="539750" y="1903413"/>
            <a:ext cx="7920038" cy="32543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r" eaLnBrk="1">
              <a:spcBef>
                <a:spcPct val="0"/>
              </a:spcBef>
            </a:pPr>
            <a:r>
              <a:rPr lang="pt-BR" sz="4400" dirty="0" smtClean="0">
                <a:cs typeface="Arial" panose="020B0604020202020204" pitchFamily="34" charset="0"/>
                <a:sym typeface="Arial" panose="020B0604020202020204" pitchFamily="34" charset="0"/>
              </a:rPr>
              <a:t>Foi </a:t>
            </a: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criada por Kardec para </a:t>
            </a:r>
            <a:r>
              <a:rPr lang="pt-BR" sz="4400" b="1" dirty="0">
                <a:cs typeface="Arial" panose="020B0604020202020204" pitchFamily="34" charset="0"/>
                <a:sym typeface="Arial" panose="020B0604020202020204" pitchFamily="34" charset="0"/>
              </a:rPr>
              <a:t>substituir as práticas bárbaras </a:t>
            </a: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do exorcismo utilizadas na </a:t>
            </a:r>
            <a:r>
              <a:rPr lang="pt-BR" sz="4400" dirty="0" smtClean="0">
                <a:cs typeface="Arial" panose="020B0604020202020204" pitchFamily="34" charset="0"/>
                <a:sym typeface="Arial" panose="020B0604020202020204" pitchFamily="34" charset="0"/>
              </a:rPr>
              <a:t>antiguidade </a:t>
            </a:r>
            <a:r>
              <a:rPr lang="pt-BR" sz="2800" i="1" dirty="0">
                <a:cs typeface="Arial" panose="020B0604020202020204" pitchFamily="34" charset="0"/>
                <a:sym typeface="Arial" panose="020B0604020202020204" pitchFamily="34" charset="0"/>
              </a:rPr>
              <a:t>Herculano Pires</a:t>
            </a:r>
            <a:endParaRPr lang="pt-BR" sz="2800" i="1" dirty="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6AC9F1-BE27-4127-9ABC-D366DD94DFD8}" type="slidenum">
              <a:rPr lang="pt-BR" sz="1000" smtClean="0"/>
              <a:pPr>
                <a:spcBef>
                  <a:spcPct val="0"/>
                </a:spcBef>
              </a:pPr>
              <a:t>50</a:t>
            </a:fld>
            <a:endParaRPr lang="pt-BR" sz="1000" smtClean="0"/>
          </a:p>
        </p:txBody>
      </p:sp>
      <p:sp>
        <p:nvSpPr>
          <p:cNvPr id="82947" name="AutoShape 2"/>
          <p:cNvSpPr>
            <a:spLocks/>
          </p:cNvSpPr>
          <p:nvPr/>
        </p:nvSpPr>
        <p:spPr bwMode="auto">
          <a:xfrm>
            <a:off x="684213" y="765175"/>
            <a:ext cx="7704137" cy="54721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 marL="457200" indent="-457200"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150000"/>
              </a:lnSpc>
              <a:buFontTx/>
              <a:buChar char="•"/>
            </a:pPr>
            <a:r>
              <a:rPr lang="pt-BR" dirty="0">
                <a:sym typeface="Helvetica Light" charset="0"/>
              </a:rPr>
              <a:t>Como Dialogar com os Espíritos, Wanderley </a:t>
            </a:r>
            <a:r>
              <a:rPr lang="pt-BR" dirty="0" smtClean="0">
                <a:sym typeface="Helvetica Light" charset="0"/>
              </a:rPr>
              <a:t>Pereira</a:t>
            </a:r>
            <a:endParaRPr lang="pt-BR" dirty="0">
              <a:sym typeface="Helvetica Light" charset="0"/>
            </a:endParaRPr>
          </a:p>
          <a:p>
            <a:pPr eaLnBrk="1">
              <a:lnSpc>
                <a:spcPct val="150000"/>
              </a:lnSpc>
              <a:buFontTx/>
              <a:buChar char="•"/>
            </a:pPr>
            <a:r>
              <a:rPr lang="pt-BR" dirty="0">
                <a:sym typeface="Helvetica Light" charset="0"/>
              </a:rPr>
              <a:t>Qualidade na Prática Mediúnica, Divaldo </a:t>
            </a:r>
            <a:r>
              <a:rPr lang="pt-BR" dirty="0" smtClean="0">
                <a:sym typeface="Helvetica Light" charset="0"/>
              </a:rPr>
              <a:t>Franco</a:t>
            </a:r>
            <a:endParaRPr lang="pt-BR" dirty="0">
              <a:sym typeface="Helvetica Light" charset="0"/>
            </a:endParaRPr>
          </a:p>
          <a:p>
            <a:pPr eaLnBrk="1">
              <a:lnSpc>
                <a:spcPct val="150000"/>
              </a:lnSpc>
              <a:buFontTx/>
              <a:buChar char="•"/>
            </a:pPr>
            <a:r>
              <a:rPr lang="pt-BR" dirty="0">
                <a:sym typeface="Helvetica Light" charset="0"/>
              </a:rPr>
              <a:t>Diálogo com as Sombras, Hermínio de Miranda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0F45C7-DE7B-4F36-8C43-2F9F46522764}" type="slidenum">
              <a:rPr lang="pt-BR" sz="1000" smtClean="0"/>
              <a:pPr>
                <a:spcBef>
                  <a:spcPct val="0"/>
                </a:spcBef>
              </a:pPr>
              <a:t>51</a:t>
            </a:fld>
            <a:endParaRPr lang="pt-BR" sz="1000" smtClean="0"/>
          </a:p>
        </p:txBody>
      </p:sp>
      <p:sp>
        <p:nvSpPr>
          <p:cNvPr id="84995" name="AutoShape 2"/>
          <p:cNvSpPr>
            <a:spLocks/>
          </p:cNvSpPr>
          <p:nvPr/>
        </p:nvSpPr>
        <p:spPr bwMode="auto">
          <a:xfrm>
            <a:off x="684213" y="1196975"/>
            <a:ext cx="7704137" cy="45354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marL="571500" indent="-571500" eaLnBrk="1">
              <a:lnSpc>
                <a:spcPct val="150000"/>
              </a:lnSpc>
              <a:buFontTx/>
              <a:buChar char="•"/>
              <a:defRPr/>
            </a:pPr>
            <a:r>
              <a:rPr lang="pt-BR" sz="3600" dirty="0" smtClean="0">
                <a:sym typeface="Helvetica Light" charset="0"/>
              </a:rPr>
              <a:t>Obsessão, Passe e Doutrinação, Herculano Pires</a:t>
            </a:r>
          </a:p>
          <a:p>
            <a:pPr marL="571500" indent="-571500" eaLnBrk="1">
              <a:lnSpc>
                <a:spcPct val="150000"/>
              </a:lnSpc>
              <a:buFontTx/>
              <a:buChar char="•"/>
              <a:defRPr/>
            </a:pPr>
            <a:r>
              <a:rPr lang="pt-BR" sz="3600" dirty="0" smtClean="0">
                <a:sym typeface="Helvetica Light" charset="0"/>
              </a:rPr>
              <a:t>Diário de um Doutrinador, Luiz Gonzaga Pinheiro</a:t>
            </a:r>
          </a:p>
          <a:p>
            <a:pPr eaLnBrk="1">
              <a:lnSpc>
                <a:spcPct val="150000"/>
              </a:lnSpc>
              <a:spcBef>
                <a:spcPct val="30000"/>
              </a:spcBef>
              <a:buFontTx/>
              <a:buChar char="•"/>
              <a:defRPr/>
            </a:pPr>
            <a:endParaRPr lang="pt-BR" sz="3600" dirty="0" smtClean="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87042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683495-C8AB-4B83-B4D9-79894D1DFD20}" type="slidenum">
              <a:rPr lang="pt-BR" sz="1000" smtClean="0"/>
              <a:pPr>
                <a:spcBef>
                  <a:spcPct val="0"/>
                </a:spcBef>
              </a:pPr>
              <a:t>52</a:t>
            </a:fld>
            <a:endParaRPr lang="pt-BR" sz="1000" smtClean="0"/>
          </a:p>
        </p:txBody>
      </p:sp>
      <p:sp>
        <p:nvSpPr>
          <p:cNvPr id="87046" name="Rectangle 3"/>
          <p:cNvSpPr>
            <a:spLocks/>
          </p:cNvSpPr>
          <p:nvPr/>
        </p:nvSpPr>
        <p:spPr bwMode="auto">
          <a:xfrm>
            <a:off x="882650" y="1268413"/>
            <a:ext cx="7378700" cy="29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70000"/>
              </a:spcBef>
            </a:pPr>
            <a:r>
              <a:rPr lang="pt-BR" sz="2000" b="1" dirty="0">
                <a:ea typeface="MS PGothic" panose="020B0600070205080204" pitchFamily="34" charset="-128"/>
                <a:sym typeface="Helvetica Light" charset="0"/>
              </a:rPr>
              <a:t>CRÉDITOS</a:t>
            </a:r>
          </a:p>
          <a:p>
            <a:pPr eaLnBrk="1" hangingPunct="1">
              <a:spcBef>
                <a:spcPct val="70000"/>
              </a:spcBef>
            </a:pPr>
            <a:r>
              <a:rPr lang="pt-BR" sz="2000" dirty="0">
                <a:ea typeface="MS PGothic" panose="020B0600070205080204" pitchFamily="34" charset="-128"/>
              </a:rPr>
              <a:t>Formatação: </a:t>
            </a:r>
            <a:r>
              <a:rPr lang="pt-BR" sz="2000" b="1" i="1" dirty="0">
                <a:ea typeface="MS PGothic" panose="020B0600070205080204" pitchFamily="34" charset="-128"/>
              </a:rPr>
              <a:t>Aníbal</a:t>
            </a:r>
            <a:r>
              <a:rPr lang="pt-BR" sz="2000" i="1" dirty="0">
                <a:ea typeface="MS PGothic" panose="020B0600070205080204" pitchFamily="34" charset="-128"/>
              </a:rPr>
              <a:t> Jorge Oliveira Albuquerque</a:t>
            </a:r>
            <a:endParaRPr lang="pt-BR" sz="2000" b="1" dirty="0">
              <a:ea typeface="MS PGothic" panose="020B0600070205080204" pitchFamily="34" charset="-128"/>
              <a:sym typeface="Helvetica Light" charset="0"/>
            </a:endParaRPr>
          </a:p>
          <a:p>
            <a:pPr eaLnBrk="1" hangingPunct="1">
              <a:spcBef>
                <a:spcPct val="70000"/>
              </a:spcBef>
            </a:pPr>
            <a:r>
              <a:rPr lang="pt-BR" sz="2000" dirty="0">
                <a:ea typeface="MS PGothic" panose="020B0600070205080204" pitchFamily="34" charset="-128"/>
              </a:rPr>
              <a:t>Direção de Arte: </a:t>
            </a:r>
            <a:r>
              <a:rPr lang="pt-BR" sz="2000" b="1" i="1" dirty="0" err="1">
                <a:ea typeface="MS PGothic" panose="020B0600070205080204" pitchFamily="34" charset="-128"/>
              </a:rPr>
              <a:t>Weyne</a:t>
            </a:r>
            <a:r>
              <a:rPr lang="pt-BR" sz="2000" i="1" dirty="0">
                <a:ea typeface="MS PGothic" panose="020B0600070205080204" pitchFamily="34" charset="-128"/>
              </a:rPr>
              <a:t> Vasconcelos</a:t>
            </a:r>
          </a:p>
          <a:p>
            <a:pPr eaLnBrk="1" hangingPunct="1">
              <a:spcBef>
                <a:spcPct val="70000"/>
              </a:spcBef>
            </a:pPr>
            <a:r>
              <a:rPr lang="pt-BR" sz="2000" dirty="0">
                <a:ea typeface="MS PGothic" panose="020B0600070205080204" pitchFamily="34" charset="-128"/>
              </a:rPr>
              <a:t>Revisão: </a:t>
            </a:r>
            <a:r>
              <a:rPr lang="pt-BR" sz="2000" i="1" dirty="0">
                <a:ea typeface="MS PGothic" panose="020B0600070205080204" pitchFamily="34" charset="-128"/>
              </a:rPr>
              <a:t>José </a:t>
            </a:r>
            <a:r>
              <a:rPr lang="pt-BR" sz="2000" b="1" i="1" dirty="0">
                <a:ea typeface="MS PGothic" panose="020B0600070205080204" pitchFamily="34" charset="-128"/>
              </a:rPr>
              <a:t>Roberto</a:t>
            </a:r>
            <a:r>
              <a:rPr lang="pt-BR" sz="2000" i="1" dirty="0">
                <a:ea typeface="MS PGothic" panose="020B0600070205080204" pitchFamily="34" charset="-128"/>
              </a:rPr>
              <a:t> Alves de Albuquerque</a:t>
            </a:r>
          </a:p>
          <a:p>
            <a:pPr eaLnBrk="1" hangingPunct="1">
              <a:spcBef>
                <a:spcPct val="70000"/>
              </a:spcBef>
            </a:pPr>
            <a:r>
              <a:rPr lang="pt-BR" sz="2000" dirty="0">
                <a:ea typeface="MS PGothic" panose="020B0600070205080204" pitchFamily="34" charset="-128"/>
              </a:rPr>
              <a:t>Colaboradores: </a:t>
            </a:r>
            <a:r>
              <a:rPr lang="pt-BR" sz="2000" i="1" dirty="0">
                <a:ea typeface="MS PGothic" panose="020B0600070205080204" pitchFamily="34" charset="-128"/>
              </a:rPr>
              <a:t>Antônio Alfredo de Sousa </a:t>
            </a:r>
            <a:r>
              <a:rPr lang="pt-BR" sz="2000" b="1" i="1" dirty="0">
                <a:ea typeface="MS PGothic" panose="020B0600070205080204" pitchFamily="34" charset="-128"/>
              </a:rPr>
              <a:t>Monteiro</a:t>
            </a:r>
            <a:r>
              <a:rPr lang="pt-BR" sz="2000" i="1" dirty="0">
                <a:ea typeface="MS PGothic" panose="020B0600070205080204" pitchFamily="34" charset="-128"/>
              </a:rPr>
              <a:t>, </a:t>
            </a:r>
            <a:r>
              <a:rPr lang="pt-BR" sz="2000" b="1" i="1" dirty="0">
                <a:ea typeface="MS PGothic" panose="020B0600070205080204" pitchFamily="34" charset="-128"/>
              </a:rPr>
              <a:t>Lisboa</a:t>
            </a:r>
            <a:r>
              <a:rPr lang="pt-BR" sz="2000" i="1" dirty="0">
                <a:ea typeface="MS PGothic" panose="020B0600070205080204" pitchFamily="34" charset="-128"/>
              </a:rPr>
              <a:t>, </a:t>
            </a:r>
            <a:r>
              <a:rPr lang="pt-BR" sz="2000" b="1" i="1" dirty="0">
                <a:ea typeface="MS PGothic" panose="020B0600070205080204" pitchFamily="34" charset="-128"/>
              </a:rPr>
              <a:t>Regina </a:t>
            </a:r>
            <a:r>
              <a:rPr lang="pt-BR" sz="2000" i="1" dirty="0">
                <a:ea typeface="MS PGothic" panose="020B0600070205080204" pitchFamily="34" charset="-128"/>
              </a:rPr>
              <a:t>Célia Mesquita Gondim, </a:t>
            </a:r>
            <a:r>
              <a:rPr lang="pt-BR" sz="2000" b="1" i="1" dirty="0">
                <a:ea typeface="MS PGothic" panose="020B0600070205080204" pitchFamily="34" charset="-128"/>
              </a:rPr>
              <a:t>Sônia</a:t>
            </a:r>
            <a:r>
              <a:rPr lang="pt-BR" sz="2000" i="1" dirty="0">
                <a:ea typeface="MS PGothic" panose="020B0600070205080204" pitchFamily="34" charset="-128"/>
              </a:rPr>
              <a:t> Ponte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851920" y="5795972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75609B"/>
                </a:solidFill>
                <a:ea typeface="MS PGothic" panose="020B0600070205080204" pitchFamily="34" charset="-128"/>
              </a:rPr>
              <a:t>Fortaleza, janeiro de 2014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1266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B12505-B249-402C-8383-D4F5DF729F6F}" type="slidenum">
              <a:rPr lang="pt-BR" sz="1000" smtClean="0"/>
              <a:pPr>
                <a:spcBef>
                  <a:spcPct val="0"/>
                </a:spcBef>
              </a:pPr>
              <a:t>6</a:t>
            </a:fld>
            <a:endParaRPr lang="pt-BR" sz="1000" smtClean="0"/>
          </a:p>
        </p:txBody>
      </p:sp>
      <p:sp>
        <p:nvSpPr>
          <p:cNvPr id="11268" name="AutoShape 3"/>
          <p:cNvSpPr>
            <a:spLocks/>
          </p:cNvSpPr>
          <p:nvPr/>
        </p:nvSpPr>
        <p:spPr bwMode="auto">
          <a:xfrm>
            <a:off x="684213" y="1916113"/>
            <a:ext cx="7775575" cy="42497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As pesquisas Espíritas levaram a instituir a prática</a:t>
            </a:r>
          </a:p>
          <a:p>
            <a:pPr algn="ctr" eaLnBrk="1">
              <a:spcBef>
                <a:spcPct val="0"/>
              </a:spcBef>
            </a:pP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da doutrinação como forma persuasiva de esclarecimento do obsessor, com reflexos no obsediado</a:t>
            </a:r>
            <a:endParaRPr lang="pt-BR" sz="4400" dirty="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0C8EB3-B0A9-418B-98AF-49FDE7DAFF71}" type="slidenum">
              <a:rPr lang="pt-BR" sz="1000" smtClean="0"/>
              <a:pPr>
                <a:spcBef>
                  <a:spcPct val="0"/>
                </a:spcBef>
              </a:pPr>
              <a:t>7</a:t>
            </a:fld>
            <a:endParaRPr lang="pt-BR" sz="1000" smtClean="0"/>
          </a:p>
        </p:txBody>
      </p:sp>
      <p:sp>
        <p:nvSpPr>
          <p:cNvPr id="12291" name="AutoShape 3"/>
          <p:cNvSpPr>
            <a:spLocks/>
          </p:cNvSpPr>
          <p:nvPr/>
        </p:nvSpPr>
        <p:spPr bwMode="auto">
          <a:xfrm>
            <a:off x="519113" y="1731963"/>
            <a:ext cx="8104187" cy="33940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400" dirty="0" smtClean="0">
                <a:cs typeface="Arial" panose="020B0604020202020204" pitchFamily="34" charset="0"/>
                <a:sym typeface="Arial" panose="020B0604020202020204" pitchFamily="34" charset="0"/>
              </a:rPr>
              <a:t>O </a:t>
            </a: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obsessor e o obsediado são </a:t>
            </a:r>
            <a:r>
              <a:rPr lang="pt-BR" sz="4400" b="1" dirty="0">
                <a:cs typeface="Arial" panose="020B0604020202020204" pitchFamily="34" charset="0"/>
                <a:sym typeface="Arial" panose="020B0604020202020204" pitchFamily="34" charset="0"/>
              </a:rPr>
              <a:t>tratados</a:t>
            </a: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4400" b="1" dirty="0">
                <a:cs typeface="Arial" panose="020B0604020202020204" pitchFamily="34" charset="0"/>
                <a:sym typeface="Arial" panose="020B0604020202020204" pitchFamily="34" charset="0"/>
              </a:rPr>
              <a:t>com</a:t>
            </a: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4400" b="1" dirty="0">
                <a:cs typeface="Arial" panose="020B0604020202020204" pitchFamily="34" charset="0"/>
                <a:sym typeface="Arial" panose="020B0604020202020204" pitchFamily="34" charset="0"/>
              </a:rPr>
              <a:t>amor</a:t>
            </a: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 e como criaturas humanas que são. </a:t>
            </a:r>
          </a:p>
          <a:p>
            <a:pPr algn="ctr" eaLnBrk="1">
              <a:spcBef>
                <a:spcPct val="0"/>
              </a:spcBef>
            </a:pP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E não como algoz satânico e vítima </a:t>
            </a:r>
            <a:r>
              <a:rPr lang="pt-BR" sz="4400" dirty="0" smtClean="0">
                <a:cs typeface="Arial" panose="020B0604020202020204" pitchFamily="34" charset="0"/>
                <a:sym typeface="Arial" panose="020B0604020202020204" pitchFamily="34" charset="0"/>
              </a:rPr>
              <a:t>inocente  </a:t>
            </a:r>
            <a:r>
              <a:rPr lang="pt-BR" sz="2800" i="1" dirty="0">
                <a:cs typeface="Arial" panose="020B0604020202020204" pitchFamily="34" charset="0"/>
                <a:sym typeface="Arial" panose="020B0604020202020204" pitchFamily="34" charset="0"/>
              </a:rPr>
              <a:t>Herculano Pires</a:t>
            </a:r>
            <a:endParaRPr lang="pt-BR" sz="2800" i="1" dirty="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3314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0B5CD8-673D-41DB-B472-BE039BE7477D}" type="slidenum">
              <a:rPr lang="pt-BR" sz="1000" smtClean="0"/>
              <a:pPr>
                <a:spcBef>
                  <a:spcPct val="0"/>
                </a:spcBef>
              </a:pPr>
              <a:t>8</a:t>
            </a:fld>
            <a:endParaRPr lang="pt-BR" sz="1000" smtClean="0"/>
          </a:p>
        </p:txBody>
      </p:sp>
      <p:sp>
        <p:nvSpPr>
          <p:cNvPr id="13316" name="AutoShape 3"/>
          <p:cNvSpPr>
            <a:spLocks/>
          </p:cNvSpPr>
          <p:nvPr/>
        </p:nvSpPr>
        <p:spPr bwMode="auto">
          <a:xfrm>
            <a:off x="1039813" y="3068638"/>
            <a:ext cx="4324350" cy="16557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r" eaLnBrk="1">
              <a:spcBef>
                <a:spcPct val="0"/>
              </a:spcBef>
            </a:pPr>
            <a:r>
              <a:rPr lang="pt-BR" sz="54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QUEM DEVE</a:t>
            </a:r>
          </a:p>
          <a:p>
            <a:pPr algn="r" eaLnBrk="1">
              <a:spcBef>
                <a:spcPct val="0"/>
              </a:spcBef>
            </a:pPr>
            <a:r>
              <a:rPr lang="pt-BR" sz="54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DIALOGAR?</a:t>
            </a:r>
            <a:endParaRPr lang="pt-BR" sz="5400" b="1">
              <a:solidFill>
                <a:schemeClr val="bg1"/>
              </a:solidFill>
              <a:sym typeface="Helvetica Light" charset="0"/>
            </a:endParaRPr>
          </a:p>
        </p:txBody>
      </p:sp>
      <p:pic>
        <p:nvPicPr>
          <p:cNvPr id="13317" name="Picture 7" descr="img_tit_contato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2636838"/>
            <a:ext cx="2520950" cy="2520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2917DD-7F91-4A61-9995-29B449CD6C48}" type="slidenum">
              <a:rPr lang="pt-BR" sz="1000" smtClean="0"/>
              <a:pPr>
                <a:spcBef>
                  <a:spcPct val="0"/>
                </a:spcBef>
              </a:pPr>
              <a:t>9</a:t>
            </a:fld>
            <a:endParaRPr lang="pt-BR" sz="1000" smtClean="0"/>
          </a:p>
        </p:txBody>
      </p:sp>
      <p:sp>
        <p:nvSpPr>
          <p:cNvPr id="15363" name="AutoShape 3"/>
          <p:cNvSpPr>
            <a:spLocks/>
          </p:cNvSpPr>
          <p:nvPr/>
        </p:nvSpPr>
        <p:spPr bwMode="auto">
          <a:xfrm>
            <a:off x="1257300" y="2636838"/>
            <a:ext cx="6629400" cy="16478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Dirigente do</a:t>
            </a:r>
          </a:p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grupo mediúnico</a:t>
            </a:r>
            <a:endParaRPr lang="pt-BR" sz="480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PE_GEM_Unidade1_Aula4">
  <a:themeElements>
    <a:clrScheme name="GEPE_GEM_Unidade1_Aula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PE_GEM_Unidade1_Aula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EPE_GEM_Unidade1_Aula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</TotalTime>
  <Words>728</Words>
  <Application>Microsoft Office PowerPoint</Application>
  <PresentationFormat>Apresentação na tela (4:3)</PresentationFormat>
  <Paragraphs>195</Paragraphs>
  <Slides>52</Slides>
  <Notes>31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7" baseType="lpstr">
      <vt:lpstr>MS PGothic</vt:lpstr>
      <vt:lpstr>MS PGothic</vt:lpstr>
      <vt:lpstr>Arial</vt:lpstr>
      <vt:lpstr>Helvetica Light</vt:lpstr>
      <vt:lpstr>GEPE_GEM_Unidade1_Aula4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Caixa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Administrador</dc:creator>
  <cp:lastModifiedBy>Roberto Alves</cp:lastModifiedBy>
  <cp:revision>115</cp:revision>
  <dcterms:created xsi:type="dcterms:W3CDTF">2012-11-15T17:55:20Z</dcterms:created>
  <dcterms:modified xsi:type="dcterms:W3CDTF">2015-07-12T19:14:59Z</dcterms:modified>
</cp:coreProperties>
</file>