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32" r:id="rId2"/>
    <p:sldId id="257" r:id="rId3"/>
    <p:sldId id="267" r:id="rId4"/>
    <p:sldId id="266" r:id="rId5"/>
    <p:sldId id="25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9" r:id="rId20"/>
    <p:sldId id="324" r:id="rId21"/>
    <p:sldId id="325" r:id="rId22"/>
    <p:sldId id="330" r:id="rId23"/>
    <p:sldId id="331" r:id="rId24"/>
    <p:sldId id="326" r:id="rId25"/>
    <p:sldId id="327" r:id="rId26"/>
    <p:sldId id="258" r:id="rId27"/>
    <p:sldId id="304" r:id="rId28"/>
    <p:sldId id="305" r:id="rId29"/>
    <p:sldId id="271" r:id="rId30"/>
    <p:sldId id="333" r:id="rId31"/>
    <p:sldId id="306" r:id="rId32"/>
    <p:sldId id="264" r:id="rId33"/>
    <p:sldId id="275" r:id="rId34"/>
    <p:sldId id="276" r:id="rId35"/>
    <p:sldId id="334" r:id="rId36"/>
    <p:sldId id="277" r:id="rId37"/>
    <p:sldId id="279" r:id="rId38"/>
    <p:sldId id="307" r:id="rId39"/>
    <p:sldId id="281" r:id="rId40"/>
    <p:sldId id="336" r:id="rId41"/>
    <p:sldId id="335" r:id="rId42"/>
    <p:sldId id="284" r:id="rId43"/>
    <p:sldId id="285" r:id="rId44"/>
    <p:sldId id="288" r:id="rId45"/>
    <p:sldId id="308" r:id="rId46"/>
    <p:sldId id="303" r:id="rId4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6693"/>
    <a:srgbClr val="906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7" autoAdjust="0"/>
    <p:restoredTop sz="79705" autoAdjust="0"/>
  </p:normalViewPr>
  <p:slideViewPr>
    <p:cSldViewPr showGuides="1">
      <p:cViewPr varScale="1">
        <p:scale>
          <a:sx n="58" d="100"/>
          <a:sy n="58" d="100"/>
        </p:scale>
        <p:origin x="1542" y="48"/>
      </p:cViewPr>
      <p:guideLst>
        <p:guide orient="horz" pos="21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49A3DA-30A1-4D55-AAC6-EDD093865B6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4941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TERCEIRA UNIDADE: A MEDIUNIDADE E O MÉDIUM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18 – Influência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do Médium na Comunicação</a:t>
            </a: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F2EB0C-4562-42D2-B3CA-6614AEB91DAC}" type="slidenum">
              <a:rPr lang="pt-BR">
                <a:ea typeface="ＭＳ Ｐゴシック" panose="020B0600070205080204" pitchFamily="34" charset="-128"/>
              </a:rPr>
              <a:pPr/>
              <a:t>1</a:t>
            </a:fld>
            <a:endParaRPr lang="pt-B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6369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Classificação dos médiuns quanto às qualidades</a:t>
            </a:r>
            <a:r>
              <a:rPr lang="pt-BR" baseline="0" dirty="0"/>
              <a:t> morais</a:t>
            </a:r>
          </a:p>
          <a:p>
            <a:r>
              <a:rPr lang="pt-BR" baseline="0" dirty="0"/>
              <a:t>Médiuns perfeitos não existem na Terra</a:t>
            </a:r>
          </a:p>
          <a:p>
            <a:r>
              <a:rPr lang="pt-BR" baseline="0" dirty="0"/>
              <a:t>Mas todo médium espírita deve esforçar-se para ser bom médium e não médium imperfeito</a:t>
            </a:r>
          </a:p>
          <a:p>
            <a:endParaRPr lang="pt-BR" baseline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336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/>
              <a:t>Eis, em resumo, </a:t>
            </a:r>
            <a:r>
              <a:rPr lang="pt-BR" b="1" baseline="0" dirty="0"/>
              <a:t>as características gerais dos médiuns bons</a:t>
            </a:r>
            <a:r>
              <a:rPr lang="pt-BR" baseline="0" dirty="0"/>
              <a:t>: têm grande facilidade de comunicação; atraem a assistência de bons Espíritos; consideram a faculdade que possuem como instrumento do bem; aplicam os bons ensinos das comunicações a si mesmos e esforçam-se por merecê-las, cultivando as virtudes cristãs (humildade, benevolência, simplicidade, caridade, etc.)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448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Os médiuns imperfeitos têm como características:</a:t>
            </a:r>
            <a:r>
              <a:rPr lang="pt-BR" baseline="0" dirty="0"/>
              <a:t> são orgulhosos e egoístas; confiam cegamente nas comunicações que recebem; </a:t>
            </a:r>
            <a:r>
              <a:rPr lang="pt-BR" b="1" baseline="0" dirty="0"/>
              <a:t>julgam ter o privilégio da verdade</a:t>
            </a:r>
            <a:r>
              <a:rPr lang="pt-BR" baseline="0" dirty="0"/>
              <a:t>, </a:t>
            </a:r>
            <a:r>
              <a:rPr lang="pt-BR" b="1" baseline="0" dirty="0"/>
              <a:t>consideram infalíveis os Espíritos que os assistem</a:t>
            </a:r>
            <a:r>
              <a:rPr lang="pt-BR" baseline="0" dirty="0"/>
              <a:t>; </a:t>
            </a:r>
            <a:r>
              <a:rPr lang="pt-BR" b="1" baseline="0" dirty="0"/>
              <a:t>não aceitam críticas a suas comunicações</a:t>
            </a:r>
            <a:r>
              <a:rPr lang="pt-BR" baseline="0" dirty="0"/>
              <a:t>; </a:t>
            </a:r>
            <a:r>
              <a:rPr lang="pt-BR" b="1" baseline="0" dirty="0"/>
              <a:t>afastam-se dos que poderiam abrir-lhes os olhos</a:t>
            </a:r>
            <a:r>
              <a:rPr lang="pt-BR" baseline="0" dirty="0"/>
              <a:t>; são vítimas fáceis do elogio; são viciosos e dados à leviandade; dão irrefletida importância aos grandes nomes</a:t>
            </a:r>
          </a:p>
          <a:p>
            <a:r>
              <a:rPr lang="pt-BR" baseline="0" dirty="0"/>
              <a:t>Vide, na íntegra (ao final deste capítulo), a classificação que Kardec faz dos médiuns bons e dos médiuns imperfeitos no cap. XVI, 2ª parte de O Livro dos Médiuns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265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Charlatanismo e embuste</a:t>
            </a:r>
          </a:p>
          <a:p>
            <a:r>
              <a:rPr lang="pt-BR" dirty="0"/>
              <a:t>Charlatães e embusteiros (médiuns</a:t>
            </a:r>
            <a:r>
              <a:rPr lang="pt-BR" baseline="0" dirty="0"/>
              <a:t> ou não) podem simular fenômenos mediúnicos para explorar a boa-fé do público e se autopromoverem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16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FC9CEAB-F7BA-465D-8643-F57141A28992}" type="slidenum">
              <a:rPr lang="pt-BR" sz="1200"/>
              <a:pPr eaLnBrk="1" hangingPunct="1"/>
              <a:t>17</a:t>
            </a:fld>
            <a:endParaRPr lang="pt-BR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aseline="0" dirty="0"/>
              <a:t>As manifestações inteligentes também podem ser imitadas, mas os fenômenos que mais se prestam a fraudes são os de efeitos físicos, porque:</a:t>
            </a:r>
          </a:p>
          <a:p>
            <a:pPr marL="228600" indent="-228600">
              <a:buAutoNum type="arabicParenR"/>
            </a:pPr>
            <a:r>
              <a:rPr lang="pt-BR" baseline="0" dirty="0"/>
              <a:t>Impressionam mais a vista do que a inteligência</a:t>
            </a:r>
          </a:p>
          <a:p>
            <a:pPr marL="228600" indent="-228600">
              <a:buAutoNum type="arabicParenR"/>
            </a:pPr>
            <a:r>
              <a:rPr lang="pt-BR" baseline="0" dirty="0"/>
              <a:t>São mais facilmente imitáveis pela prestidigitação</a:t>
            </a:r>
          </a:p>
          <a:p>
            <a:pPr marL="228600" indent="-228600">
              <a:buAutoNum type="arabicParenR"/>
            </a:pPr>
            <a:r>
              <a:rPr lang="pt-BR" baseline="0" dirty="0"/>
              <a:t>Atraem as multidões, oferecendo mais “produtividade financeira”</a:t>
            </a:r>
          </a:p>
          <a:p>
            <a:pPr eaLnBrk="1" hangingPunct="1">
              <a:buFontTx/>
              <a:buNone/>
            </a:pP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335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C1BB5C-05BD-4283-B0B7-5FD3D755D193}" type="slidenum">
              <a:rPr lang="pt-BR" sz="1200"/>
              <a:pPr eaLnBrk="1" hangingPunct="1"/>
              <a:t>18</a:t>
            </a:fld>
            <a:endParaRPr lang="pt-BR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Convém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estar de sobreaviso com os médiuns que, categoricamente, afirmam poder produzir este ou aquele fenômeno, em dias e horas determinados, ou a qualquer momento, porque os Espíritos bons não estão à disposição de nossos caprichos e nem mesmo os Espíritos mistificadores gostam de ser explorados pelos médiuns</a:t>
            </a: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Lembrar que o telefone toca somente do lado de lá para cá</a:t>
            </a:r>
          </a:p>
          <a:p>
            <a:pPr eaLnBrk="1" hangingPunct="1">
              <a:buFontTx/>
              <a:buChar char="•"/>
            </a:pPr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Lembrar também que os Espíritos bons não estão à disposição de nossos caprichos</a:t>
            </a:r>
          </a:p>
        </p:txBody>
      </p:sp>
    </p:spTree>
    <p:extLst>
      <p:ext uri="{BB962C8B-B14F-4D97-AF65-F5344CB8AC3E}">
        <p14:creationId xmlns:p14="http://schemas.microsoft.com/office/powerpoint/2010/main" val="2074586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melhor garantia de veracidade nas</a:t>
            </a:r>
            <a:r>
              <a:rPr lang="pt-BR" baseline="0" dirty="0"/>
              <a:t> comunicações mediúnicas está na moralidade reconhecida dos médiuns, na perseverança de seu trabalho, anos a fio, sem o estímulo de interesse material ou de satisfação do amor-próprio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546D07A-AEAA-4AE9-8C87-9876CACA5B7B}" type="slidenum">
              <a:rPr lang="pt-BR" sz="1200"/>
              <a:pPr eaLnBrk="1" hangingPunct="1"/>
              <a:t>21</a:t>
            </a:fld>
            <a:endParaRPr lang="pt-BR" sz="120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FB7475B-3061-4D7E-84B0-F53592364D6E}" type="slidenum">
              <a:rPr lang="pt-BR" sz="1200"/>
              <a:pPr algn="r" eaLnBrk="1" hangingPunct="1"/>
              <a:t>21</a:t>
            </a:fld>
            <a:endParaRPr lang="pt-BR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 eaLnBrk="1" hangingPunct="1">
              <a:defRPr/>
            </a:pPr>
            <a:r>
              <a:rPr lang="en-US" dirty="0"/>
              <a:t>Item 196</a:t>
            </a:r>
          </a:p>
          <a:p>
            <a:pPr marL="209550" indent="-209550" defTabSz="457200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0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u="sng" dirty="0"/>
              <a:t>Influência do médium na comunicação</a:t>
            </a:r>
          </a:p>
          <a:p>
            <a:r>
              <a:rPr lang="pt-BR" u="none" dirty="0"/>
              <a:t>No aspecto funcional</a:t>
            </a:r>
          </a:p>
          <a:p>
            <a:r>
              <a:rPr lang="pt-BR" b="1" u="none" dirty="0"/>
              <a:t>O ato mediúnico </a:t>
            </a:r>
            <a:r>
              <a:rPr lang="pt-BR" u="none" dirty="0"/>
              <a:t>é, na realidade</a:t>
            </a:r>
            <a:r>
              <a:rPr lang="pt-BR" b="1" u="none" dirty="0"/>
              <a:t>, interpenetração psíquica </a:t>
            </a:r>
            <a:r>
              <a:rPr lang="pt-BR" u="none" dirty="0"/>
              <a:t>(J. Herculano Pires,</a:t>
            </a:r>
            <a:r>
              <a:rPr lang="pt-BR" u="none" baseline="0" dirty="0"/>
              <a:t> Mediunidade)</a:t>
            </a:r>
          </a:p>
          <a:p>
            <a:pPr eaLnBrk="1" hangingPunct="1">
              <a:lnSpc>
                <a:spcPct val="90000"/>
              </a:lnSpc>
            </a:pPr>
            <a:r>
              <a:rPr lang="pt-BR" u="none" baseline="0" dirty="0"/>
              <a:t>Portanto, o</a:t>
            </a:r>
            <a:r>
              <a:rPr lang="pt-BR" sz="1200" b="0" dirty="0"/>
              <a:t> médium sempre influi no fenômeno mediúnico (seja de efeitos físicos ou intelectuais) pelo tipo de seus fluidos (</a:t>
            </a:r>
            <a:r>
              <a:rPr lang="pt-BR" sz="1200" b="1" dirty="0"/>
              <a:t>afinidade fluídica</a:t>
            </a:r>
            <a:r>
              <a:rPr lang="pt-BR" sz="1200" b="0" dirty="0"/>
              <a:t>), por suas vibrações positivas ou negativas, pela simpatia que tenha ou não para com o comunicante</a:t>
            </a:r>
          </a:p>
          <a:p>
            <a:endParaRPr lang="pt-BR" u="none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9480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DA97D4D-8C8A-4B0A-A448-5D026654E72A}" type="slidenum">
              <a:rPr lang="pt-BR" sz="1200"/>
              <a:pPr eaLnBrk="1" hangingPunct="1"/>
              <a:t>22</a:t>
            </a:fld>
            <a:endParaRPr lang="pt-BR" sz="12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Ler anexo constante na página 129</a:t>
            </a:r>
          </a:p>
          <a:p>
            <a:pPr eaLnBrk="1" hangingPunct="1"/>
            <a:r>
              <a:rPr lang="pt-BR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</a:t>
            </a:r>
            <a:r>
              <a:rPr lang="pt-BR" u="sng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imperfeitos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obsedados: os que não podem livrar-se dos Espíritos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importunos (incômodos) e mistificadores, mas não se iludem com a natureza das comunicações recebidas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fascinados: os que são enganados pelos Espíritos mistificadores (enganadores) e se iludem com a natureza das comunicações recebidas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subjugados: os que são dominados moralmente e, muitas vezes, fisicamente pelos Espíritos maus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levianos: os que não levam a sério sua faculdade, servindo-se dela apenas como divertimento ou para finalidades fúteis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indiferentes: os que não tiram nenhum proveito moral das instruções recebidas e não modificam em nada sua conduta e seus hábitos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mercenários: os que exploram suas faculdades</a:t>
            </a: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2983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10CAAD7-0A80-41BD-9285-E1AF9372F578}" type="slidenum">
              <a:rPr lang="pt-BR" sz="1200"/>
              <a:pPr eaLnBrk="1" hangingPunct="1"/>
              <a:t>23</a:t>
            </a:fld>
            <a:endParaRPr lang="pt-BR" sz="12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Ler anexo constante na página 129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presunçosos: os que têm a pretensão de estar em relação somente com os Espíritos superiores. Julgam-se infalíveis e consideram inferior e errôneo o que não vem por seu intermédio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orgulhosos: os que se envaidecem com as comunicações recebidas. Acham que nada mais têm a aprender no Espiritismo, não tomando para eles as lições que, frequentemente, recebem dos Espíritos. Não se contentam com as faculdades que possuem, querem obter todas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susceptíveis: variedade de médiuns orgulhosos que se aborrecem com as críticas a suas comunicações. Chocam-se com a menor observação. Quando mostram o que receberam, é para causar admiração e não para provocar opiniões. Geralmente, tomam aversão pelas pessoas que não os aplaudem sem reservas, afastando-se das reuniões em que não podem impor-se e dominar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Deixai-os ir pavonear onde quiserem e procurar ouvidos mais complacentes, ou que se isolem. As reuniões de que se afastaram nada perderam (Erasto)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ambiciosos: os que, sem vender suas faculdades, esperam obter com elas outras vantagens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egoístas: os que se servem de suas faculdades para uso pessoal e guardam para si mesmos as comunicações recebidas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ciumentos: os que encaram com despeito os médiuns mais considerados que eles e que lhes são superiores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de má-fé: os que, tendo faculdades reais, simulam as que não têm para se dar importância. Não se pode dar o título de médium às pessoas que, não tendo nenhuma faculdade mediúnica, só produzem fenômenos falsos, pela charlatanice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Todas essas más qualidades têm, necessariamente, sua contrapartida no bem</a:t>
            </a: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2672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026A13-0DC5-4BE9-9D2C-02C9AB6A0985}" type="slidenum">
              <a:rPr lang="pt-BR" sz="1200"/>
              <a:pPr eaLnBrk="1" hangingPunct="1"/>
              <a:t>24</a:t>
            </a:fld>
            <a:endParaRPr lang="pt-BR" sz="1200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6FA38B2-EEC7-4377-B165-D1074D95F7F3}" type="slidenum">
              <a:rPr lang="pt-BR" sz="1200"/>
              <a:pPr algn="r" eaLnBrk="1" hangingPunct="1"/>
              <a:t>24</a:t>
            </a:fld>
            <a:endParaRPr lang="pt-BR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09550" indent="-209550" defTabSz="457200" eaLnBrk="1" hangingPunct="1">
              <a:defRPr/>
            </a:pPr>
            <a:r>
              <a:rPr lang="en-US" dirty="0"/>
              <a:t>Item 197</a:t>
            </a:r>
          </a:p>
          <a:p>
            <a:pPr marL="209550" indent="-209550" defTabSz="457200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31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18A1DBF-1D97-49A3-8AE8-B0CBBF298633}" type="slidenum">
              <a:rPr lang="pt-BR" sz="1200"/>
              <a:pPr eaLnBrk="1" hangingPunct="1"/>
              <a:t>25</a:t>
            </a:fld>
            <a:endParaRPr lang="pt-BR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Ler anexo constante na página 130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sérios: os que só utilizam suas faculdades para o bem e para finalidades realmente úteis. Julgam profaná-las pondo-as a serviço de curiosos e dos indiferentes ou das futilidades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modestos: os que não se atribuem nenhum mérito pelas comunicações recebidas, por melhores que sejam. Consideram-nas como alheias e não se julgam livres de mistificações. Longe de fugirem às advertências imparciais, eles as solicitam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devotados: os que compreendem que o verdadeiro médium tem uma missão a cumprir e deve, quando necessário, sacrificar seus gostos, seus hábitos, seus prazeres, seu tempo e até mesmo seus interesses materiais em favor dos outros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Médiuns seguros: os que, além da facilidade de recepção, merecem a maior confiança em virtude de seu caráter, da natureza elevada dos Espíritos que os assistem, sendo, portanto, menos expostos a enganos. Veremos mais tarde que essa segurança nada tem a ver com os nomes mais ou menos respeitáveis usados pelos Espíritos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É incontestável e bem o percebeis que, expondo assim as qualidades e os defeitos dos médiuns, se provocará a contrariedade e até mesmo a animosidade de alguns. Mas, que importa? A mediunidade se expande cada vez mais, e o médium que levar estas reflexões a mal provará apenas que não é bom médium, quer dizer, que é assistido por Espíritos maus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De resto, como já disse, tudo isso passará logo e os maus médiuns, que abusam ou empregam mal suas faculdades, sofrerão tristes consequências como já aconteceu para alguns. Eles aprenderão à própria custa o que devem pagar ou reverterem em proveito de suas paixões terrenas um dom que Deus lhes concedeu para seu progresso moral. Se não podeis reconduzi-los ao bom caminho, lamentai-os, pois vos posso dizer que Deus os reprova (Erasto)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Esse quadro é de grande importância, não só para os médiuns sinceros que procuram de boa-fé, ao lê-lo, preservar-se dos escolhos a que estão expostos, mas também para todos os que se servem dos médiuns, pois lhes dará a medida do que podem racionalmente esperar. Deveria estar constantemente sob os olhos dos que se ocupam de manifestações, assim como a escala espírita de que é complemento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Esses dois quadros resumem todos os princípios da Doutrina e contribuirão, mais do que pensais, para repor o Espiritismo em seu verdadeiro caminho (Sócrates)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428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8FB144-A360-41DA-8F56-95549FF378B5}" type="slidenum">
              <a:rPr lang="pt-BR" sz="1200"/>
              <a:pPr eaLnBrk="1" hangingPunct="1"/>
              <a:t>26</a:t>
            </a:fld>
            <a:endParaRPr lang="pt-BR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52400" indent="-152400" eaLnBrk="1" hangingPunct="1"/>
            <a:r>
              <a:rPr lang="pt-BR" dirty="0"/>
              <a:t>Capítulo 3 – Fases do treinamento mediúnico. Pág. 97 a 103</a:t>
            </a:r>
          </a:p>
          <a:p>
            <a:pPr marL="152400" indent="-152400" eaLnBrk="1" hangingPunct="1"/>
            <a:r>
              <a:rPr lang="pt-BR" dirty="0"/>
              <a:t>3. 3ª fase – Contato, pág. 97.</a:t>
            </a:r>
          </a:p>
          <a:p>
            <a:pPr marL="152400" indent="-152400" eaLnBrk="1" hangingPunct="1"/>
            <a:r>
              <a:rPr lang="pt-BR" dirty="0"/>
              <a:t>Semana 3 de 3</a:t>
            </a:r>
          </a:p>
        </p:txBody>
      </p:sp>
    </p:spTree>
    <p:extLst>
      <p:ext uri="{BB962C8B-B14F-4D97-AF65-F5344CB8AC3E}">
        <p14:creationId xmlns:p14="http://schemas.microsoft.com/office/powerpoint/2010/main" val="3152675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63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576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5557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Mostrar de forma</a:t>
            </a:r>
            <a:r>
              <a:rPr lang="pt-BR" baseline="0" dirty="0"/>
              <a:t> rápida, breve, deixando os participantes lerem, sem necessidade de comentários.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863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Capítulo 3 – Fases do Treinamento Mediúnico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Roteiro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contido no item 3.4 Modelo para conduzir a fase. Páginas 99 a 101.</a:t>
            </a: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 material de apoio.</a:t>
            </a: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4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influência do médium é maior nas manifestações inteligentes </a:t>
            </a:r>
            <a:r>
              <a:rPr lang="pt-BR" b="1" dirty="0"/>
              <a:t>porque intermedeia o pensamento do comunicante </a:t>
            </a:r>
            <a:r>
              <a:rPr lang="pt-BR" dirty="0"/>
              <a:t>(assimilação da corrente mental) </a:t>
            </a:r>
            <a:r>
              <a:rPr lang="pt-BR" b="1" dirty="0"/>
              <a:t>e sua expressão no plano terreno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854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AutoNum type="arabicParenR"/>
            </a:pPr>
            <a:r>
              <a:rPr lang="pt-BR" baseline="0" dirty="0"/>
              <a:t>Quanto à forma de expressão do pensamento</a:t>
            </a:r>
          </a:p>
          <a:p>
            <a:pPr marL="228600" indent="-228600">
              <a:buNone/>
            </a:pPr>
            <a:r>
              <a:rPr lang="pt-BR" baseline="0" dirty="0"/>
              <a:t>O Espírito poderá exprimir-se em língua que ele mesmo não conheceu em nenhuma de suas existências terrenas, mas que é familiar ao médium; porque o Espírito estará </a:t>
            </a:r>
            <a:r>
              <a:rPr lang="pt-BR" b="1" baseline="0" dirty="0"/>
              <a:t>emitindo o pensamento </a:t>
            </a:r>
            <a:r>
              <a:rPr lang="pt-BR" baseline="0" dirty="0"/>
              <a:t>e o médium “traduzindo” em um de seus idiomas terrestres que conheça</a:t>
            </a:r>
          </a:p>
          <a:p>
            <a:pPr marL="228600" indent="-228600">
              <a:buNone/>
            </a:pPr>
            <a:r>
              <a:rPr lang="pt-BR" baseline="0" dirty="0"/>
              <a:t>O Espírito também pode fazer que seu pensamento seja reproduzido em um idioma que lhe é familiar, mas ao médium não (nem de outra encarnação); a dificuldade, neste caso, está em que terá de procurar os sons conhecidos pelo médium em outros idiomas e tentar reuni-los formando as palavras no idioma que quer empregar</a:t>
            </a:r>
          </a:p>
          <a:p>
            <a:pPr marL="228600" indent="-228600">
              <a:buNone/>
            </a:pPr>
            <a:r>
              <a:rPr lang="pt-BR" baseline="0" dirty="0"/>
              <a:t>A mesma resistência mecânica encontrará o Espírito quando quiser escrever por um médium analfabeto, desenhar por um médium que não possua técnica ou aptidão para isso</a:t>
            </a:r>
          </a:p>
          <a:p>
            <a:pPr marL="228600" indent="-228600">
              <a:buNone/>
            </a:pPr>
            <a:endParaRPr lang="pt-BR" baseline="0" dirty="0"/>
          </a:p>
          <a:p>
            <a:pPr marL="228600" indent="-228600">
              <a:buNone/>
            </a:pPr>
            <a:r>
              <a:rPr lang="pt-BR" baseline="0" dirty="0"/>
              <a:t>2) Quanto ao conteúdo do pensamento a ser expresso</a:t>
            </a:r>
          </a:p>
          <a:p>
            <a:pPr marL="228600" indent="-228600">
              <a:buNone/>
            </a:pPr>
            <a:r>
              <a:rPr lang="pt-BR" baseline="0" dirty="0"/>
              <a:t>Por processo análogo e com igual dificuldade, o Espírito poderá conseguir que o médium pouco desenvolvido, intelectualmente, transmita comunicações de ordem elevada</a:t>
            </a:r>
          </a:p>
          <a:p>
            <a:pPr marL="228600" indent="-228600">
              <a:buNone/>
            </a:pPr>
            <a:r>
              <a:rPr lang="pt-BR" baseline="0" dirty="0"/>
              <a:t>Mas, comumente, o médium “interpreta” o pensamento do Espírito. Se não compreender o alcance, o significado desse pensamento, não o poderá fazer com fidelidade. Se compreender o pensamento, mas, por falta de simpatia ou outro motivo, não for passivo (isto é, se misturar suas ideias próprias com as do Espírito comunicante), deformará o pensamento comunicado</a:t>
            </a:r>
          </a:p>
          <a:p>
            <a:pPr marL="228600" indent="-228600">
              <a:buNone/>
            </a:pPr>
            <a:endParaRPr lang="pt-BR" baseline="0" dirty="0"/>
          </a:p>
          <a:p>
            <a:pPr marL="228600" indent="-228600">
              <a:buNone/>
            </a:pPr>
            <a:r>
              <a:rPr lang="pt-BR" baseline="0" dirty="0"/>
              <a:t>3) Quando a especialização é desejável</a:t>
            </a:r>
          </a:p>
          <a:p>
            <a:pPr marL="228600" indent="-228600">
              <a:buNone/>
            </a:pPr>
            <a:r>
              <a:rPr lang="pt-BR" baseline="0" dirty="0"/>
              <a:t>Um médium pode, sem dúvida, ter muitas aptidões, havendo, sempre, porém, uma dominante. Ao cultivo dessa é que, se for útil, deve ele aplicar-se.</a:t>
            </a:r>
          </a:p>
          <a:p>
            <a:pPr marL="228600" indent="-228600">
              <a:buNone/>
            </a:pPr>
            <a:r>
              <a:rPr lang="pt-BR" baseline="0" dirty="0"/>
              <a:t>Em erro grave incorre quem queira forçar de todo modo o desenvolvimento de uma faculdade que não possua</a:t>
            </a:r>
          </a:p>
          <a:p>
            <a:pPr marL="228600" indent="-228600">
              <a:buNone/>
            </a:pPr>
            <a:r>
              <a:rPr lang="pt-BR" baseline="0" dirty="0"/>
              <a:t>Deve a pessoa cultivar todas aquelas de que reconheça possuir os germens</a:t>
            </a:r>
          </a:p>
          <a:p>
            <a:pPr marL="228600" indent="-228600">
              <a:buNone/>
            </a:pPr>
            <a:r>
              <a:rPr lang="pt-BR" baseline="0" dirty="0"/>
              <a:t>Procurar ter as outras é, acima de tudo, perder tempo e, em segundo lugar, perder talvez, enfraquecer com certeza, as de que seja dotado</a:t>
            </a:r>
          </a:p>
          <a:p>
            <a:pPr marL="228600" indent="-228600">
              <a:buNone/>
            </a:pPr>
            <a:r>
              <a:rPr lang="pt-BR" baseline="0" dirty="0"/>
              <a:t>“Quando existe o princípio, o gérmen de uma faculdade, esta se manifesta sempre por sinais inequívocos. Limitando-se sua especialidade, pode o médium tornar-se excelente e obter grandes e belas coisas; ocupando-se de tudo, nada de bom obterá. (...) Infelizmente, não é raro verem-se médiuns que, não contentes com os dons que receberam, aspiram, por amor-próprio, ou ambição, a possuir faculdades excepcionais, capazes de os tornarem notados. Essa pretensão lhes tira a qualidade mais preciosa: a de médiuns seguros” (Sócrates) (Allan Kardec, O Livro dos Médiuns, 2ª parte, cap. XVI, item 198)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644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8D2E87-280D-46DE-86F0-9CC8F902825F}" type="slidenum">
              <a:rPr lang="pt-BR" sz="1200"/>
              <a:pPr eaLnBrk="1" hangingPunct="1"/>
              <a:t>6</a:t>
            </a:fld>
            <a:endParaRPr lang="pt-BR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Falar do desenvolvimento do médium, seus estudos, sua reforma íntima, seus preconceitos, seu animismo </a:t>
            </a:r>
            <a:r>
              <a:rPr lang="pt-BR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etc</a:t>
            </a: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Estes fatores influenciam na comunicação mediúnica</a:t>
            </a:r>
          </a:p>
          <a:p>
            <a:pPr eaLnBrk="1" hangingPunct="1"/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Observações</a:t>
            </a: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Não só o Espírito tem suas aptidões particulares;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também o médium possui um “matiz” especial a colorir sua interpretação</a:t>
            </a: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Um único médium, por melhor que seja, não nos fornecerá boas comunicações em todos os gêneros de manifestações e conhecimentos</a:t>
            </a: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Espírito preferirá o médium que menos obstáculo lhe ofereça às comunicações usuais e de certa extensão, embora possa, na falta de instrumento melhor e ocasionalmente, servir-se daquele que tem à mão</a:t>
            </a: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Cabe ao médium desenvolver-se, </a:t>
            </a:r>
            <a:r>
              <a:rPr lang="pt-BR" b="1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intelectualmente e no sentimento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para oferecer faixa extensa de interpretação e forma mais fiel ao pensamento do Espírito</a:t>
            </a:r>
          </a:p>
          <a:p>
            <a:pPr eaLnBrk="1" hangingPunct="1"/>
            <a:endParaRPr lang="pt-BR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Matiz = </a:t>
            </a:r>
            <a:r>
              <a:rPr lang="pt-BR" dirty="0"/>
              <a:t>Diferentes tons por que passa uma mesma cor;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l</a:t>
            </a:r>
            <a:r>
              <a:rPr lang="pt-BR" dirty="0"/>
              <a:t>eve diferença entre coisas do mesmo gênero: matizes de opinião.</a:t>
            </a:r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92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71B34CA-219A-42A6-A3AF-683F9D71D1D4}" type="slidenum">
              <a:rPr lang="pt-BR" sz="1200"/>
              <a:pPr eaLnBrk="1" hangingPunct="1"/>
              <a:t>7</a:t>
            </a:fld>
            <a:endParaRPr lang="pt-BR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Influência</a:t>
            </a:r>
            <a:r>
              <a:rPr lang="en-US" dirty="0"/>
              <a:t> do </a:t>
            </a:r>
            <a:r>
              <a:rPr lang="en-US" dirty="0" err="1"/>
              <a:t>médium</a:t>
            </a:r>
            <a:r>
              <a:rPr lang="en-US" dirty="0"/>
              <a:t> no </a:t>
            </a:r>
            <a:r>
              <a:rPr lang="en-US" dirty="0" err="1"/>
              <a:t>aspecto</a:t>
            </a:r>
            <a:r>
              <a:rPr lang="en-US" dirty="0"/>
              <a:t> moral</a:t>
            </a:r>
          </a:p>
          <a:p>
            <a:pPr eaLnBrk="1" hangingPunct="1">
              <a:defRPr/>
            </a:pPr>
            <a:r>
              <a:rPr lang="en-US" dirty="0" err="1"/>
              <a:t>Depende</a:t>
            </a:r>
            <a:r>
              <a:rPr lang="en-US" dirty="0"/>
              <a:t> das </a:t>
            </a:r>
            <a:r>
              <a:rPr lang="en-US" dirty="0" err="1"/>
              <a:t>qualidades</a:t>
            </a:r>
            <a:r>
              <a:rPr lang="en-US" baseline="0" dirty="0"/>
              <a:t> </a:t>
            </a:r>
            <a:r>
              <a:rPr lang="en-US" baseline="0" dirty="0" err="1"/>
              <a:t>morais</a:t>
            </a:r>
            <a:r>
              <a:rPr lang="en-US" baseline="0" dirty="0"/>
              <a:t> do </a:t>
            </a:r>
            <a:r>
              <a:rPr lang="en-US" baseline="0" dirty="0" err="1"/>
              <a:t>médium</a:t>
            </a:r>
            <a:r>
              <a:rPr lang="en-US" baseline="0" dirty="0"/>
              <a:t> a </a:t>
            </a:r>
            <a:r>
              <a:rPr lang="en-US" baseline="0" dirty="0" err="1"/>
              <a:t>aplicação</a:t>
            </a:r>
            <a:r>
              <a:rPr lang="en-US" baseline="0" dirty="0"/>
              <a:t>, o </a:t>
            </a:r>
            <a:r>
              <a:rPr lang="en-US" baseline="0" dirty="0" err="1"/>
              <a:t>uso</a:t>
            </a:r>
            <a:r>
              <a:rPr lang="en-US" baseline="0" dirty="0"/>
              <a:t> que </a:t>
            </a:r>
            <a:r>
              <a:rPr lang="en-US" baseline="0" dirty="0" err="1"/>
              <a:t>ele</a:t>
            </a:r>
            <a:r>
              <a:rPr lang="en-US" baseline="0" dirty="0"/>
              <a:t> </a:t>
            </a:r>
            <a:r>
              <a:rPr lang="en-US" baseline="0" dirty="0" err="1"/>
              <a:t>faz</a:t>
            </a:r>
            <a:r>
              <a:rPr lang="en-US" baseline="0" dirty="0"/>
              <a:t> de </a:t>
            </a:r>
            <a:r>
              <a:rPr lang="en-US" baseline="0" dirty="0" err="1"/>
              <a:t>sua</a:t>
            </a:r>
            <a:r>
              <a:rPr lang="en-US" baseline="0" dirty="0"/>
              <a:t> </a:t>
            </a:r>
            <a:r>
              <a:rPr lang="en-US" baseline="0" dirty="0" err="1"/>
              <a:t>faculdade</a:t>
            </a:r>
            <a:r>
              <a:rPr lang="en-US" baseline="0" dirty="0"/>
              <a:t> </a:t>
            </a:r>
            <a:r>
              <a:rPr lang="en-US" baseline="0" dirty="0" err="1"/>
              <a:t>mediúnica</a:t>
            </a:r>
            <a:r>
              <a:rPr lang="en-US" baseline="0" dirty="0"/>
              <a:t>. E </a:t>
            </a:r>
            <a:r>
              <a:rPr lang="en-US" baseline="0" dirty="0" err="1"/>
              <a:t>determinará</a:t>
            </a:r>
            <a:r>
              <a:rPr lang="en-US" baseline="0" dirty="0"/>
              <a:t> de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natureza</a:t>
            </a:r>
            <a:r>
              <a:rPr lang="en-US" baseline="0" dirty="0"/>
              <a:t> </a:t>
            </a:r>
            <a:r>
              <a:rPr lang="en-US" baseline="0" dirty="0" err="1"/>
              <a:t>serão</a:t>
            </a:r>
            <a:r>
              <a:rPr lang="en-US" baseline="0" dirty="0"/>
              <a:t>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Espíritos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virão</a:t>
            </a:r>
            <a:r>
              <a:rPr lang="en-US" baseline="0" dirty="0"/>
              <a:t> </a:t>
            </a:r>
            <a:r>
              <a:rPr lang="en-US" baseline="0" dirty="0" err="1"/>
              <a:t>assisti</a:t>
            </a:r>
            <a:r>
              <a:rPr lang="en-US" baseline="0" dirty="0"/>
              <a:t>-lo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seu</a:t>
            </a:r>
            <a:r>
              <a:rPr lang="en-US" baseline="0" dirty="0"/>
              <a:t> </a:t>
            </a:r>
            <a:r>
              <a:rPr lang="en-US" baseline="0" dirty="0" err="1"/>
              <a:t>trabalho</a:t>
            </a:r>
            <a:r>
              <a:rPr lang="en-US" baseline="0" dirty="0"/>
              <a:t> </a:t>
            </a:r>
            <a:r>
              <a:rPr lang="en-US" baseline="0" dirty="0" err="1"/>
              <a:t>mediúnico</a:t>
            </a:r>
            <a:endParaRPr lang="en-US" baseline="0" dirty="0"/>
          </a:p>
          <a:p>
            <a:pPr eaLnBrk="1" hangingPunct="1">
              <a:defRPr/>
            </a:pPr>
            <a:r>
              <a:rPr lang="en-US" baseline="0" dirty="0"/>
              <a:t>Se a </a:t>
            </a:r>
            <a:r>
              <a:rPr lang="en-US" baseline="0" dirty="0" err="1"/>
              <a:t>empregar</a:t>
            </a:r>
            <a:r>
              <a:rPr lang="en-US" baseline="0" dirty="0"/>
              <a:t> </a:t>
            </a:r>
            <a:r>
              <a:rPr lang="en-US" baseline="0" dirty="0" err="1"/>
              <a:t>para</a:t>
            </a:r>
            <a:r>
              <a:rPr lang="en-US" baseline="0" dirty="0"/>
              <a:t> o bem, </a:t>
            </a:r>
            <a:r>
              <a:rPr lang="en-US" baseline="0" dirty="0" err="1"/>
              <a:t>atrairá</a:t>
            </a:r>
            <a:r>
              <a:rPr lang="en-US" baseline="0" dirty="0"/>
              <a:t> </a:t>
            </a:r>
            <a:r>
              <a:rPr lang="en-US" baseline="0" dirty="0" err="1"/>
              <a:t>bons</a:t>
            </a:r>
            <a:r>
              <a:rPr lang="en-US" baseline="0" dirty="0"/>
              <a:t> </a:t>
            </a:r>
            <a:r>
              <a:rPr lang="en-US" baseline="0" dirty="0" err="1"/>
              <a:t>Espíritos</a:t>
            </a:r>
            <a:r>
              <a:rPr lang="en-US" baseline="0" dirty="0"/>
              <a:t>; se a </a:t>
            </a:r>
            <a:r>
              <a:rPr lang="en-US" baseline="0" dirty="0" err="1"/>
              <a:t>empregar</a:t>
            </a:r>
            <a:r>
              <a:rPr lang="en-US" baseline="0" dirty="0"/>
              <a:t> </a:t>
            </a:r>
            <a:r>
              <a:rPr lang="en-US" baseline="0" dirty="0" err="1"/>
              <a:t>para</a:t>
            </a:r>
            <a:r>
              <a:rPr lang="en-US" baseline="0" dirty="0"/>
              <a:t> o mal, </a:t>
            </a:r>
            <a:r>
              <a:rPr lang="en-US" baseline="0" dirty="0" err="1"/>
              <a:t>atrairá</a:t>
            </a:r>
            <a:r>
              <a:rPr lang="en-US" baseline="0" dirty="0"/>
              <a:t> </a:t>
            </a:r>
            <a:r>
              <a:rPr lang="en-US" baseline="0" dirty="0" err="1"/>
              <a:t>maus</a:t>
            </a:r>
            <a:r>
              <a:rPr lang="en-US" baseline="0" dirty="0"/>
              <a:t> </a:t>
            </a:r>
            <a:r>
              <a:rPr lang="en-US" baseline="0" dirty="0" err="1"/>
              <a:t>Espíritos</a:t>
            </a:r>
            <a:r>
              <a:rPr lang="en-US" baseline="0" dirty="0"/>
              <a:t> (lei da </a:t>
            </a:r>
            <a:r>
              <a:rPr lang="en-US" baseline="0" dirty="0" err="1"/>
              <a:t>sintonia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afinidade</a:t>
            </a:r>
            <a:r>
              <a:rPr lang="en-US" baseline="0" dirty="0"/>
              <a:t> moral)</a:t>
            </a:r>
          </a:p>
          <a:p>
            <a:pPr eaLnBrk="1" hangingPunct="1">
              <a:defRPr/>
            </a:pPr>
            <a:endParaRPr lang="en-US" baseline="0" dirty="0"/>
          </a:p>
          <a:p>
            <a:pPr eaLnBrk="1" hangingPunct="1">
              <a:defRPr/>
            </a:pPr>
            <a:r>
              <a:rPr lang="en-US" baseline="0" dirty="0"/>
              <a:t>O </a:t>
            </a:r>
            <a:r>
              <a:rPr lang="en-US" baseline="0" dirty="0" err="1"/>
              <a:t>médium</a:t>
            </a:r>
            <a:r>
              <a:rPr lang="en-US" baseline="0" dirty="0"/>
              <a:t> </a:t>
            </a:r>
            <a:r>
              <a:rPr lang="en-US" baseline="0" dirty="0" err="1"/>
              <a:t>espírita</a:t>
            </a:r>
            <a:r>
              <a:rPr lang="en-US" baseline="0" dirty="0"/>
              <a:t> </a:t>
            </a:r>
            <a:r>
              <a:rPr lang="en-US" baseline="0" dirty="0" err="1"/>
              <a:t>sabe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deve</a:t>
            </a:r>
            <a:r>
              <a:rPr lang="en-US" baseline="0" dirty="0"/>
              <a:t> </a:t>
            </a:r>
            <a:r>
              <a:rPr lang="en-US" baseline="0" dirty="0" err="1"/>
              <a:t>usar</a:t>
            </a:r>
            <a:r>
              <a:rPr lang="en-US" baseline="0" dirty="0"/>
              <a:t> a </a:t>
            </a:r>
            <a:r>
              <a:rPr lang="en-US" baseline="0" dirty="0" err="1"/>
              <a:t>faculdade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possui</a:t>
            </a:r>
            <a:r>
              <a:rPr lang="en-US" baseline="0" dirty="0"/>
              <a:t> </a:t>
            </a:r>
            <a:r>
              <a:rPr lang="en-US" baseline="0" dirty="0" err="1"/>
              <a:t>exclusivamente</a:t>
            </a:r>
            <a:r>
              <a:rPr lang="en-US" baseline="0" dirty="0"/>
              <a:t> </a:t>
            </a:r>
            <a:r>
              <a:rPr lang="en-US" baseline="0" dirty="0" err="1"/>
              <a:t>para</a:t>
            </a:r>
            <a:r>
              <a:rPr lang="en-US" baseline="0" dirty="0"/>
              <a:t> o bem, </a:t>
            </a:r>
            <a:r>
              <a:rPr lang="en-US" baseline="0" dirty="0" err="1"/>
              <a:t>porque</a:t>
            </a:r>
            <a:r>
              <a:rPr lang="en-US" baseline="0" dirty="0"/>
              <a:t> o Espiritismo </a:t>
            </a:r>
            <a:r>
              <a:rPr lang="en-US" baseline="0" dirty="0" err="1"/>
              <a:t>esclarece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a </a:t>
            </a:r>
            <a:r>
              <a:rPr lang="en-US" baseline="0" dirty="0" err="1"/>
              <a:t>finalidade</a:t>
            </a:r>
            <a:r>
              <a:rPr lang="en-US" baseline="0" dirty="0"/>
              <a:t> da </a:t>
            </a:r>
            <a:r>
              <a:rPr lang="en-US" baseline="0" dirty="0" err="1"/>
              <a:t>mediunidade</a:t>
            </a:r>
            <a:r>
              <a:rPr lang="en-US" baseline="0" dirty="0"/>
              <a:t> é </a:t>
            </a:r>
            <a:r>
              <a:rPr lang="en-US" baseline="0" dirty="0" err="1"/>
              <a:t>dar</a:t>
            </a:r>
            <a:r>
              <a:rPr lang="en-US" baseline="0" dirty="0"/>
              <a:t> o </a:t>
            </a:r>
            <a:r>
              <a:rPr lang="en-US" baseline="0" dirty="0" err="1"/>
              <a:t>conhecimento</a:t>
            </a:r>
            <a:r>
              <a:rPr lang="en-US" baseline="0" dirty="0"/>
              <a:t> da </a:t>
            </a:r>
            <a:r>
              <a:rPr lang="en-US" baseline="0" dirty="0" err="1"/>
              <a:t>verdade</a:t>
            </a:r>
            <a:r>
              <a:rPr lang="en-US" baseline="0" dirty="0"/>
              <a:t> </a:t>
            </a:r>
            <a:r>
              <a:rPr lang="en-US" baseline="0" dirty="0" err="1"/>
              <a:t>aos</a:t>
            </a:r>
            <a:r>
              <a:rPr lang="en-US" baseline="0" dirty="0"/>
              <a:t> </a:t>
            </a:r>
            <a:r>
              <a:rPr lang="en-US" baseline="0" dirty="0" err="1"/>
              <a:t>homens</a:t>
            </a:r>
            <a:r>
              <a:rPr lang="en-US" baseline="0" dirty="0"/>
              <a:t> e </a:t>
            </a:r>
            <a:r>
              <a:rPr lang="en-US" baseline="0" dirty="0" err="1"/>
              <a:t>promover</a:t>
            </a:r>
            <a:r>
              <a:rPr lang="en-US" baseline="0" dirty="0"/>
              <a:t> a </a:t>
            </a:r>
            <a:r>
              <a:rPr lang="en-US" baseline="0" dirty="0" err="1"/>
              <a:t>melhoria</a:t>
            </a:r>
            <a:r>
              <a:rPr lang="en-US" baseline="0" dirty="0"/>
              <a:t> </a:t>
            </a:r>
            <a:r>
              <a:rPr lang="en-US" baseline="0" dirty="0" err="1"/>
              <a:t>espiritual</a:t>
            </a:r>
            <a:r>
              <a:rPr lang="en-US" baseline="0" dirty="0"/>
              <a:t> do </a:t>
            </a:r>
            <a:r>
              <a:rPr lang="en-US" baseline="0" dirty="0" err="1"/>
              <a:t>próprio</a:t>
            </a:r>
            <a:r>
              <a:rPr lang="en-US" baseline="0" dirty="0"/>
              <a:t> </a:t>
            </a:r>
            <a:r>
              <a:rPr lang="en-US" baseline="0" dirty="0" err="1"/>
              <a:t>médium</a:t>
            </a:r>
            <a:endParaRPr lang="en-US" baseline="0" dirty="0"/>
          </a:p>
          <a:p>
            <a:pPr eaLnBrk="1" hangingPunct="1">
              <a:defRPr/>
            </a:pPr>
            <a:endParaRPr lang="en-US" baseline="0" dirty="0"/>
          </a:p>
          <a:p>
            <a:pPr eaLnBrk="1" hangingPunct="1">
              <a:defRPr/>
            </a:pPr>
            <a:r>
              <a:rPr lang="en-US" baseline="0" dirty="0"/>
              <a:t>O </a:t>
            </a:r>
            <a:r>
              <a:rPr lang="en-US" baseline="0" dirty="0" err="1"/>
              <a:t>médium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</a:t>
            </a:r>
            <a:r>
              <a:rPr lang="en-US" baseline="0" dirty="0" err="1"/>
              <a:t>emprega</a:t>
            </a:r>
            <a:r>
              <a:rPr lang="en-US" baseline="0" dirty="0"/>
              <a:t> mal </a:t>
            </a:r>
            <a:r>
              <a:rPr lang="en-US" baseline="0" dirty="0" err="1"/>
              <a:t>sua</a:t>
            </a:r>
            <a:r>
              <a:rPr lang="en-US" baseline="0" dirty="0"/>
              <a:t> </a:t>
            </a:r>
            <a:r>
              <a:rPr lang="en-US" baseline="0" dirty="0" err="1"/>
              <a:t>faculdade</a:t>
            </a:r>
            <a:r>
              <a:rPr lang="en-US" baseline="0" dirty="0"/>
              <a:t> </a:t>
            </a:r>
            <a:r>
              <a:rPr lang="en-US" baseline="0" dirty="0" err="1"/>
              <a:t>está</a:t>
            </a:r>
            <a:r>
              <a:rPr lang="en-US" baseline="0" dirty="0"/>
              <a:t> </a:t>
            </a:r>
            <a:r>
              <a:rPr lang="en-US" baseline="0" dirty="0" err="1"/>
              <a:t>sujeito</a:t>
            </a:r>
            <a:r>
              <a:rPr lang="en-US" baseline="0" dirty="0"/>
              <a:t> a </a:t>
            </a:r>
            <a:r>
              <a:rPr lang="en-US" baseline="0" dirty="0" err="1"/>
              <a:t>mistificações</a:t>
            </a:r>
            <a:r>
              <a:rPr lang="en-US" baseline="0" dirty="0"/>
              <a:t>, à </a:t>
            </a:r>
            <a:r>
              <a:rPr lang="en-US" baseline="0" dirty="0" err="1"/>
              <a:t>obsessão</a:t>
            </a:r>
            <a:r>
              <a:rPr lang="en-US" baseline="0" dirty="0"/>
              <a:t>, à </a:t>
            </a:r>
            <a:r>
              <a:rPr lang="en-US" baseline="0" dirty="0" err="1"/>
              <a:t>perda</a:t>
            </a:r>
            <a:r>
              <a:rPr lang="en-US" baseline="0" dirty="0"/>
              <a:t> e </a:t>
            </a:r>
            <a:r>
              <a:rPr lang="en-US" baseline="0" dirty="0" err="1"/>
              <a:t>suspensão</a:t>
            </a:r>
            <a:r>
              <a:rPr lang="en-US" baseline="0" dirty="0"/>
              <a:t> da </a:t>
            </a:r>
            <a:r>
              <a:rPr lang="en-US" baseline="0" dirty="0" err="1"/>
              <a:t>mediunidade</a:t>
            </a:r>
            <a:r>
              <a:rPr lang="en-US" baseline="0" dirty="0"/>
              <a:t> e a se </a:t>
            </a:r>
            <a:r>
              <a:rPr lang="en-US" baseline="0" dirty="0" err="1"/>
              <a:t>constituir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veículo</a:t>
            </a:r>
            <a:r>
              <a:rPr lang="en-US" baseline="0" dirty="0"/>
              <a:t> de </a:t>
            </a:r>
            <a:r>
              <a:rPr lang="en-US" baseline="0" dirty="0" err="1"/>
              <a:t>ideias</a:t>
            </a:r>
            <a:r>
              <a:rPr lang="en-US" baseline="0" dirty="0"/>
              <a:t> </a:t>
            </a:r>
            <a:r>
              <a:rPr lang="en-US" baseline="0" dirty="0" err="1"/>
              <a:t>fantasiosas</a:t>
            </a:r>
            <a:r>
              <a:rPr lang="en-US" baseline="0" dirty="0"/>
              <a:t> e </a:t>
            </a:r>
            <a:r>
              <a:rPr lang="en-US" baseline="0" dirty="0" err="1"/>
              <a:t>prejudiciais</a:t>
            </a:r>
            <a:endParaRPr lang="en-US" baseline="0" dirty="0"/>
          </a:p>
          <a:p>
            <a:pPr eaLnBrk="1" hangingPunct="1">
              <a:defRPr/>
            </a:pPr>
            <a:endParaRPr lang="en-US" baseline="0" dirty="0"/>
          </a:p>
          <a:p>
            <a:pPr eaLnBrk="1" hangingPunct="1">
              <a:defRPr/>
            </a:pPr>
            <a:r>
              <a:rPr lang="en-US" baseline="0" dirty="0"/>
              <a:t>Os </a:t>
            </a:r>
            <a:r>
              <a:rPr lang="en-US" baseline="0" dirty="0" err="1"/>
              <a:t>bons</a:t>
            </a:r>
            <a:r>
              <a:rPr lang="en-US" baseline="0" dirty="0"/>
              <a:t> </a:t>
            </a:r>
            <a:r>
              <a:rPr lang="en-US" baseline="0" dirty="0" err="1"/>
              <a:t>Espíritos</a:t>
            </a:r>
            <a:r>
              <a:rPr lang="en-US" baseline="0" dirty="0"/>
              <a:t> </a:t>
            </a:r>
            <a:r>
              <a:rPr lang="en-US" baseline="0" dirty="0" err="1"/>
              <a:t>somente</a:t>
            </a:r>
            <a:r>
              <a:rPr lang="en-US" baseline="0" dirty="0"/>
              <a:t> se </a:t>
            </a:r>
            <a:r>
              <a:rPr lang="en-US" baseline="0" dirty="0" err="1"/>
              <a:t>utilizarão</a:t>
            </a:r>
            <a:r>
              <a:rPr lang="en-US" baseline="0" dirty="0"/>
              <a:t> de </a:t>
            </a:r>
            <a:r>
              <a:rPr lang="en-US" baseline="0" dirty="0" err="1"/>
              <a:t>médiuns</a:t>
            </a:r>
            <a:r>
              <a:rPr lang="en-US" baseline="0" dirty="0"/>
              <a:t> </a:t>
            </a:r>
            <a:r>
              <a:rPr lang="en-US" baseline="0" dirty="0" err="1"/>
              <a:t>imperfeitos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circunstâncias</a:t>
            </a:r>
            <a:r>
              <a:rPr lang="en-US" baseline="0" dirty="0"/>
              <a:t> </a:t>
            </a:r>
            <a:r>
              <a:rPr lang="en-US" baseline="0" dirty="0" err="1"/>
              <a:t>extremas</a:t>
            </a:r>
            <a:r>
              <a:rPr lang="en-US" baseline="0" dirty="0"/>
              <a:t> </a:t>
            </a:r>
            <a:r>
              <a:rPr lang="en-US" baseline="0" dirty="0" err="1"/>
              <a:t>quando</a:t>
            </a:r>
            <a:r>
              <a:rPr lang="en-US" baseline="0" dirty="0"/>
              <a:t> não </a:t>
            </a:r>
            <a:r>
              <a:rPr lang="en-US" baseline="0" dirty="0" err="1"/>
              <a:t>dispuserem</a:t>
            </a:r>
            <a:r>
              <a:rPr lang="en-US" baseline="0" dirty="0"/>
              <a:t> de um </a:t>
            </a:r>
            <a:r>
              <a:rPr lang="en-US" baseline="0" dirty="0" err="1"/>
              <a:t>bom</a:t>
            </a:r>
            <a:r>
              <a:rPr lang="en-US" baseline="0" dirty="0"/>
              <a:t> </a:t>
            </a:r>
            <a:r>
              <a:rPr lang="en-US" baseline="0" dirty="0" err="1"/>
              <a:t>médium</a:t>
            </a:r>
            <a:r>
              <a:rPr lang="en-US" baseline="0" dirty="0"/>
              <a:t> a seu </a:t>
            </a:r>
            <a:r>
              <a:rPr lang="en-US" baseline="0" dirty="0" err="1"/>
              <a:t>alcance</a:t>
            </a:r>
            <a:r>
              <a:rPr lang="en-US" baseline="0" dirty="0"/>
              <a:t> e é com </a:t>
            </a:r>
            <a:r>
              <a:rPr lang="en-US" baseline="0" dirty="0" err="1"/>
              <a:t>relutância</a:t>
            </a:r>
            <a:r>
              <a:rPr lang="en-US" baseline="0" dirty="0"/>
              <a:t> que o </a:t>
            </a:r>
            <a:r>
              <a:rPr lang="en-US" baseline="0" dirty="0" err="1"/>
              <a:t>fazem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04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0DDED43-44AA-4C8A-9CAE-2A85092A548D}" type="slidenum">
              <a:rPr lang="pt-BR" sz="1200"/>
              <a:pPr eaLnBrk="1" hangingPunct="1"/>
              <a:t>8</a:t>
            </a:fld>
            <a:endParaRPr lang="pt-BR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ATENÇÃO: as qualidades</a:t>
            </a:r>
            <a:r>
              <a:rPr lang="pt-BR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morais </a:t>
            </a:r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determinam os Espíritos que dão assistência ao médium, mas não impede que os comunicantes sejam Espíritos obsessores. Observar o tipo de trabalho que o GEPE realiza</a:t>
            </a:r>
          </a:p>
          <a:p>
            <a:pPr eaLnBrk="1" hangingPunct="1"/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pt-BR" dirty="0">
                <a:latin typeface="Arial" panose="020B0604020202020204" pitchFamily="34" charset="0"/>
                <a:ea typeface="ＭＳ Ｐゴシック" panose="020B0600070205080204" pitchFamily="34" charset="-128"/>
              </a:rPr>
              <a:t>São os Espíritos superiores que dirigirão e darão assistência aos trabalhos mediúnicos</a:t>
            </a:r>
          </a:p>
          <a:p>
            <a:pPr eaLnBrk="1" hangingPunct="1"/>
            <a:endParaRPr lang="pt-B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5117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O médium espírita sabe que deve usar a faculdade que possui exclusivamente para o bem</a:t>
            </a:r>
            <a:r>
              <a:rPr lang="pt-BR" dirty="0"/>
              <a:t>,</a:t>
            </a:r>
            <a:r>
              <a:rPr lang="pt-BR" baseline="0" dirty="0"/>
              <a:t> porque o Espiritismo esclarece que a finalidade da mediunidade é dar o conhecimento da verdade aos homens e promover a melhoria espiritual do próprio médium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664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O médium que emprega mal sua faculdade está</a:t>
            </a:r>
            <a:r>
              <a:rPr lang="pt-BR" b="1" baseline="0" dirty="0"/>
              <a:t> sujeito </a:t>
            </a:r>
            <a:r>
              <a:rPr lang="pt-BR" baseline="0" dirty="0"/>
              <a:t>facilmente às mistificações, à obsessão, à perda e suspensão da mediunidade e </a:t>
            </a:r>
            <a:r>
              <a:rPr lang="pt-BR" b="1" baseline="0" dirty="0"/>
              <a:t>a se constituir em veículo de ideias fantasiosas e prejudiciais</a:t>
            </a:r>
          </a:p>
          <a:p>
            <a:endParaRPr lang="pt-BR" b="1" baseline="0" dirty="0"/>
          </a:p>
          <a:p>
            <a:r>
              <a:rPr lang="pt-BR" b="1" baseline="0" dirty="0"/>
              <a:t>Os bons Espíritos somente se utilizarão de médiuns imperfeitos em circunstâncias extremas </a:t>
            </a:r>
            <a:r>
              <a:rPr lang="pt-BR" baseline="0" dirty="0"/>
              <a:t>(quando não dispuserem de bom médium a seu alcance) e é com relutância que o fazem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9A3DA-30A1-4D55-AAC6-EDD093865B62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85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/>
            </a:lvl1pPr>
          </a:lstStyle>
          <a:p>
            <a:fld id="{8ECD5294-E664-4C66-9247-B38BD4CDEAF9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0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D23CF-7DC3-47E6-AA44-C2D2ADF103E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52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64200"/>
          </a:xfrm>
          <a:prstGeom prst="rect">
            <a:avLst/>
          </a:prstGeo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642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7DC44-74CB-40E3-BB1F-376DD3607FE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1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000"/>
            </a:lvl1pPr>
          </a:lstStyle>
          <a:p>
            <a:fld id="{C0D7A5CA-CF69-4B3F-BB16-44A76C23CDCB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062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DECAB-ACBE-45CF-A85A-5D08DBC80AA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48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115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38115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D9927-2274-415A-9B9E-C952B33D838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668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4B656-D2C2-4F8F-9FF1-B866215F015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406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12E7C-1B9F-4471-A109-BF12316A8A5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53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0AD3A-E761-45EE-9BE7-E91398D5A76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18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B383B-BB6A-4E8E-8222-11BB3190418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32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2A1BC-EED8-4698-8BC4-0ECA69D4081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081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2-slid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20638"/>
            <a:ext cx="9107487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12875"/>
            <a:ext cx="77755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4960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906693"/>
                </a:solidFill>
              </a:defRPr>
            </a:lvl1pPr>
          </a:lstStyle>
          <a:p>
            <a:fld id="{02087F1E-128C-448A-95E0-73537DFD4BAE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0669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sz6Gae6QS0GRhM&amp;tbnid=xPZClimM1BF6_M:&amp;ved=0CAUQjRw&amp;url=http://filhosdoarquiteto.blogspot.com/2013/02/obsessao-um-drama-silencioso.html&amp;ei=AtU3Ubn6Fo3LqQH9tYDwCA&amp;bvm=bv.43287494,d.dmQ&amp;psig=AFQjCNEhABPmphpjnfS1Q23ysvLxKmBc2A&amp;ust=136269989470149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m.br/url?sa=i&amp;rct=j&amp;q=&amp;esrc=s&amp;frm=1&amp;source=images&amp;cd=&amp;cad=rja&amp;docid=HBN8Sjqs-0SgsM&amp;tbnid=yZIhMFagRY76jM:&amp;ved=0CAUQjRw&amp;url=http://www.diariodoaco.com.br/noticias.aspx?cd=46389&amp;ei=y9s3UZLALsHZqAHx7oGoCg&amp;bvm=bv.43287494,d.aWM&amp;psig=AFQjCNHvdlJtwGQy4BOkFAfBpiQoa1TinA&amp;ust=136270163067123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zXjWBx8Oru6rnM&amp;tbnid=J1jlDo8baeMlrM:&amp;ved=0CAUQjRw&amp;url=http://saudesabervirtude.blogspot.com/2010/10/como-atuam-os-mediuns-efeitos-fisicos.html&amp;ei=69w3UfmUHtKTqwHe5IDACQ&amp;bvm=bv.43287494,d.aWM&amp;psig=AFQjCNGC1XH476WG98672uikuA_xj4w9YA&amp;ust=136270184996211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.br/url?sa=i&amp;rct=j&amp;q=&amp;esrc=s&amp;frm=1&amp;source=images&amp;cd=&amp;cad=rja&amp;docid=1Zjm7lOgMIJRVM&amp;tbnid=4-VaCRoEVGv2gM:&amp;ved=0CAUQjRw&amp;url=http://www.vinhadeluz.com.br/&amp;ei=0dU3UZWKEcTurQGA2IGIBA&amp;bvm=bv.43287494,d.aWM&amp;psig=AFQjCNHHNkwOvCbkSnpEFnE3DVPXeSFuxQ&amp;ust=136270009757046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m.br/url?sa=i&amp;rct=j&amp;q=&amp;esrc=s&amp;frm=1&amp;source=images&amp;cd=&amp;cad=rja&amp;docid=ufWguhyI6BDs1M&amp;tbnid=DMJvZIgj6BkCnM:&amp;ved=0CAUQjRw&amp;url=http://www.veg11.com.br/site/home/1-latest-news/144-a-obsessao-espiritual&amp;ei=Kdc3UYLMNIHEqQG-uIDYDQ&amp;bvm=bv.43287494,d.dmQ&amp;psig=AFQjCNEhABPmphpjnfS1Q23ysvLxKmBc2A&amp;ust=136269989470149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hyperlink" Target="http://www.google.com.br/url?sa=i&amp;rct=j&amp;q=&amp;esrc=s&amp;frm=1&amp;source=images&amp;cd=&amp;cad=rja&amp;docid=klgo27QgcW5-zM&amp;tbnid=xpvK8kxKndjc-M:&amp;ved=0CAUQjRw&amp;url=http://natelinha.uol.com.br/noticias/2013/02/04/jornal-norteamericano-classifica-avenida-brasil-como-obsessao-nacional-090214.php&amp;ei=r9c3UZzSDojCrQG0h4HgDA&amp;bvm=bv.43287494,d.dmQ&amp;psig=AFQjCNEhABPmphpjnfS1Q23ysvLxKmBc2A&amp;ust=136269989470149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hyperlink" Target="http://www.google.com.br/url?sa=i&amp;rct=j&amp;q=&amp;esrc=s&amp;frm=1&amp;source=images&amp;cd=&amp;cad=rja&amp;docid=uhoiAtiMq5rqDM&amp;tbnid=9Jm6J-Xo17x96M:&amp;ved=0CAUQjRw&amp;url=http://www.autoresespiritasclassicos.com/Autores%20Espiritas%20Classicos%20%20Diversos/Raul%20Teixeira/RAUL%20TEIXEIRA.htm&amp;ei=0tg3UYrIKtCUqwH3tYEQ&amp;bvm=bv.43287494,d.aWM&amp;psig=AFQjCNHBekFRgO5fKrF1VEAopp35Wm25TQ&amp;ust=136270087233139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3bX8O28ryLiHHM&amp;tbnid=bJ69W0YImYsPRM:&amp;ved=0CAUQjRw&amp;url=http://chicoparasemprexavier.blogspot.com/2012/06/saiba-mais-sobre-os-mecanismos-da.html&amp;ei=2tM3UdCFNYzvqQGWmIGAAg&amp;bvm=bv.43287494,d.dmQ&amp;psig=AFQjCNGUaL599T6egrn5QHBXiLovkGcITg&amp;ust=136269878041126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hyperlink" Target="http://www.google.com.br/url?sa=i&amp;rct=j&amp;q=&amp;esrc=s&amp;frm=1&amp;source=images&amp;cd=&amp;cad=rja&amp;docid=m4DaSiVknnb72M&amp;tbnid=T7h4G9vhMx_eXM:&amp;ved=0CAUQjRw&amp;url=http://www.batuiranet.com.br/espiritismo/904/mediunidade-de-psicografia/&amp;ei=DNQ3UbT5EcfJqQHylICYDA&amp;bvm=bv.43287494,d.dmQ&amp;psig=AFQjCNGUaL599T6egrn5QHBXiLovkGcITg&amp;ust=1362698780411260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8"/>
            <a:ext cx="9144000" cy="6815061"/>
          </a:xfrm>
          <a:prstGeom prst="rect">
            <a:avLst/>
          </a:prstGeom>
        </p:spPr>
      </p:pic>
      <p:sp>
        <p:nvSpPr>
          <p:cNvPr id="307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800">
                <a:solidFill>
                  <a:srgbClr val="92656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92656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92656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26568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F25B057-7566-4186-98C9-2EB6E54E6106}" type="slidenum">
              <a:rPr lang="pt-BR" sz="1000">
                <a:solidFill>
                  <a:srgbClr val="906693"/>
                </a:solidFill>
                <a:ea typeface="ＭＳ Ｐゴシック" panose="020B0600070205080204" pitchFamily="34" charset="-128"/>
              </a:rPr>
              <a:pPr algn="r"/>
              <a:t>1</a:t>
            </a:fld>
            <a:endParaRPr lang="pt-BR" sz="1000" dirty="0">
              <a:solidFill>
                <a:srgbClr val="906693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99592" y="2192327"/>
            <a:ext cx="4062660" cy="202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UNIDADE 3</a:t>
            </a:r>
          </a:p>
          <a:p>
            <a:pPr eaLnBrk="1" hangingPunct="1">
              <a:lnSpc>
                <a:spcPts val="4800"/>
              </a:lnSpc>
              <a:spcAft>
                <a:spcPts val="0"/>
              </a:spcAft>
              <a:defRPr/>
            </a:pPr>
            <a:r>
              <a:rPr lang="pt-BR" sz="4000" b="1" spc="-15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A MEDIUNIDADE </a:t>
            </a:r>
            <a:r>
              <a:rPr lang="pt-BR" sz="40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30000"/>
                    </a:prstClr>
                  </a:outerShdw>
                </a:effectLst>
              </a:rPr>
              <a:t>E O MÉDIUM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19700" y="3789040"/>
            <a:ext cx="3529013" cy="23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5500"/>
              </a:lnSpc>
              <a:spcAft>
                <a:spcPts val="0"/>
              </a:spcAft>
              <a:defRPr/>
            </a:pPr>
            <a:r>
              <a:rPr lang="pt-BR" sz="2400">
                <a:solidFill>
                  <a:srgbClr val="906693"/>
                </a:solidFill>
              </a:rPr>
              <a:t>AULA 17</a:t>
            </a:r>
            <a:endParaRPr lang="pt-BR" sz="2400" dirty="0">
              <a:solidFill>
                <a:srgbClr val="906693"/>
              </a:solidFill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  <a:defRPr/>
            </a:pPr>
            <a:r>
              <a:rPr lang="pt-BR" sz="4000" b="1" spc="-100" dirty="0">
                <a:solidFill>
                  <a:srgbClr val="906693"/>
                </a:solidFill>
              </a:rPr>
              <a:t>Influência do médium na comunicação</a:t>
            </a:r>
          </a:p>
        </p:txBody>
      </p:sp>
    </p:spTree>
    <p:extLst>
      <p:ext uri="{BB962C8B-B14F-4D97-AF65-F5344CB8AC3E}">
        <p14:creationId xmlns:p14="http://schemas.microsoft.com/office/powerpoint/2010/main" val="1627264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878AA58A-72E0-41BF-9907-FE949AF947FC}" type="slidenum">
              <a:rPr lang="pt-BR"/>
              <a:pPr/>
              <a:t>10</a:t>
            </a:fld>
            <a:endParaRPr lang="pt-BR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429000"/>
            <a:ext cx="7775575" cy="2808288"/>
          </a:xfrm>
        </p:spPr>
        <p:txBody>
          <a:bodyPr/>
          <a:lstStyle/>
          <a:p>
            <a:pPr eaLnBrk="1" hangingPunct="1"/>
            <a:r>
              <a:rPr lang="pt-BR"/>
              <a:t>O </a:t>
            </a:r>
            <a:r>
              <a:rPr lang="pt-BR" b="1"/>
              <a:t>mal uso</a:t>
            </a:r>
            <a:r>
              <a:rPr lang="pt-BR"/>
              <a:t> da mediunidade pode ocasionar: mistificação, obsessão e perda ou suspensão da mediunidade</a:t>
            </a:r>
          </a:p>
        </p:txBody>
      </p:sp>
      <p:pic>
        <p:nvPicPr>
          <p:cNvPr id="15363" name="Picture 7" descr="obsessã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765175"/>
            <a:ext cx="3900487" cy="2498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B1CA3A38-5896-44B4-BDB4-CF3C1DA8DBF4}" type="slidenum">
              <a:rPr lang="pt-BR"/>
              <a:pPr/>
              <a:t>11</a:t>
            </a:fld>
            <a:endParaRPr lang="pt-BR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7" name="Picture 3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827584" y="3214688"/>
            <a:ext cx="7488238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5400" dirty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Características gerais dos médiuns bons</a:t>
            </a:r>
            <a:endParaRPr lang="pt-BR" sz="1100" dirty="0">
              <a:solidFill>
                <a:srgbClr val="906693"/>
              </a:solidFill>
              <a:latin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82DB14F0-C3AD-43E4-9153-EAD7AD7553AA}" type="slidenum">
              <a:rPr lang="pt-BR"/>
              <a:pPr/>
              <a:t>12</a:t>
            </a:fld>
            <a:endParaRPr lang="pt-BR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08050"/>
            <a:ext cx="5832475" cy="647700"/>
          </a:xfrm>
        </p:spPr>
        <p:txBody>
          <a:bodyPr/>
          <a:lstStyle/>
          <a:p>
            <a:pPr algn="l" eaLnBrk="1" hangingPunct="1"/>
            <a:r>
              <a:rPr lang="pt-BR" sz="3600"/>
              <a:t>Facilidade de comunicação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908175" y="2205038"/>
            <a:ext cx="64087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pt-BR" sz="3600">
                <a:solidFill>
                  <a:srgbClr val="906693"/>
                </a:solidFill>
              </a:rPr>
              <a:t>Assistência dos bons Espíritos</a:t>
            </a: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827088" y="3717925"/>
            <a:ext cx="5832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São instrumentos do bem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1619250" y="5086350"/>
            <a:ext cx="5832475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Aplicam os ensinamentos  em suas vidas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1FDB0503-EA36-4987-89DC-5671F6778BA8}" type="slidenum">
              <a:rPr lang="pt-BR"/>
              <a:pPr/>
              <a:t>13</a:t>
            </a:fld>
            <a:endParaRPr lang="pt-BR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8435" name="Picture 3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2420938"/>
            <a:ext cx="7129463" cy="3024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600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Características </a:t>
            </a:r>
          </a:p>
          <a:p>
            <a:pPr algn="ctr" eaLnBrk="1"/>
            <a:r>
              <a:rPr lang="pt-BR" sz="600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gerais dos médiuns imperfeitos</a:t>
            </a:r>
            <a:endParaRPr lang="pt-BR" sz="1200">
              <a:solidFill>
                <a:srgbClr val="906693"/>
              </a:solidFill>
              <a:latin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A91BF628-7314-4ED5-8016-449EE812AC46}" type="slidenum">
              <a:rPr lang="pt-BR"/>
              <a:pPr/>
              <a:t>14</a:t>
            </a:fld>
            <a:endParaRPr lang="pt-BR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53085" y="979488"/>
            <a:ext cx="2951163" cy="720725"/>
          </a:xfrm>
        </p:spPr>
        <p:txBody>
          <a:bodyPr/>
          <a:lstStyle/>
          <a:p>
            <a:pPr algn="r" eaLnBrk="1" hangingPunct="1">
              <a:defRPr/>
            </a:pPr>
            <a:r>
              <a:rPr lang="pt-BR" sz="4000" dirty="0"/>
              <a:t>Orgulhosos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6084168" y="4941168"/>
            <a:ext cx="20161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pt-BR" sz="3600" dirty="0">
                <a:solidFill>
                  <a:srgbClr val="906693"/>
                </a:solidFill>
              </a:rPr>
              <a:t>Egoístas 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754707" y="2420938"/>
            <a:ext cx="7705725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sz="3200" dirty="0">
                <a:solidFill>
                  <a:srgbClr val="906693"/>
                </a:solidFill>
              </a:rPr>
              <a:t>Confiam cegamente</a:t>
            </a:r>
          </a:p>
          <a:p>
            <a:pPr algn="ctr" eaLnBrk="1" hangingPunct="1"/>
            <a:r>
              <a:rPr lang="pt-BR" sz="3200" dirty="0">
                <a:solidFill>
                  <a:srgbClr val="906693"/>
                </a:solidFill>
              </a:rPr>
              <a:t>nas comunicações recebidas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1259805" y="3933998"/>
            <a:ext cx="58324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sz="3600" dirty="0">
                <a:solidFill>
                  <a:srgbClr val="906693"/>
                </a:solidFill>
              </a:rPr>
              <a:t>Vítimas de elogios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331913" y="5445125"/>
            <a:ext cx="20161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r"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Levianos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62E7D980-A96B-4AC1-AADE-CA9938F812C9}" type="slidenum">
              <a:rPr lang="pt-BR"/>
              <a:pPr/>
              <a:t>15</a:t>
            </a:fld>
            <a:endParaRPr lang="pt-BR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0483" name="Picture 3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2420938"/>
            <a:ext cx="7129463" cy="3024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Charlatanismo</a:t>
            </a:r>
          </a:p>
          <a:p>
            <a:pPr algn="ctr" hangingPunct="0">
              <a:defRPr/>
            </a:pPr>
            <a:r>
              <a:rPr lang="pt-BR" sz="600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 embuste</a:t>
            </a:r>
            <a:endParaRPr lang="pt-BR" sz="120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3A0E17B7-FAD4-421B-A8B9-92019AB9764B}" type="slidenum">
              <a:rPr lang="pt-BR"/>
              <a:pPr/>
              <a:t>16</a:t>
            </a:fld>
            <a:endParaRPr lang="pt-BR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4437063"/>
            <a:ext cx="7775575" cy="1512887"/>
          </a:xfrm>
        </p:spPr>
        <p:txBody>
          <a:bodyPr/>
          <a:lstStyle/>
          <a:p>
            <a:pPr eaLnBrk="1" hangingPunct="1"/>
            <a:r>
              <a:rPr lang="pt-BR"/>
              <a:t>Ter cuidado com simulações de fenômenos mediúnicos</a:t>
            </a:r>
          </a:p>
        </p:txBody>
      </p:sp>
      <p:pic>
        <p:nvPicPr>
          <p:cNvPr id="21507" name="Picture 4" descr="I00306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3"/>
          <a:stretch>
            <a:fillRect/>
          </a:stretch>
        </p:blipFill>
        <p:spPr bwMode="auto">
          <a:xfrm>
            <a:off x="2554288" y="1184275"/>
            <a:ext cx="4033837" cy="2965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7027A547-59D8-4E35-8D50-2D8E81E5A7C2}" type="slidenum">
              <a:rPr lang="pt-BR"/>
              <a:pPr/>
              <a:t>17</a:t>
            </a:fld>
            <a:endParaRPr lang="pt-BR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1338" y="4438650"/>
            <a:ext cx="7991475" cy="1511300"/>
          </a:xfrm>
        </p:spPr>
        <p:txBody>
          <a:bodyPr/>
          <a:lstStyle/>
          <a:p>
            <a:pPr eaLnBrk="1" hangingPunct="1"/>
            <a:r>
              <a:rPr lang="pt-BR"/>
              <a:t>Os fenômenos mais fraudados são os de efeito físico</a:t>
            </a:r>
          </a:p>
        </p:txBody>
      </p:sp>
      <p:pic>
        <p:nvPicPr>
          <p:cNvPr id="22531" name="Picture 4" descr="mesa-levitando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6379" r="2025" b="3334"/>
          <a:stretch>
            <a:fillRect/>
          </a:stretch>
        </p:blipFill>
        <p:spPr bwMode="auto">
          <a:xfrm>
            <a:off x="2555875" y="1268413"/>
            <a:ext cx="4032250" cy="27971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A9CBF126-3ABE-4671-99AA-AABC535CCF35}" type="slidenum">
              <a:rPr lang="pt-BR"/>
              <a:pPr/>
              <a:t>18</a:t>
            </a:fld>
            <a:endParaRPr lang="pt-BR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1988691"/>
            <a:ext cx="7775575" cy="2808461"/>
          </a:xfrm>
        </p:spPr>
        <p:txBody>
          <a:bodyPr/>
          <a:lstStyle/>
          <a:p>
            <a:pPr eaLnBrk="1" hangingPunct="1"/>
            <a:r>
              <a:rPr lang="pt-BR" dirty="0"/>
              <a:t>Cuidado com médiuns que produzem o fenômeno em dia e hora marcados ou a qualquer momento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EA8259D-B23C-453F-B08E-38FF22277931}" type="slidenum">
              <a:rPr lang="pt-BR"/>
              <a:pPr/>
              <a:t>19</a:t>
            </a:fld>
            <a:endParaRPr lang="pt-BR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6627" name="Picture 3" descr="12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4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Chico%20Xavi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92375"/>
            <a:ext cx="2652713" cy="31686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684213" y="1700213"/>
            <a:ext cx="424815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3600" dirty="0">
                <a:solidFill>
                  <a:schemeClr val="bg1"/>
                </a:solidFill>
              </a:rPr>
              <a:t>A melhor garantia está na moralidade do médium e na perseverança de seu trabalho sem remuneração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62"/>
            <a:ext cx="9144000" cy="6772122"/>
          </a:xfrm>
          <a:prstGeom prst="rect">
            <a:avLst/>
          </a:prstGeom>
        </p:spPr>
      </p:pic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E546B35B-73AA-462F-B252-77CF64FF6C30}" type="slidenum">
              <a:rPr lang="pt-BR"/>
              <a:pPr/>
              <a:t>2</a:t>
            </a:fld>
            <a:endParaRPr 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1F58BDBE-E67D-4BE2-9365-13B37799886D}" type="slidenum">
              <a:rPr lang="pt-BR"/>
              <a:pPr/>
              <a:t>20</a:t>
            </a:fld>
            <a:endParaRPr lang="pt-BR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7651" name="Picture 3" descr="9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2420938"/>
            <a:ext cx="7129463" cy="30241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6000" dirty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Classificação dos médiuns segundo as qualidade morais</a:t>
            </a:r>
          </a:p>
          <a:p>
            <a:pPr algn="ctr" eaLnBrk="1"/>
            <a:r>
              <a:rPr lang="pt-BR" sz="1600" i="1" dirty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Livro dos Médiuns, 2ª parte, cap. 16</a:t>
            </a:r>
            <a:endParaRPr lang="pt-BR" sz="1600" i="1" dirty="0">
              <a:solidFill>
                <a:srgbClr val="906693"/>
              </a:solidFill>
              <a:cs typeface="Arial" panose="020B0604020202020204" pitchFamily="34" charset="0"/>
              <a:sym typeface="Helvetica" panose="020B0604020202020204" pitchFamily="34" charset="0"/>
            </a:endParaRPr>
          </a:p>
          <a:p>
            <a:pPr algn="ctr" eaLnBrk="1"/>
            <a:endParaRPr lang="pt-BR" sz="1200" dirty="0">
              <a:solidFill>
                <a:srgbClr val="906693"/>
              </a:solidFill>
              <a:latin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179CDFAB-AF19-40C9-BFDA-193DF969AD12}" type="slidenum">
              <a:rPr lang="pt-BR" sz="1000"/>
              <a:pPr/>
              <a:t>21</a:t>
            </a:fld>
            <a:endParaRPr lang="pt-BR" dirty="0"/>
          </a:p>
        </p:txBody>
      </p:sp>
      <p:pic>
        <p:nvPicPr>
          <p:cNvPr id="28674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359150"/>
            <a:ext cx="7056438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54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Médiuns Imperfeitos</a:t>
            </a:r>
          </a:p>
          <a:p>
            <a:pPr algn="ctr" eaLnBrk="1"/>
            <a:r>
              <a:rPr lang="pt-BR" i="1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Livro dos Médiuns, 2ª parte, cap. 16, 196</a:t>
            </a:r>
            <a:endParaRPr lang="pt-BR" i="1" dirty="0">
              <a:solidFill>
                <a:srgbClr val="000000"/>
              </a:solidFill>
              <a:cs typeface="Arial" panose="020B0604020202020204" pitchFamily="34" charset="0"/>
              <a:sym typeface="Helvetica" panose="020B0604020202020204" pitchFamily="34" charset="0"/>
            </a:endParaRPr>
          </a:p>
          <a:p>
            <a:pPr algn="ctr" eaLnBrk="1"/>
            <a:endParaRPr lang="pt-BR" sz="5400" dirty="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3677691C-E056-4238-8203-C7F42E07485C}" type="slidenum">
              <a:rPr lang="pt-BR"/>
              <a:pPr/>
              <a:t>22</a:t>
            </a:fld>
            <a:endParaRPr lang="pt-BR" dirty="0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0723" name="Picture 3" descr="6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>
            <a:fillRect/>
          </a:stretch>
        </p:blipFill>
        <p:spPr bwMode="auto">
          <a:xfrm>
            <a:off x="34925" y="0"/>
            <a:ext cx="9109075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95288" y="2133600"/>
            <a:ext cx="446405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Obsedados</a:t>
            </a: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1619250" y="1701800"/>
            <a:ext cx="58324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pt-BR" sz="3200">
                <a:solidFill>
                  <a:srgbClr val="906693"/>
                </a:solidFill>
                <a:latin typeface="Arial" charset="0"/>
                <a:ea typeface="ＭＳ Ｐゴシック" charset="0"/>
              </a:rPr>
              <a:t>Fascinados</a:t>
            </a: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2700338" y="2133600"/>
            <a:ext cx="58324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Subjugados</a:t>
            </a: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4789488" y="519113"/>
            <a:ext cx="23034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sz="4000">
                <a:solidFill>
                  <a:schemeClr val="bg1"/>
                </a:solidFill>
              </a:rPr>
              <a:t>Médiuns</a:t>
            </a:r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539750" y="5157788"/>
            <a:ext cx="44640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Levianos </a:t>
            </a:r>
          </a:p>
        </p:txBody>
      </p:sp>
      <p:sp>
        <p:nvSpPr>
          <p:cNvPr id="100361" name="Rectangle 9"/>
          <p:cNvSpPr>
            <a:spLocks noChangeArrowheads="1"/>
          </p:cNvSpPr>
          <p:nvPr/>
        </p:nvSpPr>
        <p:spPr bwMode="auto">
          <a:xfrm>
            <a:off x="2916238" y="5229225"/>
            <a:ext cx="58324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Indiferentes 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1619250" y="5878513"/>
            <a:ext cx="58324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sz="3200">
                <a:solidFill>
                  <a:srgbClr val="906693"/>
                </a:solidFill>
              </a:rPr>
              <a:t>Mercenários </a:t>
            </a:r>
          </a:p>
        </p:txBody>
      </p:sp>
      <p:pic>
        <p:nvPicPr>
          <p:cNvPr id="30731" name="Picture 18" descr="ANd9GcSqEv00BB170IMA4QEPKXQTYiLGFmwJmir9o4YOwUJKza9dmK0x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944813"/>
            <a:ext cx="3205163" cy="2139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6BB2911F-4024-4DAE-8EA8-EDEC330A40AD}" type="slidenum">
              <a:rPr lang="pt-BR"/>
              <a:pPr/>
              <a:t>23</a:t>
            </a:fld>
            <a:endParaRPr lang="pt-BR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2771" name="Picture 3" descr="6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>
            <a:fillRect/>
          </a:stretch>
        </p:blipFill>
        <p:spPr bwMode="auto">
          <a:xfrm>
            <a:off x="34925" y="0"/>
            <a:ext cx="9109075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4789488" y="519113"/>
            <a:ext cx="23034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sz="4000">
                <a:solidFill>
                  <a:schemeClr val="bg1"/>
                </a:solidFill>
              </a:rPr>
              <a:t>Médiuns</a:t>
            </a: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1655763" y="1557338"/>
            <a:ext cx="58324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sz="3600">
                <a:solidFill>
                  <a:srgbClr val="906693"/>
                </a:solidFill>
              </a:rPr>
              <a:t>Presunçosos </a:t>
            </a: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539750" y="2349500"/>
            <a:ext cx="446405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Orgulhosos  </a:t>
            </a: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2771775" y="2276475"/>
            <a:ext cx="58324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pt-BR" sz="3600">
                <a:solidFill>
                  <a:srgbClr val="906693"/>
                </a:solidFill>
              </a:rPr>
              <a:t>Susceptíveis  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1655763" y="5805488"/>
            <a:ext cx="58324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Ambiciosos</a:t>
            </a:r>
          </a:p>
        </p:txBody>
      </p:sp>
      <p:sp>
        <p:nvSpPr>
          <p:cNvPr id="102415" name="Rectangle 15"/>
          <p:cNvSpPr>
            <a:spLocks noChangeArrowheads="1"/>
          </p:cNvSpPr>
          <p:nvPr/>
        </p:nvSpPr>
        <p:spPr bwMode="auto">
          <a:xfrm>
            <a:off x="539750" y="5229225"/>
            <a:ext cx="446405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sz="3600">
                <a:solidFill>
                  <a:srgbClr val="906693"/>
                </a:solidFill>
              </a:rPr>
              <a:t>Egoístas  </a:t>
            </a: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700338" y="5229225"/>
            <a:ext cx="58324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r>
              <a:rPr lang="pt-BR" sz="3600">
                <a:solidFill>
                  <a:srgbClr val="906693"/>
                </a:solidFill>
                <a:latin typeface="Arial" charset="0"/>
                <a:ea typeface="ＭＳ Ｐゴシック" charset="0"/>
              </a:rPr>
              <a:t>Ciumentos   </a:t>
            </a:r>
          </a:p>
        </p:txBody>
      </p:sp>
      <p:pic>
        <p:nvPicPr>
          <p:cNvPr id="32779" name="Picture 18" descr="img2013020318342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3059113"/>
            <a:ext cx="2579688" cy="21701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566FD5F4-BC3A-4596-A349-7B0C76AE71A7}" type="slidenum">
              <a:rPr lang="pt-BR" sz="1000"/>
              <a:pPr/>
              <a:t>24</a:t>
            </a:fld>
            <a:endParaRPr lang="pt-BR" dirty="0"/>
          </a:p>
        </p:txBody>
      </p:sp>
      <p:pic>
        <p:nvPicPr>
          <p:cNvPr id="34818" name="Picture 2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AutoShape 5"/>
          <p:cNvSpPr>
            <a:spLocks/>
          </p:cNvSpPr>
          <p:nvPr/>
        </p:nvSpPr>
        <p:spPr bwMode="auto">
          <a:xfrm>
            <a:off x="1044575" y="3359150"/>
            <a:ext cx="7056438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54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Bons Médiuns</a:t>
            </a:r>
          </a:p>
          <a:p>
            <a:pPr algn="ctr" eaLnBrk="1"/>
            <a:r>
              <a:rPr lang="pt-BR" sz="2800" i="1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O Livro dos Médiuns, 2ª parte, cap. 16, 197</a:t>
            </a:r>
            <a:endParaRPr lang="pt-BR" sz="2800" i="1" dirty="0">
              <a:solidFill>
                <a:srgbClr val="000000"/>
              </a:solidFill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555B5D60-C370-485D-A395-3F5808D58346}" type="slidenum">
              <a:rPr lang="pt-BR"/>
              <a:pPr/>
              <a:t>25</a:t>
            </a:fld>
            <a:endParaRPr lang="pt-BR" dirty="0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6867" name="Picture 3" descr="6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>
            <a:fillRect/>
          </a:stretch>
        </p:blipFill>
        <p:spPr bwMode="auto">
          <a:xfrm>
            <a:off x="34925" y="0"/>
            <a:ext cx="9109075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395288" y="2708275"/>
            <a:ext cx="446405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pt-BR" sz="4000">
                <a:solidFill>
                  <a:srgbClr val="906693"/>
                </a:solidFill>
                <a:latin typeface="Arial" charset="0"/>
                <a:ea typeface="ＭＳ Ｐゴシック" charset="0"/>
              </a:rPr>
              <a:t>Modestos </a:t>
            </a: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1619250" y="5662613"/>
            <a:ext cx="58324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pt-BR" sz="4400">
                <a:solidFill>
                  <a:srgbClr val="906693"/>
                </a:solidFill>
                <a:latin typeface="Arial" charset="0"/>
                <a:ea typeface="ＭＳ Ｐゴシック" charset="0"/>
              </a:rPr>
              <a:t>Seguros 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2843213" y="5014913"/>
            <a:ext cx="58324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r>
              <a:rPr lang="pt-BR" sz="4000">
                <a:solidFill>
                  <a:srgbClr val="906693"/>
                </a:solidFill>
                <a:latin typeface="Arial" charset="0"/>
                <a:ea typeface="ＭＳ Ｐゴシック" charset="0"/>
              </a:rPr>
              <a:t>Devotados </a:t>
            </a: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4789488" y="519113"/>
            <a:ext cx="230346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sz="4000">
                <a:solidFill>
                  <a:schemeClr val="bg1"/>
                </a:solidFill>
              </a:rPr>
              <a:t>médiuns</a:t>
            </a:r>
          </a:p>
        </p:txBody>
      </p:sp>
      <p:sp>
        <p:nvSpPr>
          <p:cNvPr id="96269" name="Rectangle 13"/>
          <p:cNvSpPr>
            <a:spLocks noChangeArrowheads="1"/>
          </p:cNvSpPr>
          <p:nvPr/>
        </p:nvSpPr>
        <p:spPr bwMode="auto">
          <a:xfrm>
            <a:off x="1655763" y="1557338"/>
            <a:ext cx="58324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sz="4400">
                <a:solidFill>
                  <a:srgbClr val="906693"/>
                </a:solidFill>
              </a:rPr>
              <a:t>Sérios  </a:t>
            </a:r>
          </a:p>
        </p:txBody>
      </p:sp>
      <p:pic>
        <p:nvPicPr>
          <p:cNvPr id="36873" name="Picture 18" descr="Raul%20Teixeir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 t="3796"/>
          <a:stretch>
            <a:fillRect/>
          </a:stretch>
        </p:blipFill>
        <p:spPr bwMode="auto">
          <a:xfrm>
            <a:off x="3492500" y="2565400"/>
            <a:ext cx="2125663" cy="2879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CEF2DDB-45FC-4C8E-B957-F737F2853FDE}" type="slidenum">
              <a:rPr lang="pt-BR"/>
              <a:pPr/>
              <a:t>26</a:t>
            </a:fld>
            <a:endParaRPr lang="pt-BR"/>
          </a:p>
        </p:txBody>
      </p:sp>
      <p:pic>
        <p:nvPicPr>
          <p:cNvPr id="38914" name="Picture 3" descr="4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5"/>
          <a:stretch>
            <a:fillRect/>
          </a:stretch>
        </p:blipFill>
        <p:spPr bwMode="auto">
          <a:xfrm>
            <a:off x="34925" y="20638"/>
            <a:ext cx="9109075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5E45063A-9B4A-47CF-B96B-6BC15A692F9F}" type="slidenum">
              <a:rPr lang="pt-BR"/>
              <a:pPr/>
              <a:t>27</a:t>
            </a:fld>
            <a:endParaRPr lang="pt-BR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63" name="Picture 3" descr="8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5"/>
          <p:cNvSpPr>
            <a:spLocks/>
          </p:cNvSpPr>
          <p:nvPr/>
        </p:nvSpPr>
        <p:spPr bwMode="auto">
          <a:xfrm>
            <a:off x="1331913" y="3008313"/>
            <a:ext cx="6353175" cy="19335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60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3ª FASE</a:t>
            </a:r>
          </a:p>
          <a:p>
            <a:pPr algn="ctr" eaLnBrk="1"/>
            <a:r>
              <a:rPr lang="pt-BR" sz="60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CONTATO</a:t>
            </a:r>
            <a:endParaRPr lang="pt-BR" sz="1200">
              <a:solidFill>
                <a:srgbClr val="000000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4643A99F-07E5-4AE2-AB6F-E786EF0CFF26}" type="slidenum">
              <a:rPr lang="pt-BR"/>
              <a:pPr/>
              <a:t>28</a:t>
            </a:fld>
            <a:endParaRPr lang="pt-BR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1987" name="Picture 3" descr="9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Objetivo</a:t>
            </a:r>
            <a:endParaRPr lang="pt-BR" sz="120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52866859-3E65-42A2-A8C5-2BB0F8FFBBA1}" type="slidenum">
              <a:rPr lang="pt-BR" sz="1000"/>
              <a:pPr/>
              <a:t>29</a:t>
            </a:fld>
            <a:endParaRPr lang="pt-BR" dirty="0"/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712788" y="1988840"/>
            <a:ext cx="7704137" cy="3024609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/>
            <a:r>
              <a:rPr lang="pt-BR" sz="4000" dirty="0"/>
              <a:t>Fase em que o </a:t>
            </a:r>
            <a:r>
              <a:rPr lang="pt-BR" sz="4000" b="1" dirty="0"/>
              <a:t>guia</a:t>
            </a:r>
            <a:r>
              <a:rPr lang="pt-BR" sz="4000" dirty="0"/>
              <a:t> </a:t>
            </a:r>
            <a:r>
              <a:rPr lang="pt-BR" sz="4000" b="1" dirty="0"/>
              <a:t>mediúnico</a:t>
            </a:r>
            <a:r>
              <a:rPr lang="pt-BR" sz="4000" dirty="0"/>
              <a:t> </a:t>
            </a:r>
            <a:r>
              <a:rPr lang="pt-BR" sz="4000" b="1" dirty="0"/>
              <a:t>atua</a:t>
            </a:r>
            <a:r>
              <a:rPr lang="pt-BR" sz="4000" dirty="0"/>
              <a:t> </a:t>
            </a:r>
            <a:r>
              <a:rPr lang="pt-BR" sz="4000" b="1" dirty="0"/>
              <a:t>mais</a:t>
            </a:r>
            <a:r>
              <a:rPr lang="pt-BR" sz="4000" dirty="0"/>
              <a:t> </a:t>
            </a:r>
            <a:r>
              <a:rPr lang="pt-BR" sz="4000" b="1" dirty="0"/>
              <a:t>diretamente</a:t>
            </a:r>
            <a:r>
              <a:rPr lang="pt-BR" sz="4000" dirty="0"/>
              <a:t> sobre o médium, estabelecendo-se entre eles uma interpenetração áurica</a:t>
            </a:r>
            <a:r>
              <a:rPr lang="pt-BR" sz="2800" i="1" dirty="0"/>
              <a:t> Therezinha Oliveira</a:t>
            </a:r>
            <a:endParaRPr lang="pt-BR" sz="36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1E289F3F-2593-4B5F-8CED-078475D9C3A3}" type="slidenum">
              <a:rPr lang="pt-BR"/>
              <a:pPr/>
              <a:t>3</a:t>
            </a:fld>
            <a:endParaRPr lang="pt-BR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3502025"/>
            <a:ext cx="7777163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3600" dirty="0"/>
              <a:t>O </a:t>
            </a:r>
            <a:r>
              <a:rPr lang="pt-BR" sz="3600" b="1" dirty="0"/>
              <a:t>médium</a:t>
            </a:r>
            <a:r>
              <a:rPr lang="pt-BR" sz="3600" dirty="0"/>
              <a:t> sempre </a:t>
            </a:r>
            <a:r>
              <a:rPr lang="pt-BR" sz="3600" b="1" dirty="0"/>
              <a:t>influi</a:t>
            </a:r>
          </a:p>
          <a:p>
            <a:pPr eaLnBrk="1" hangingPunct="1">
              <a:lnSpc>
                <a:spcPct val="90000"/>
              </a:lnSpc>
            </a:pPr>
            <a:r>
              <a:rPr lang="pt-BR" sz="3600" dirty="0"/>
              <a:t>no </a:t>
            </a:r>
            <a:r>
              <a:rPr lang="pt-BR" sz="3600" b="1" dirty="0"/>
              <a:t>fenômeno</a:t>
            </a:r>
            <a:r>
              <a:rPr lang="pt-BR" sz="3600" dirty="0"/>
              <a:t> </a:t>
            </a:r>
            <a:r>
              <a:rPr lang="pt-BR" sz="3600" b="1" dirty="0"/>
              <a:t>mediúnico</a:t>
            </a:r>
            <a:r>
              <a:rPr lang="pt-BR" sz="3600" dirty="0"/>
              <a:t>: tipo de seus fluidos, vibrações positivas ou negativas, simpatia ou antipatia pelo Espírito comunicante</a:t>
            </a:r>
          </a:p>
        </p:txBody>
      </p:sp>
      <p:sp>
        <p:nvSpPr>
          <p:cNvPr id="5123" name="AutoShape 4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5124" name="Picture 6" descr="trabalhosespirita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842963"/>
            <a:ext cx="3840163" cy="2514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52866859-3E65-42A2-A8C5-2BB0F8FFBBA1}" type="slidenum">
              <a:rPr lang="pt-BR" sz="1000"/>
              <a:pPr/>
              <a:t>30</a:t>
            </a:fld>
            <a:endParaRPr lang="pt-BR" dirty="0"/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712788" y="3717032"/>
            <a:ext cx="7704137" cy="2520280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/>
            <a:r>
              <a:rPr lang="pt-BR" dirty="0"/>
              <a:t>O exercício dessa fase representa experiência agradável </a:t>
            </a:r>
            <a:r>
              <a:rPr lang="pt-BR" sz="2800" i="1" dirty="0"/>
              <a:t>Therezinha Oliveira</a:t>
            </a:r>
            <a:endParaRPr lang="pt-BR" sz="3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16" y="908720"/>
            <a:ext cx="3561184" cy="2670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860852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6B12F84-497C-4EAF-A5D7-763B19E59CC8}" type="slidenum">
              <a:rPr lang="pt-BR"/>
              <a:pPr/>
              <a:t>31</a:t>
            </a:fld>
            <a:endParaRPr lang="pt-BR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5059" name="Picture 3" descr="9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Como ocorre</a:t>
            </a:r>
            <a:endParaRPr lang="pt-BR" sz="120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2B17D01-0DCA-465A-BFFB-1608591CC622}" type="slidenum">
              <a:rPr lang="pt-BR"/>
              <a:pPr/>
              <a:t>32</a:t>
            </a:fld>
            <a:endParaRPr lang="pt-BR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6083" name="Picture 3" descr="10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>
            <a:fillRect/>
          </a:stretch>
        </p:blipFill>
        <p:spPr bwMode="auto">
          <a:xfrm>
            <a:off x="22225" y="0"/>
            <a:ext cx="9107488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/>
          </p:cNvSpPr>
          <p:nvPr/>
        </p:nvSpPr>
        <p:spPr bwMode="auto">
          <a:xfrm>
            <a:off x="1147763" y="2853456"/>
            <a:ext cx="3744912" cy="323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sz="3600" dirty="0">
                <a:solidFill>
                  <a:schemeClr val="bg1"/>
                </a:solidFill>
              </a:rPr>
              <a:t>O guia mediúnico promove a ligação áurica com o médium, quando solicitado pelo expositor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5604" name="Picture 4" descr="ANd9GcTTE7euRdbpKceh35IkyPo4-GFOFn2uw2JuAoadSnE2F59rC-I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2345208"/>
            <a:ext cx="2409825" cy="3748088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34436BE8-D67B-4699-8859-C27EF7146C3F}" type="slidenum">
              <a:rPr lang="pt-BR" sz="1000"/>
              <a:pPr/>
              <a:t>33</a:t>
            </a:fld>
            <a:endParaRPr lang="pt-BR" dirty="0"/>
          </a:p>
        </p:txBody>
      </p:sp>
      <p:sp>
        <p:nvSpPr>
          <p:cNvPr id="26627" name="Rectangle 3"/>
          <p:cNvSpPr>
            <a:spLocks noGrp="1"/>
          </p:cNvSpPr>
          <p:nvPr>
            <p:ph type="body" idx="4294967295"/>
          </p:nvPr>
        </p:nvSpPr>
        <p:spPr>
          <a:xfrm>
            <a:off x="395536" y="2492896"/>
            <a:ext cx="4679875" cy="2736304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algn="r" eaLnBrk="1" hangingPunct="1"/>
            <a:r>
              <a:rPr lang="pt-BR" sz="4000" dirty="0"/>
              <a:t>O guia mediúnico age </a:t>
            </a:r>
            <a:r>
              <a:rPr lang="pt-BR" sz="4000" b="1" dirty="0"/>
              <a:t>indiretamente</a:t>
            </a:r>
            <a:r>
              <a:rPr lang="pt-BR" sz="4000" dirty="0"/>
              <a:t> sobre os centros de força (</a:t>
            </a:r>
            <a:r>
              <a:rPr lang="pt-BR" sz="4000" b="1" dirty="0"/>
              <a:t>períspirito</a:t>
            </a:r>
            <a:r>
              <a:rPr lang="pt-BR" sz="4000" dirty="0"/>
              <a:t>)</a:t>
            </a:r>
            <a:endParaRPr lang="pt-BR" sz="3600" dirty="0"/>
          </a:p>
        </p:txBody>
      </p:sp>
      <p:pic>
        <p:nvPicPr>
          <p:cNvPr id="5" name="Picture 7" descr="img%2Bplexos%2Be%2Bcentros%2Bvita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6"/>
          <a:stretch/>
        </p:blipFill>
        <p:spPr bwMode="auto">
          <a:xfrm>
            <a:off x="5181899" y="1540570"/>
            <a:ext cx="3422549" cy="43367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9AF4EA35-5804-4DFB-9AF4-1FA8321442F9}" type="slidenum">
              <a:rPr lang="pt-BR" sz="1000"/>
              <a:pPr/>
              <a:t>34</a:t>
            </a:fld>
            <a:endParaRPr lang="pt-BR" dirty="0"/>
          </a:p>
        </p:txBody>
      </p:sp>
      <p:sp>
        <p:nvSpPr>
          <p:cNvPr id="27651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2131566"/>
            <a:ext cx="8229600" cy="2593578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/>
            <a:r>
              <a:rPr lang="pt-BR" altLang="ja-JP" dirty="0"/>
              <a:t>O médium sentirá momentânea impressão de que vai entrar em transe</a:t>
            </a:r>
          </a:p>
          <a:p>
            <a:pPr marL="0" indent="0" eaLnBrk="1" hangingPunct="1"/>
            <a:r>
              <a:rPr lang="pt-BR" sz="2800" i="1" dirty="0"/>
              <a:t>Therezinha Oliveira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34436BE8-D67B-4699-8859-C27EF7146C3F}" type="slidenum">
              <a:rPr lang="pt-BR" sz="1000"/>
              <a:pPr/>
              <a:t>35</a:t>
            </a:fld>
            <a:endParaRPr lang="pt-BR" dirty="0"/>
          </a:p>
        </p:txBody>
      </p:sp>
      <p:sp>
        <p:nvSpPr>
          <p:cNvPr id="26627" name="Rectangle 3"/>
          <p:cNvSpPr>
            <a:spLocks noGrp="1"/>
          </p:cNvSpPr>
          <p:nvPr>
            <p:ph type="body" idx="4294967295"/>
          </p:nvPr>
        </p:nvSpPr>
        <p:spPr>
          <a:xfrm>
            <a:off x="612205" y="2492896"/>
            <a:ext cx="4247827" cy="2736304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algn="r" eaLnBrk="1" hangingPunct="1"/>
            <a:r>
              <a:rPr lang="pt-BR" sz="4000" dirty="0"/>
              <a:t>O guia mediúnico age </a:t>
            </a:r>
            <a:r>
              <a:rPr lang="pt-BR" sz="4000" b="1" dirty="0"/>
              <a:t>diretamente</a:t>
            </a:r>
            <a:r>
              <a:rPr lang="pt-BR" sz="4000" dirty="0"/>
              <a:t> sobre os plexos (</a:t>
            </a:r>
            <a:r>
              <a:rPr lang="pt-BR" sz="4000" b="1" dirty="0"/>
              <a:t>corpo físico</a:t>
            </a:r>
            <a:r>
              <a:rPr lang="pt-BR" sz="4000" dirty="0"/>
              <a:t>)</a:t>
            </a:r>
            <a:endParaRPr lang="pt-BR" sz="3600" dirty="0"/>
          </a:p>
        </p:txBody>
      </p:sp>
      <p:pic>
        <p:nvPicPr>
          <p:cNvPr id="5" name="Picture 7" descr="img%2Bplexos%2Be%2Bcentros%2Bvita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02"/>
          <a:stretch/>
        </p:blipFill>
        <p:spPr bwMode="auto">
          <a:xfrm>
            <a:off x="5220072" y="1412776"/>
            <a:ext cx="3038055" cy="47686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611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3DF9463C-DAF7-4B16-BFAE-DA2EC7D93D57}" type="slidenum">
              <a:rPr lang="pt-BR" sz="1000"/>
              <a:pPr/>
              <a:t>36</a:t>
            </a:fld>
            <a:endParaRPr lang="pt-BR" dirty="0"/>
          </a:p>
        </p:txBody>
      </p:sp>
      <p:sp>
        <p:nvSpPr>
          <p:cNvPr id="28675" name="Rectangle 3"/>
          <p:cNvSpPr>
            <a:spLocks noGrp="1"/>
          </p:cNvSpPr>
          <p:nvPr>
            <p:ph type="body" idx="4294967295"/>
          </p:nvPr>
        </p:nvSpPr>
        <p:spPr>
          <a:xfrm>
            <a:off x="446088" y="2132856"/>
            <a:ext cx="8229600" cy="2665462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/>
            <a:r>
              <a:rPr lang="pt-BR" altLang="ja-JP" dirty="0"/>
              <a:t>Causando sensações físicas, como </a:t>
            </a:r>
            <a:r>
              <a:rPr lang="pt-BR" altLang="ja-JP" dirty="0" err="1"/>
              <a:t>repuxamentos</a:t>
            </a:r>
            <a:r>
              <a:rPr lang="pt-BR" altLang="ja-JP" dirty="0"/>
              <a:t>, tremores, quenturas, pressões</a:t>
            </a:r>
          </a:p>
          <a:p>
            <a:pPr marL="0" indent="0" eaLnBrk="1" hangingPunct="1"/>
            <a:r>
              <a:rPr lang="pt-BR" sz="2800" i="1" dirty="0"/>
              <a:t>Therezinha Oliveira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3CBA2A3F-94D1-42E7-904A-D1B378EA5BC8}" type="slidenum">
              <a:rPr lang="pt-BR" sz="1000"/>
              <a:pPr/>
              <a:t>37</a:t>
            </a:fld>
            <a:endParaRPr lang="pt-BR" dirty="0"/>
          </a:p>
        </p:txBody>
      </p:sp>
      <p:sp>
        <p:nvSpPr>
          <p:cNvPr id="151554" name="Rectangle 2"/>
          <p:cNvSpPr>
            <a:spLocks noGrp="1"/>
          </p:cNvSpPr>
          <p:nvPr>
            <p:ph type="body" idx="4294967295"/>
          </p:nvPr>
        </p:nvSpPr>
        <p:spPr>
          <a:xfrm>
            <a:off x="683568" y="3645595"/>
            <a:ext cx="7787208" cy="2591717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/>
            <a:r>
              <a:rPr lang="pt-BR" altLang="ja-JP" dirty="0">
                <a:latin typeface="+mj-lt"/>
              </a:rPr>
              <a:t>Quando tiver dúvidas, o médium pode pedir uma confirmação mental</a:t>
            </a:r>
          </a:p>
          <a:p>
            <a:pPr marL="0" indent="0" eaLnBrk="1" hangingPunct="1"/>
            <a:r>
              <a:rPr lang="pt-BR" sz="2800" i="1" dirty="0"/>
              <a:t>Therezinha Oliveira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652" y="908720"/>
            <a:ext cx="3251532" cy="26093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DB90560E-C869-4D70-8E7E-A2FD4CE4D36D}" type="slidenum">
              <a:rPr lang="pt-BR"/>
              <a:pPr/>
              <a:t>38</a:t>
            </a:fld>
            <a:endParaRPr lang="pt-BR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2227" name="Picture 3" descr="9-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AutoShape 5"/>
          <p:cNvSpPr>
            <a:spLocks/>
          </p:cNvSpPr>
          <p:nvPr/>
        </p:nvSpPr>
        <p:spPr bwMode="auto">
          <a:xfrm>
            <a:off x="971550" y="3214688"/>
            <a:ext cx="7129463" cy="14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 hangingPunct="0">
              <a:defRPr/>
            </a:pPr>
            <a:r>
              <a:rPr lang="pt-BR" sz="6000">
                <a:solidFill>
                  <a:srgbClr val="906693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 que posso sentir?</a:t>
            </a:r>
            <a:endParaRPr lang="pt-BR" sz="1200">
              <a:solidFill>
                <a:srgbClr val="906693"/>
              </a:solidFill>
              <a:latin typeface="Helvetica" charset="0"/>
              <a:ea typeface="ＭＳ Ｐゴシック" charset="0"/>
              <a:cs typeface="Arial" charset="0"/>
              <a:sym typeface="Helvetica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6D66D926-7275-4EFD-BD99-0DB5C89BDC92}" type="slidenum">
              <a:rPr lang="pt-BR" sz="1000"/>
              <a:pPr/>
              <a:t>39</a:t>
            </a:fld>
            <a:endParaRPr lang="pt-BR" dirty="0"/>
          </a:p>
        </p:txBody>
      </p:sp>
      <p:sp>
        <p:nvSpPr>
          <p:cNvPr id="31747" name="Rectangle 3"/>
          <p:cNvSpPr>
            <a:spLocks noGrp="1"/>
          </p:cNvSpPr>
          <p:nvPr>
            <p:ph type="body" idx="4294967295"/>
          </p:nvPr>
        </p:nvSpPr>
        <p:spPr>
          <a:xfrm>
            <a:off x="684213" y="1844824"/>
            <a:ext cx="7775575" cy="3095848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>
              <a:defRPr/>
            </a:pPr>
            <a:r>
              <a:rPr lang="pt-BR" sz="4800" dirty="0"/>
              <a:t>As sensações, embora físicas, são mais intensas</a:t>
            </a:r>
          </a:p>
          <a:p>
            <a:pPr marL="0" indent="0" eaLnBrk="1" hangingPunct="1">
              <a:defRPr/>
            </a:pPr>
            <a:r>
              <a:rPr lang="pt-BR" sz="4800" dirty="0"/>
              <a:t>e nítidas do que nas fases anteriores</a:t>
            </a:r>
            <a:endParaRPr lang="pt-BR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14B085A2-BC07-493B-AA2A-3202E7ABEBB2}" type="slidenum">
              <a:rPr lang="pt-BR"/>
              <a:pPr/>
              <a:t>4</a:t>
            </a:fld>
            <a:endParaRPr lang="pt-BR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6147" name="Picture 3" descr="12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4"/>
          <a:stretch>
            <a:fillRect/>
          </a:stretch>
        </p:blipFill>
        <p:spPr bwMode="auto">
          <a:xfrm>
            <a:off x="34925" y="-11113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68313" y="2133600"/>
            <a:ext cx="4824412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pt-BR" sz="4000">
                <a:solidFill>
                  <a:schemeClr val="bg1"/>
                </a:solidFill>
              </a:rPr>
              <a:t>Nas </a:t>
            </a:r>
            <a:r>
              <a:rPr lang="pt-BR" sz="4000" b="1">
                <a:solidFill>
                  <a:schemeClr val="bg1"/>
                </a:solidFill>
              </a:rPr>
              <a:t>manifestações</a:t>
            </a:r>
            <a:r>
              <a:rPr lang="pt-BR" sz="4000">
                <a:solidFill>
                  <a:schemeClr val="bg1"/>
                </a:solidFill>
              </a:rPr>
              <a:t> </a:t>
            </a:r>
            <a:r>
              <a:rPr lang="pt-BR" sz="4000" b="1">
                <a:solidFill>
                  <a:schemeClr val="bg1"/>
                </a:solidFill>
              </a:rPr>
              <a:t>inteligentes</a:t>
            </a:r>
            <a:r>
              <a:rPr lang="pt-BR" sz="4000">
                <a:solidFill>
                  <a:schemeClr val="bg1"/>
                </a:solidFill>
              </a:rPr>
              <a:t> a </a:t>
            </a:r>
            <a:r>
              <a:rPr lang="pt-BR" sz="4000" b="1">
                <a:solidFill>
                  <a:schemeClr val="bg1"/>
                </a:solidFill>
              </a:rPr>
              <a:t>influência </a:t>
            </a:r>
            <a:r>
              <a:rPr lang="pt-BR" sz="4000">
                <a:solidFill>
                  <a:schemeClr val="bg1"/>
                </a:solidFill>
              </a:rPr>
              <a:t>do médium é </a:t>
            </a:r>
            <a:r>
              <a:rPr lang="pt-BR" sz="4000" b="1">
                <a:solidFill>
                  <a:schemeClr val="bg1"/>
                </a:solidFill>
              </a:rPr>
              <a:t>maior</a:t>
            </a:r>
          </a:p>
        </p:txBody>
      </p:sp>
      <p:pic>
        <p:nvPicPr>
          <p:cNvPr id="6149" name="Picture 6" descr="chico_psicografia_emmanuel-384x60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1854200"/>
            <a:ext cx="2619375" cy="4095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6D66D926-7275-4EFD-BD99-0DB5C89BDC92}" type="slidenum">
              <a:rPr lang="pt-BR" sz="1000"/>
              <a:pPr/>
              <a:t>40</a:t>
            </a:fld>
            <a:endParaRPr lang="pt-BR" dirty="0"/>
          </a:p>
        </p:txBody>
      </p:sp>
      <p:sp>
        <p:nvSpPr>
          <p:cNvPr id="31747" name="Rectangle 3"/>
          <p:cNvSpPr>
            <a:spLocks noGrp="1"/>
          </p:cNvSpPr>
          <p:nvPr>
            <p:ph type="body" idx="4294967295"/>
          </p:nvPr>
        </p:nvSpPr>
        <p:spPr>
          <a:xfrm>
            <a:off x="684213" y="1844824"/>
            <a:ext cx="7775575" cy="3312368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>
              <a:defRPr/>
            </a:pPr>
            <a:r>
              <a:rPr lang="pt-BR" sz="4000" dirty="0"/>
              <a:t>Há relatos de participantes dizendo que os sintomas fora</a:t>
            </a:r>
          </a:p>
          <a:p>
            <a:pPr marL="0" indent="0" eaLnBrk="1" hangingPunct="1">
              <a:defRPr/>
            </a:pPr>
            <a:r>
              <a:rPr lang="pt-BR" sz="4000" dirty="0"/>
              <a:t>do centro espírita aumentaram, mas isto é natural, é fruto do trabalho realizado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10465257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6D66D926-7275-4EFD-BD99-0DB5C89BDC92}" type="slidenum">
              <a:rPr lang="pt-BR" sz="1000"/>
              <a:pPr/>
              <a:t>41</a:t>
            </a:fld>
            <a:endParaRPr lang="pt-BR" dirty="0"/>
          </a:p>
        </p:txBody>
      </p:sp>
      <p:sp>
        <p:nvSpPr>
          <p:cNvPr id="31747" name="Rectangle 3"/>
          <p:cNvSpPr>
            <a:spLocks noGrp="1"/>
          </p:cNvSpPr>
          <p:nvPr>
            <p:ph type="body" idx="4294967295"/>
          </p:nvPr>
        </p:nvSpPr>
        <p:spPr>
          <a:xfrm>
            <a:off x="1835696" y="908720"/>
            <a:ext cx="5399955" cy="1367655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>
              <a:defRPr/>
            </a:pPr>
            <a:r>
              <a:rPr lang="pt-BR" sz="4000" dirty="0"/>
              <a:t>Impressões visuais desfocadas, contornos</a:t>
            </a:r>
            <a:endParaRPr lang="pt-BR" sz="3600" dirty="0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684213" y="2996877"/>
            <a:ext cx="7775575" cy="7921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/>
            <a:r>
              <a:rPr lang="pt-BR" sz="3600" kern="0"/>
              <a:t>Movimentos involuntários dos olhos</a:t>
            </a:r>
            <a:endParaRPr lang="pt-BR" sz="3200" kern="0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84213" y="4546699"/>
            <a:ext cx="7775575" cy="1402581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/>
            <a:r>
              <a:rPr lang="pt-BR" sz="4000" kern="0"/>
              <a:t>Audição se dilatando ou estampido nos ouvidos</a:t>
            </a:r>
            <a:endParaRPr lang="pt-BR" sz="3600" kern="0" dirty="0"/>
          </a:p>
        </p:txBody>
      </p:sp>
    </p:spTree>
    <p:extLst>
      <p:ext uri="{BB962C8B-B14F-4D97-AF65-F5344CB8AC3E}">
        <p14:creationId xmlns:p14="http://schemas.microsoft.com/office/powerpoint/2010/main" val="181550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D80339A7-C2F1-467B-BEB1-93DABAAB34D3}" type="slidenum">
              <a:rPr lang="pt-BR" sz="1000"/>
              <a:pPr/>
              <a:t>42</a:t>
            </a:fld>
            <a:endParaRPr lang="pt-BR" dirty="0"/>
          </a:p>
        </p:txBody>
      </p:sp>
      <p:sp>
        <p:nvSpPr>
          <p:cNvPr id="154626" name="Rectangle 2"/>
          <p:cNvSpPr>
            <a:spLocks noGrp="1"/>
          </p:cNvSpPr>
          <p:nvPr>
            <p:ph type="body" idx="4294967295"/>
          </p:nvPr>
        </p:nvSpPr>
        <p:spPr>
          <a:xfrm>
            <a:off x="684213" y="2195513"/>
            <a:ext cx="7775575" cy="2312987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/>
            <a:r>
              <a:rPr lang="pt-BR" sz="4800"/>
              <a:t>Formigamento ou choque nos braços, correndo dos ombros até as mãos</a:t>
            </a:r>
            <a:endParaRPr lang="pt-BR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746548DB-292E-4EBB-BBD2-7AFDA761A883}" type="slidenum">
              <a:rPr lang="pt-BR" sz="1000"/>
              <a:pPr/>
              <a:t>43</a:t>
            </a:fld>
            <a:endParaRPr lang="pt-BR" dirty="0"/>
          </a:p>
        </p:txBody>
      </p:sp>
      <p:sp>
        <p:nvSpPr>
          <p:cNvPr id="155650" name="Rectangle 2"/>
          <p:cNvSpPr>
            <a:spLocks noGrp="1"/>
          </p:cNvSpPr>
          <p:nvPr>
            <p:ph type="body" idx="4294967295"/>
          </p:nvPr>
        </p:nvSpPr>
        <p:spPr>
          <a:xfrm>
            <a:off x="972245" y="908522"/>
            <a:ext cx="3599755" cy="720278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algn="l" eaLnBrk="1" hangingPunct="1">
              <a:defRPr/>
            </a:pPr>
            <a:r>
              <a:rPr lang="pt-BR" sz="4000" dirty="0"/>
              <a:t>Mãos inchando</a:t>
            </a:r>
            <a:endParaRPr lang="pt-BR" sz="3600" dirty="0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684213" y="1988840"/>
            <a:ext cx="7775575" cy="79228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defRPr/>
            </a:pPr>
            <a:r>
              <a:rPr lang="pt-BR" sz="4000" kern="0"/>
              <a:t>Vazio no estômago</a:t>
            </a:r>
            <a:endParaRPr lang="pt-BR" sz="3600" kern="0" dirty="0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971600" y="3294038"/>
            <a:ext cx="4967908" cy="78303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defRPr/>
            </a:pPr>
            <a:r>
              <a:rPr lang="pt-BR" sz="4000" kern="0" dirty="0"/>
              <a:t>Garganta engasgada</a:t>
            </a:r>
            <a:endParaRPr lang="pt-BR" sz="3600" kern="0" dirty="0"/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5724128" y="4365104"/>
            <a:ext cx="2015580" cy="75393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defRPr/>
            </a:pPr>
            <a:r>
              <a:rPr lang="pt-BR" kern="0" dirty="0"/>
              <a:t>Toques</a:t>
            </a:r>
            <a:endParaRPr lang="pt-BR" sz="4000" kern="0" dirty="0"/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1621036" y="5301010"/>
            <a:ext cx="5903292" cy="72027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0669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l" eaLnBrk="1" hangingPunct="1">
              <a:defRPr/>
            </a:pPr>
            <a:r>
              <a:rPr lang="pt-BR" sz="4000" kern="0" dirty="0"/>
              <a:t>Distanciamento do corpo</a:t>
            </a:r>
            <a:endParaRPr lang="pt-BR" sz="3600" kern="0" dirty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280AF66D-9397-4DD2-9535-111D57F095A7}" type="slidenum">
              <a:rPr lang="pt-BR" sz="1000"/>
              <a:pPr/>
              <a:t>44</a:t>
            </a:fld>
            <a:endParaRPr lang="pt-BR" dirty="0"/>
          </a:p>
        </p:txBody>
      </p:sp>
      <p:sp>
        <p:nvSpPr>
          <p:cNvPr id="158722" name="Rectangle 2"/>
          <p:cNvSpPr>
            <a:spLocks noGrp="1"/>
          </p:cNvSpPr>
          <p:nvPr>
            <p:ph type="body" idx="4294967295"/>
          </p:nvPr>
        </p:nvSpPr>
        <p:spPr>
          <a:xfrm>
            <a:off x="684213" y="2276475"/>
            <a:ext cx="7775575" cy="2160588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/>
          <a:lstStyle/>
          <a:p>
            <a:pPr marL="0" indent="0" eaLnBrk="1" hangingPunct="1">
              <a:defRPr/>
            </a:pPr>
            <a:r>
              <a:rPr lang="pt-BR" dirty="0"/>
              <a:t>Corpo inchar por causa da expansão </a:t>
            </a:r>
            <a:r>
              <a:rPr lang="pt-BR" dirty="0" err="1"/>
              <a:t>perispiritual</a:t>
            </a:r>
            <a:r>
              <a:rPr lang="pt-BR" dirty="0"/>
              <a:t> (</a:t>
            </a:r>
            <a:r>
              <a:rPr lang="pt-BR" i="1" dirty="0" err="1"/>
              <a:t>ballonnement</a:t>
            </a:r>
            <a:r>
              <a:rPr lang="pt-BR" i="1" dirty="0"/>
              <a:t>)</a:t>
            </a:r>
            <a:endParaRPr lang="pt-BR" dirty="0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5173902-2FDC-4469-9834-CCB5EA7F6B87}" type="slidenum">
              <a:rPr lang="pt-BR"/>
              <a:pPr/>
              <a:t>45</a:t>
            </a:fld>
            <a:endParaRPr lang="pt-BR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62467" name="Picture 3" descr="8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>
            <a:fillRect/>
          </a:stretch>
        </p:blipFill>
        <p:spPr bwMode="auto">
          <a:xfrm>
            <a:off x="34925" y="0"/>
            <a:ext cx="910907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AutoShape 5"/>
          <p:cNvSpPr>
            <a:spLocks/>
          </p:cNvSpPr>
          <p:nvPr/>
        </p:nvSpPr>
        <p:spPr bwMode="auto">
          <a:xfrm>
            <a:off x="1044575" y="3213100"/>
            <a:ext cx="7056438" cy="1676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PREPARANDO-SE</a:t>
            </a:r>
          </a:p>
          <a:p>
            <a:pPr algn="ctr" eaLnBrk="1"/>
            <a:r>
              <a:rPr lang="pt-BR" sz="5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PARA O EXERCÍCIO</a:t>
            </a:r>
            <a:endParaRPr lang="pt-BR" sz="1200">
              <a:solidFill>
                <a:srgbClr val="000000"/>
              </a:solidFill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9"/>
            <a:ext cx="9144000" cy="6772122"/>
          </a:xfrm>
          <a:prstGeom prst="rect">
            <a:avLst/>
          </a:prstGeom>
        </p:spPr>
      </p:pic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22FADAA5-0330-4266-8158-AFEABA8328AF}" type="slidenum">
              <a:rPr lang="pt-BR" sz="1000"/>
              <a:pPr/>
              <a:t>46</a:t>
            </a:fld>
            <a:endParaRPr lang="pt-BR" dirty="0"/>
          </a:p>
        </p:txBody>
      </p:sp>
      <p:sp>
        <p:nvSpPr>
          <p:cNvPr id="50180" name="AutoShape 4"/>
          <p:cNvSpPr>
            <a:spLocks/>
          </p:cNvSpPr>
          <p:nvPr/>
        </p:nvSpPr>
        <p:spPr bwMode="auto">
          <a:xfrm>
            <a:off x="539552" y="1052736"/>
            <a:ext cx="7758186" cy="46085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spcBef>
                <a:spcPts val="700"/>
              </a:spcBef>
            </a:pPr>
            <a:r>
              <a:rPr lang="pt-BR" sz="1800" b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BIBLIOGRAFIA</a:t>
            </a:r>
          </a:p>
          <a:p>
            <a:pPr eaLnBrk="1">
              <a:spcBef>
                <a:spcPts val="700"/>
              </a:spcBef>
            </a:pP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Oliveira, Therezinha</a:t>
            </a: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Mediunidade. 15.ed.Campinas, SP</a:t>
            </a: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Allan Kardec</a:t>
            </a: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, 2013.</a:t>
            </a:r>
          </a:p>
          <a:p>
            <a:pPr eaLnBrk="1">
              <a:spcBef>
                <a:spcPts val="700"/>
              </a:spcBef>
            </a:pP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Nilson, Teddy e Oliveira, Therezinha</a:t>
            </a: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: Orientação Mediúnica. Campinas, SP: Centro Espírita </a:t>
            </a:r>
            <a:r>
              <a:rPr lang="ja-JP" alt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lang="pt-BR" altLang="ja-JP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Allan Kardec</a:t>
            </a:r>
            <a:r>
              <a:rPr lang="ja-JP" alt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”</a:t>
            </a:r>
            <a:r>
              <a:rPr lang="pt-BR" altLang="ja-JP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- Dep. Editorial, 2001.</a:t>
            </a:r>
          </a:p>
          <a:p>
            <a:pPr eaLnBrk="1">
              <a:spcBef>
                <a:spcPts val="600"/>
              </a:spcBef>
            </a:pPr>
            <a:endParaRPr lang="pt-BR" sz="1800" dirty="0">
              <a:solidFill>
                <a:srgbClr val="906693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spcBef>
                <a:spcPts val="700"/>
              </a:spcBef>
            </a:pPr>
            <a:r>
              <a:rPr lang="pt-BR" sz="1800" b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CRÉDITOS</a:t>
            </a:r>
          </a:p>
          <a:p>
            <a:pPr eaLnBrk="1">
              <a:spcBef>
                <a:spcPts val="700"/>
              </a:spcBef>
            </a:pP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Pesquisa e Elaboração: </a:t>
            </a: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Aníbal Jorge Oliveira Albuquerque</a:t>
            </a:r>
            <a:endParaRPr lang="pt-BR" sz="1800" dirty="0">
              <a:solidFill>
                <a:srgbClr val="906693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>
              <a:spcBef>
                <a:spcPts val="700"/>
              </a:spcBef>
            </a:pP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Direção de Arte: </a:t>
            </a:r>
            <a:r>
              <a:rPr lang="pt-BR" sz="1800" i="1" dirty="0" err="1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Weyne</a:t>
            </a: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 Vasconcelos</a:t>
            </a:r>
          </a:p>
          <a:p>
            <a:pPr eaLnBrk="1">
              <a:spcBef>
                <a:spcPts val="700"/>
              </a:spcBef>
            </a:pP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Revisão: </a:t>
            </a: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José Roberto Alves de Albuquerque</a:t>
            </a:r>
          </a:p>
          <a:p>
            <a:pPr eaLnBrk="1">
              <a:spcBef>
                <a:spcPts val="700"/>
              </a:spcBef>
            </a:pPr>
            <a:r>
              <a:rPr lang="pt-BR" sz="1800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Colaboradores: </a:t>
            </a:r>
            <a:r>
              <a:rPr lang="pt-BR" sz="1800" i="1" dirty="0">
                <a:solidFill>
                  <a:srgbClr val="906693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rPr>
              <a:t>Antônio Alfredo de Sousa Monteiro, Antônio Lisboa Teles da Rosa, Regina Célia Mesquita Gondim, Sônia Ponte</a:t>
            </a:r>
          </a:p>
        </p:txBody>
      </p:sp>
      <p:sp>
        <p:nvSpPr>
          <p:cNvPr id="5" name="Retângulo 4"/>
          <p:cNvSpPr/>
          <p:nvPr/>
        </p:nvSpPr>
        <p:spPr>
          <a:xfrm>
            <a:off x="3851920" y="5734941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t-BR" b="0" dirty="0">
                <a:solidFill>
                  <a:srgbClr val="906693"/>
                </a:solidFill>
                <a:cs typeface="Arial" panose="020B0604020202020204" pitchFamily="34" charset="0"/>
                <a:sym typeface="Arial" panose="020B0604020202020204" pitchFamily="34" charset="0"/>
              </a:rPr>
              <a:t>Fortaleza, janeiro de 2014</a:t>
            </a:r>
            <a:endParaRPr lang="pt-BR" b="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C4035687-A800-41D7-AACF-92CA7343F8A8}" type="slidenum">
              <a:rPr lang="pt-BR"/>
              <a:pPr/>
              <a:t>5</a:t>
            </a:fld>
            <a:endParaRPr lang="pt-BR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171" name="Picture 3" descr="5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>
            <a:fillRect/>
          </a:stretch>
        </p:blipFill>
        <p:spPr bwMode="auto">
          <a:xfrm>
            <a:off x="34925" y="0"/>
            <a:ext cx="91090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82625" y="2132013"/>
            <a:ext cx="7777163" cy="40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altLang="ja-JP" sz="4400" dirty="0">
                <a:solidFill>
                  <a:srgbClr val="906693"/>
                </a:solidFill>
              </a:rPr>
              <a:t>Os Espíritos usam a linguagem do pensamento, mas, ao se exprimirem por via mediúnica, utilizam ideias e vocabulário do médium</a:t>
            </a:r>
          </a:p>
          <a:p>
            <a:pPr algn="ctr" eaLnBrk="1" hangingPunct="1"/>
            <a:r>
              <a:rPr lang="pt-BR" sz="2800" i="1" dirty="0" err="1">
                <a:solidFill>
                  <a:srgbClr val="906693"/>
                </a:solidFill>
              </a:rPr>
              <a:t>Therezinha</a:t>
            </a:r>
            <a:r>
              <a:rPr lang="pt-BR" sz="2800" i="1" dirty="0">
                <a:solidFill>
                  <a:srgbClr val="906693"/>
                </a:solidFill>
              </a:rPr>
              <a:t> Oliveira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433455B8-C995-41C9-8FA8-F17F1BAF0FE1}" type="slidenum">
              <a:rPr lang="pt-BR"/>
              <a:pPr/>
              <a:t>6</a:t>
            </a:fld>
            <a:endParaRPr lang="pt-BR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82625" y="1989138"/>
            <a:ext cx="77771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altLang="ja-JP" sz="4800" dirty="0">
                <a:solidFill>
                  <a:srgbClr val="906693"/>
                </a:solidFill>
              </a:rPr>
              <a:t>O médium possui um </a:t>
            </a:r>
          </a:p>
          <a:p>
            <a:pPr algn="ctr" eaLnBrk="1" hangingPunct="1"/>
            <a:r>
              <a:rPr lang="ja-JP" altLang="pt-BR" sz="4800" dirty="0">
                <a:solidFill>
                  <a:srgbClr val="906693"/>
                </a:solidFill>
              </a:rPr>
              <a:t>‘</a:t>
            </a:r>
            <a:r>
              <a:rPr lang="pt-BR" altLang="ja-JP" sz="4800" dirty="0">
                <a:solidFill>
                  <a:srgbClr val="906693"/>
                </a:solidFill>
              </a:rPr>
              <a:t>matiz</a:t>
            </a:r>
            <a:r>
              <a:rPr lang="ja-JP" altLang="pt-BR" sz="4800" dirty="0">
                <a:solidFill>
                  <a:srgbClr val="906693"/>
                </a:solidFill>
              </a:rPr>
              <a:t>’</a:t>
            </a:r>
            <a:r>
              <a:rPr lang="pt-BR" altLang="ja-JP" sz="4800" dirty="0">
                <a:solidFill>
                  <a:srgbClr val="906693"/>
                </a:solidFill>
              </a:rPr>
              <a:t> especial a colorir </a:t>
            </a:r>
          </a:p>
          <a:p>
            <a:pPr algn="ctr" eaLnBrk="1" hangingPunct="1"/>
            <a:r>
              <a:rPr lang="pt-BR" sz="4800" dirty="0">
                <a:solidFill>
                  <a:srgbClr val="906693"/>
                </a:solidFill>
              </a:rPr>
              <a:t>sua interpretação</a:t>
            </a:r>
            <a:endParaRPr lang="pt-BR" altLang="ja-JP" sz="4800" dirty="0">
              <a:solidFill>
                <a:srgbClr val="906693"/>
              </a:solidFill>
            </a:endParaRPr>
          </a:p>
          <a:p>
            <a:pPr algn="ctr" eaLnBrk="1" hangingPunct="1"/>
            <a:r>
              <a:rPr lang="pt-BR" sz="2800" i="1" dirty="0" err="1">
                <a:solidFill>
                  <a:srgbClr val="906693"/>
                </a:solidFill>
              </a:rPr>
              <a:t>Therezinha</a:t>
            </a:r>
            <a:r>
              <a:rPr lang="pt-BR" sz="2800" i="1" dirty="0">
                <a:solidFill>
                  <a:srgbClr val="906693"/>
                </a:solidFill>
              </a:rPr>
              <a:t> Oliveira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562BFBB8-73CF-4E00-8ABC-2712D18BCA60}" type="slidenum">
              <a:rPr lang="pt-BR"/>
              <a:pPr/>
              <a:t>7</a:t>
            </a:fld>
            <a:endParaRPr lang="pt-BR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682625" y="1123950"/>
            <a:ext cx="77771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altLang="ja-JP" sz="4000" dirty="0">
                <a:solidFill>
                  <a:srgbClr val="906693"/>
                </a:solidFill>
              </a:rPr>
              <a:t>Depende das qualidades morais do médium a aplicação, o uso que ele faz de sua faculdade mediúnica. E determinará de que natureza serão os Espíritos que virão assisti-lo em seu trabalho mediúnico</a:t>
            </a:r>
          </a:p>
          <a:p>
            <a:pPr algn="ctr" eaLnBrk="1" hangingPunct="1"/>
            <a:r>
              <a:rPr lang="pt-BR" sz="2800" i="1" dirty="0" err="1">
                <a:solidFill>
                  <a:srgbClr val="906693"/>
                </a:solidFill>
              </a:rPr>
              <a:t>Therezinha</a:t>
            </a:r>
            <a:r>
              <a:rPr lang="pt-BR" sz="2800" i="1" dirty="0">
                <a:solidFill>
                  <a:srgbClr val="906693"/>
                </a:solidFill>
              </a:rPr>
              <a:t> Oliveira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66DDE4F-3160-437C-93E4-B341AD59EFD3}" type="slidenum">
              <a:rPr lang="pt-BR"/>
              <a:pPr/>
              <a:t>8</a:t>
            </a:fld>
            <a:endParaRPr lang="pt-BR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2625" y="1341438"/>
            <a:ext cx="7777163" cy="4824412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2291" name="Picture 3" descr="7-sl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5"/>
          <a:stretch>
            <a:fillRect/>
          </a:stretch>
        </p:blipFill>
        <p:spPr bwMode="auto">
          <a:xfrm>
            <a:off x="34925" y="-26988"/>
            <a:ext cx="9109075" cy="659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AutoShape 5"/>
          <p:cNvSpPr>
            <a:spLocks/>
          </p:cNvSpPr>
          <p:nvPr/>
        </p:nvSpPr>
        <p:spPr bwMode="auto">
          <a:xfrm>
            <a:off x="428625" y="517525"/>
            <a:ext cx="6337300" cy="7016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/>
            <a:r>
              <a:rPr lang="pt-BR" sz="4000" dirty="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rPr>
              <a:t>Você sabia?</a:t>
            </a:r>
            <a:endParaRPr lang="pt-BR" sz="1200" dirty="0">
              <a:solidFill>
                <a:srgbClr val="000000"/>
              </a:solidFill>
              <a:latin typeface="Helvetica" panose="020B0604020202020204" pitchFamily="34" charset="0"/>
              <a:cs typeface="Arial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29702" name="AutoShape 6"/>
          <p:cNvSpPr>
            <a:spLocks/>
          </p:cNvSpPr>
          <p:nvPr/>
        </p:nvSpPr>
        <p:spPr bwMode="auto">
          <a:xfrm>
            <a:off x="539750" y="1989138"/>
            <a:ext cx="7993063" cy="4103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6429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/>
            <a:r>
              <a:rPr lang="pt-BR" sz="4400" dirty="0">
                <a:solidFill>
                  <a:srgbClr val="906693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Ajudar, esclarecer e encaminhar Espíritos obsessores não quer dizer</a:t>
            </a:r>
          </a:p>
          <a:p>
            <a:pPr algn="ctr" eaLnBrk="1"/>
            <a:r>
              <a:rPr lang="pt-BR" sz="4400" dirty="0">
                <a:solidFill>
                  <a:srgbClr val="906693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que o médium seja inferior</a:t>
            </a:r>
          </a:p>
          <a:p>
            <a:pPr algn="ctr" eaLnBrk="1"/>
            <a:r>
              <a:rPr lang="pt-BR" sz="4400" dirty="0">
                <a:solidFill>
                  <a:srgbClr val="906693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ou que tenha perdido o</a:t>
            </a:r>
          </a:p>
          <a:p>
            <a:pPr algn="ctr" eaLnBrk="1"/>
            <a:r>
              <a:rPr lang="pt-BR" sz="4400" dirty="0">
                <a:solidFill>
                  <a:srgbClr val="906693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 pitchFamily="34" charset="0"/>
              </a:rPr>
              <a:t>amparo dos bons Espíritos</a:t>
            </a:r>
            <a:endParaRPr lang="pt-BR" sz="4400" dirty="0">
              <a:solidFill>
                <a:srgbClr val="906693"/>
              </a:solidFill>
              <a:ea typeface="Arial Unicode MS" panose="020B0604020202020204" pitchFamily="34" charset="-128"/>
              <a:cs typeface="Arial Unicode MS" panose="020B0604020202020204" pitchFamily="34" charset="-128"/>
              <a:sym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2DDD471C-10D7-49D9-BE94-74C83B8F511D}" type="slidenum">
              <a:rPr lang="pt-BR"/>
              <a:pPr/>
              <a:t>9</a:t>
            </a:fld>
            <a:endParaRPr lang="pt-BR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3570"/>
            <a:ext cx="7775575" cy="3959646"/>
          </a:xfrm>
        </p:spPr>
        <p:txBody>
          <a:bodyPr/>
          <a:lstStyle/>
          <a:p>
            <a:pPr eaLnBrk="1" hangingPunct="1"/>
            <a:r>
              <a:rPr lang="pt-BR" altLang="ja-JP" dirty="0"/>
              <a:t>A </a:t>
            </a:r>
            <a:r>
              <a:rPr lang="pt-BR" altLang="ja-JP" b="1" dirty="0"/>
              <a:t>finalidade</a:t>
            </a:r>
            <a:r>
              <a:rPr lang="pt-BR" altLang="ja-JP" dirty="0"/>
              <a:t> da </a:t>
            </a:r>
            <a:r>
              <a:rPr lang="pt-BR" altLang="ja-JP" b="1" dirty="0"/>
              <a:t>mediunidade</a:t>
            </a:r>
            <a:r>
              <a:rPr lang="pt-BR" altLang="ja-JP" dirty="0"/>
              <a:t> é dar o conhecimento da verdade aos homens e promover a melhoria espiritual do próprio médium </a:t>
            </a:r>
            <a:r>
              <a:rPr lang="pt-BR" altLang="ja-JP" sz="2800" i="1" dirty="0"/>
              <a:t>Therezinha Oliveira</a:t>
            </a:r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2684</Words>
  <Application>Microsoft Office PowerPoint</Application>
  <PresentationFormat>Apresentação na tela (4:3)</PresentationFormat>
  <Paragraphs>307</Paragraphs>
  <Slides>46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ＭＳ Ｐゴシック</vt:lpstr>
      <vt:lpstr>Arial</vt:lpstr>
      <vt:lpstr>Arial Unicode MS</vt:lpstr>
      <vt:lpstr>Helvetica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Caixa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Caixa</dc:creator>
  <cp:lastModifiedBy>Roberto Alves</cp:lastModifiedBy>
  <cp:revision>150</cp:revision>
  <dcterms:created xsi:type="dcterms:W3CDTF">2013-03-03T15:59:46Z</dcterms:created>
  <dcterms:modified xsi:type="dcterms:W3CDTF">2016-11-21T17:23:12Z</dcterms:modified>
</cp:coreProperties>
</file>