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60" r:id="rId2"/>
    <p:sldId id="257" r:id="rId3"/>
    <p:sldId id="358" r:id="rId4"/>
    <p:sldId id="452" r:id="rId5"/>
    <p:sldId id="453" r:id="rId6"/>
    <p:sldId id="366" r:id="rId7"/>
    <p:sldId id="434" r:id="rId8"/>
    <p:sldId id="435" r:id="rId9"/>
    <p:sldId id="437" r:id="rId10"/>
    <p:sldId id="454" r:id="rId11"/>
    <p:sldId id="436" r:id="rId12"/>
    <p:sldId id="438" r:id="rId13"/>
    <p:sldId id="455" r:id="rId14"/>
    <p:sldId id="456" r:id="rId15"/>
    <p:sldId id="439" r:id="rId16"/>
    <p:sldId id="457" r:id="rId17"/>
    <p:sldId id="440" r:id="rId18"/>
    <p:sldId id="441" r:id="rId19"/>
    <p:sldId id="442" r:id="rId20"/>
    <p:sldId id="443" r:id="rId21"/>
    <p:sldId id="444" r:id="rId22"/>
    <p:sldId id="458" r:id="rId23"/>
    <p:sldId id="459" r:id="rId24"/>
    <p:sldId id="445" r:id="rId25"/>
    <p:sldId id="446" r:id="rId26"/>
    <p:sldId id="447" r:id="rId27"/>
    <p:sldId id="448" r:id="rId28"/>
    <p:sldId id="449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483" r:id="rId37"/>
    <p:sldId id="484" r:id="rId38"/>
    <p:sldId id="485" r:id="rId39"/>
    <p:sldId id="486" r:id="rId40"/>
    <p:sldId id="487" r:id="rId41"/>
    <p:sldId id="488" r:id="rId42"/>
    <p:sldId id="489" r:id="rId43"/>
    <p:sldId id="490" r:id="rId44"/>
    <p:sldId id="491" r:id="rId45"/>
    <p:sldId id="492" r:id="rId46"/>
    <p:sldId id="493" r:id="rId47"/>
    <p:sldId id="494" r:id="rId48"/>
    <p:sldId id="495" r:id="rId49"/>
    <p:sldId id="475" r:id="rId5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6693"/>
    <a:srgbClr val="906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88" autoAdjust="0"/>
    <p:restoredTop sz="82748" autoAdjust="0"/>
  </p:normalViewPr>
  <p:slideViewPr>
    <p:cSldViewPr showGuides="1">
      <p:cViewPr varScale="1">
        <p:scale>
          <a:sx n="86" d="100"/>
          <a:sy n="86" d="100"/>
        </p:scale>
        <p:origin x="-330" y="-84"/>
      </p:cViewPr>
      <p:guideLst>
        <p:guide orient="horz" pos="21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0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6C2AFF57-0295-4D49-899B-C642D27F06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747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>
                <a:ea typeface="ＭＳ Ｐゴシック" panose="020B0600070205080204" pitchFamily="34" charset="-128"/>
              </a:rPr>
              <a:t>TERCEIRA UNIDADE: A MEDIUNIDADE E O MÉDIUM</a:t>
            </a:r>
          </a:p>
          <a:p>
            <a:pPr eaLnBrk="1" hangingPunct="1"/>
            <a:r>
              <a:rPr lang="pt-BR" dirty="0" smtClean="0"/>
              <a:t>Capítulo 16 – Perda e Suspensão da Mediunidade</a:t>
            </a:r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F521BE-B303-448C-A174-0BCC35BE9A17}" type="slidenum">
              <a:rPr lang="pt-BR" b="0">
                <a:ea typeface="ＭＳ Ｐゴシック" panose="020B0600070205080204" pitchFamily="34" charset="-128"/>
              </a:rPr>
              <a:pPr/>
              <a:t>1</a:t>
            </a:fld>
            <a:endParaRPr lang="pt-BR" b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1085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3 – Fases do Treinamento Mediúnico</a:t>
            </a:r>
          </a:p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Roteiro</a:t>
            </a:r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contido no item 3.4 Modelo para conduzir a fase. Páginas 99 a 101.</a:t>
            </a:r>
          </a:p>
          <a:p>
            <a:pPr eaLnBrk="1" hangingPunct="1"/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 material de apoio.</a:t>
            </a:r>
            <a:endParaRPr lang="pt-BR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B49A3DA-30A1-4D55-AAC6-EDD093865B62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81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BF5404-A20B-46D0-B38C-CECE4CD71339}" type="slidenum">
              <a:rPr lang="pt-BR" b="0"/>
              <a:pPr/>
              <a:t>4</a:t>
            </a:fld>
            <a:endParaRPr lang="pt-BR" b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3571EC9-D29E-41F2-A1CD-516B40614F58}" type="slidenum">
              <a:rPr lang="pt-BR" sz="1200" b="0">
                <a:ea typeface="ＭＳ Ｐゴシック" panose="020B0600070205080204" pitchFamily="34" charset="-128"/>
              </a:rPr>
              <a:pPr algn="r" eaLnBrk="1" hangingPunct="1"/>
              <a:t>4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marL="209550" indent="-209550" defTabSz="457200"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03044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8FB38-448B-4BC6-8C65-84E3FF748FBB}" type="slidenum">
              <a:rPr lang="pt-BR" b="0"/>
              <a:pPr/>
              <a:t>6</a:t>
            </a:fld>
            <a:endParaRPr lang="pt-BR" b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smtClean="0"/>
              <a:t>Já que a mediunidade está vinculada ao organismo </a:t>
            </a:r>
          </a:p>
        </p:txBody>
      </p:sp>
    </p:spTree>
    <p:extLst>
      <p:ext uri="{BB962C8B-B14F-4D97-AF65-F5344CB8AC3E}">
        <p14:creationId xmlns:p14="http://schemas.microsoft.com/office/powerpoint/2010/main" val="167565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FAD9E0-6B0D-4E06-8804-E9F17E5A7B97}" type="slidenum">
              <a:rPr lang="pt-BR" b="0"/>
              <a:pPr/>
              <a:t>7</a:t>
            </a:fld>
            <a:endParaRPr lang="pt-BR" b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smtClean="0"/>
              <a:t>Apesar da faculdade continuar existindo.</a:t>
            </a:r>
          </a:p>
        </p:txBody>
      </p:sp>
    </p:spTree>
    <p:extLst>
      <p:ext uri="{BB962C8B-B14F-4D97-AF65-F5344CB8AC3E}">
        <p14:creationId xmlns:p14="http://schemas.microsoft.com/office/powerpoint/2010/main" val="73330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0409F5-5F85-4983-8AD6-E7A25E324A95}" type="slidenum">
              <a:rPr lang="pt-BR" b="0"/>
              <a:pPr/>
              <a:t>11</a:t>
            </a:fld>
            <a:endParaRPr lang="pt-BR" b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pt-BR" smtClean="0"/>
              <a:t>Conhecemos trabalhadores que possuem mediunidade, mas esta fica suspensa para que possa exercer outras atividades: doutrinação, atendimento fraterno, passe etc.</a:t>
            </a:r>
          </a:p>
          <a:p>
            <a:pPr eaLnBrk="1" hangingPunct="1">
              <a:buFontTx/>
              <a:buChar char="•"/>
            </a:pPr>
            <a:r>
              <a:rPr lang="pt-BR" smtClean="0"/>
              <a:t>“Os bons Espíritos podem reduzir ou modificar sua atuação através dele em diferentes fases.” Therezinha Oliveira, pág. 164</a:t>
            </a:r>
          </a:p>
        </p:txBody>
      </p:sp>
    </p:spTree>
    <p:extLst>
      <p:ext uri="{BB962C8B-B14F-4D97-AF65-F5344CB8AC3E}">
        <p14:creationId xmlns:p14="http://schemas.microsoft.com/office/powerpoint/2010/main" val="399871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1BE911-A6E7-438B-8E0B-7C8420AF8A5F}" type="slidenum">
              <a:rPr lang="pt-BR" b="0"/>
              <a:pPr/>
              <a:t>21</a:t>
            </a:fld>
            <a:endParaRPr lang="pt-BR" b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smtClean="0"/>
              <a:t>Mas se o médium insistir no mau procedimento, aí, sim, os Espíritos inferiores poderão ficar com o campo livre.</a:t>
            </a:r>
          </a:p>
        </p:txBody>
      </p:sp>
    </p:spTree>
    <p:extLst>
      <p:ext uri="{BB962C8B-B14F-4D97-AF65-F5344CB8AC3E}">
        <p14:creationId xmlns:p14="http://schemas.microsoft.com/office/powerpoint/2010/main" val="215800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4E5CB0-5F7B-40A9-BAC9-BDBCA3404FC2}" type="slidenum">
              <a:rPr lang="pt-BR" b="0"/>
              <a:pPr/>
              <a:t>22</a:t>
            </a:fld>
            <a:endParaRPr lang="pt-BR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679575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767C1E-770C-491D-975C-C569E43751A1}" type="slidenum">
              <a:rPr lang="pt-BR" b="0"/>
              <a:pPr/>
              <a:t>23</a:t>
            </a:fld>
            <a:endParaRPr lang="pt-BR" b="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8F37374-A313-4BF7-A331-329703CD9791}" type="slidenum">
              <a:rPr lang="pt-BR" sz="1200" b="0">
                <a:ea typeface="ＭＳ Ｐゴシック" panose="020B0600070205080204" pitchFamily="34" charset="-128"/>
              </a:rPr>
              <a:pPr algn="r" eaLnBrk="1" hangingPunct="1"/>
              <a:t>23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marL="209550" indent="-209550" defTabSz="457200"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411906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2400" indent="-152400" eaLnBrk="1" hangingPunct="1"/>
            <a:r>
              <a:rPr lang="pt-BR" dirty="0" smtClean="0"/>
              <a:t>Capítulo 3 – Fases do treinamento mediúnico. Pág. 97 a 103</a:t>
            </a:r>
          </a:p>
          <a:p>
            <a:pPr marL="152400" indent="-152400" eaLnBrk="1" hangingPunct="1"/>
            <a:r>
              <a:rPr lang="pt-BR" dirty="0" smtClean="0"/>
              <a:t>3. 3ª fase – Contato, pág. 97.</a:t>
            </a:r>
          </a:p>
          <a:p>
            <a:pPr marL="152400" indent="-152400" eaLnBrk="1" hangingPunct="1"/>
            <a:r>
              <a:rPr lang="pt-BR" dirty="0" smtClean="0"/>
              <a:t>Semana 1 de 3</a:t>
            </a:r>
          </a:p>
        </p:txBody>
      </p:sp>
    </p:spTree>
    <p:extLst>
      <p:ext uri="{BB962C8B-B14F-4D97-AF65-F5344CB8AC3E}">
        <p14:creationId xmlns:p14="http://schemas.microsoft.com/office/powerpoint/2010/main" val="82300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9F1DD-52DE-4A41-BB44-2F3E685559B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69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087E4-F27C-4BD3-BC20-CF99A89355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259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573713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5737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FFDC4-5ED7-41E6-A102-3DDD48790F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73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CE278-F234-430D-86C1-4D21CBBB41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903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B9306-35C5-4A6A-9FCA-FF0304BB75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35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1158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3811588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75528-B218-4EFE-9921-1A5CC6679C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78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2E35C-38FF-4642-88BA-4D79608CE5C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7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04FA7-4D1C-48EE-A79D-2FA681FEAE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32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A2577-F251-439F-BD47-E2E59C2914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66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E8C3B-5366-45F3-8658-5E94340562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05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69F4E-D7A1-4D38-A149-DA9038A962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626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2-sl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20638"/>
            <a:ext cx="9107487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5"/>
            <a:ext cx="7775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4960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906693"/>
                </a:solidFill>
              </a:defRPr>
            </a:lvl1pPr>
          </a:lstStyle>
          <a:p>
            <a:pPr>
              <a:defRPr/>
            </a:pPr>
            <a:fld id="{C6153244-7712-402E-80F3-81868A57C5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0669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gzavyQ52D28s5M&amp;tbnid=-4k0mUmMGxGcjM:&amp;ved=0CAUQjRw&amp;url=http://manancialdeluz.blogspot.com/2012/10/mediunidade-conceitos-e-caracteristicas.html&amp;ei=WiOBUdDUPNT94APpvIDQBg&amp;bvm=bv.45921128,d.dmg&amp;psig=AFQjCNEzxVtr0bBsS7fd-yWKsQ-lknHRlw&amp;ust=1367502627585876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.br/url?sa=i&amp;rct=j&amp;q=&amp;esrc=s&amp;frm=1&amp;source=images&amp;cd=&amp;cad=rja&amp;docid=XT4HqIpdRTKU-M&amp;tbnid=bq9fFHTu_gu6XM:&amp;ved=0CAUQjRw&amp;url=http://luznasenda.blogspot.com/2012/09/obsessao-profilaxia-e-terapeutica.html&amp;ei=fCSBUcbrC-XI0wHkjIGQBQ&amp;bvm=bv.45921128,d.dmQ&amp;psig=AFQjCNEWwgF2g07JOQHdHMzvkeTSVmpg1g&amp;ust=136750305070818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.br/url?sa=i&amp;rct=j&amp;q=&amp;esrc=s&amp;frm=1&amp;source=images&amp;cd=&amp;cad=rja&amp;docid=CBMjJTsSN3EmVM&amp;tbnid=vPsJMIk_JCAZ1M:&amp;ved=0CAUQjRw&amp;url=http://blog.portalrbj.com.br/tiaamelia/2012/07/&amp;ei=ykWBUZ7MIsnC0QGK4YG4AQ&amp;bvm=bv.45921128,d.dmQ&amp;psig=AFQjCNHMCuOJB51d1DyY5PN-l1UE6PiZeg&amp;ust=1367512860837325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.br/url?sa=i&amp;rct=j&amp;q=&amp;esrc=s&amp;frm=1&amp;source=images&amp;cd=&amp;cad=rja&amp;docid=ukzhk66dfRuJWM&amp;tbnid=7_DjRjO7YZZfmM:&amp;ved=0CAUQjRw&amp;url=http://cantinhodemuitapaz.blogspot.com/2012/12/tenhamos-fe.html&amp;ei=PkaBUcWcEum50AH_9oCwBw&amp;bvm=bv.45921128,d.dmQ&amp;psig=AFQjCNHxtyAmNQyJ_OtP8G0hWR_YyTWllA&amp;ust=1367512995613276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UwdrU833lFdg9M&amp;tbnid=J_XcDjkn7McvGM:&amp;ved=0CAUQjRw&amp;url=http://www.bomespirito.com/2012_02_01_archive.html&amp;ei=UByBUZmkFcrC4APp4YHgAw&amp;bvm=bv.45921128,d.dmg&amp;psig=AFQjCNFtTTsuDbwdO94QNaWJfnwfBjLmDQ&amp;ust=1367502283754328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yoS_EB_GbWAGMM&amp;tbnid=ha-x9THFZM5gUM:&amp;ved=0CAUQjRw&amp;url=http://junior-duba.blogspot.com/2012_08_05_archive.html&amp;ei=Lh6BUbiCHYeX0QGFsoCoDA&amp;bvm=bv.45921128,d.dmQ&amp;psig=AFQjCNH8MbvCFgNz-LN2zz1JTTj75zN6ZQ&amp;ust=136750267806773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m.br/url?sa=i&amp;rct=j&amp;q=&amp;esrc=s&amp;frm=1&amp;source=images&amp;cd=&amp;cad=rja&amp;docid=bAfRjPlKfwA6wM&amp;tbnid=S0DnwERqrxxG9M:&amp;ved=0CAUQjRw&amp;url=http://www.proparnaiba.com/espiritismo/2013/03/10/medicina-n-o-reconhece-obsess-o.html&amp;ei=PiCBUYrNFYj00QH01YHYBQ&amp;bvm=bv.45921128,d.dmQ&amp;psig=AFQjCNEWwgF2g07JOQHdHMzvkeTSVmpg1g&amp;ust=136750305070818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847C6FA-7CF2-46A2-A601-06217244A416}" type="slidenum">
              <a:rPr lang="pt-BR" sz="1000">
                <a:ea typeface="ＭＳ Ｐゴシック" panose="020B0600070205080204" pitchFamily="34" charset="-128"/>
              </a:rPr>
              <a:pPr algn="r"/>
              <a:t>1</a:t>
            </a:fld>
            <a:endParaRPr lang="pt-BR" sz="1000" dirty="0">
              <a:ea typeface="ＭＳ Ｐゴシック" panose="020B0600070205080204" pitchFamily="34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00113" y="2192338"/>
            <a:ext cx="4062412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UNIDADE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3</a:t>
            </a:r>
            <a:endParaRPr lang="pt-BR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</a:endParaRP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spc="-15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A MEDIUNIDADE </a:t>
            </a:r>
            <a:r>
              <a:rPr lang="pt-BR" sz="4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E O MÉDIUM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19700" y="3500438"/>
            <a:ext cx="3529013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b="0" smtClean="0">
                <a:solidFill>
                  <a:srgbClr val="906693"/>
                </a:solidFill>
              </a:rPr>
              <a:t>AULA 15</a:t>
            </a:r>
            <a:endParaRPr lang="pt-BR" sz="2400" b="0" dirty="0" smtClean="0">
              <a:solidFill>
                <a:srgbClr val="906693"/>
              </a:solidFill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4000" dirty="0" smtClean="0">
                <a:solidFill>
                  <a:srgbClr val="906693"/>
                </a:solidFill>
              </a:rPr>
              <a:t>Perda e </a:t>
            </a:r>
            <a:r>
              <a:rPr lang="pt-BR" sz="4000" spc="-150" dirty="0" smtClean="0">
                <a:solidFill>
                  <a:srgbClr val="906693"/>
                </a:solidFill>
              </a:rPr>
              <a:t>suspensão da </a:t>
            </a:r>
            <a:r>
              <a:rPr lang="pt-BR" sz="4000" dirty="0" smtClean="0">
                <a:solidFill>
                  <a:srgbClr val="906693"/>
                </a:solidFill>
              </a:rPr>
              <a:t>mediunidade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5155AB-1D5B-4DD8-A754-6B6CADD54709}" type="slidenum">
              <a:rPr lang="pt-BR" sz="1000">
                <a:solidFill>
                  <a:srgbClr val="906693"/>
                </a:solidFill>
              </a:rPr>
              <a:pPr/>
              <a:t>10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/>
            <a:endParaRPr lang="pt-BR" sz="4400" smtClean="0"/>
          </a:p>
        </p:txBody>
      </p:sp>
      <p:pic>
        <p:nvPicPr>
          <p:cNvPr id="16388" name="Picture 3" descr="9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5400" b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Programação</a:t>
            </a:r>
          </a:p>
          <a:p>
            <a:pPr eaLnBrk="1"/>
            <a:r>
              <a:rPr lang="pt-BR" sz="5400" b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de trabalho</a:t>
            </a:r>
            <a:endParaRPr lang="pt-BR" sz="5400" b="0"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8996A8-EE59-4C4C-84C4-A2048290219F}" type="slidenum">
              <a:rPr lang="pt-BR" sz="1000">
                <a:solidFill>
                  <a:srgbClr val="906693"/>
                </a:solidFill>
              </a:rPr>
              <a:pPr/>
              <a:t>11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838"/>
            <a:ext cx="7993063" cy="2160587"/>
          </a:xfrm>
        </p:spPr>
        <p:txBody>
          <a:bodyPr/>
          <a:lstStyle/>
          <a:p>
            <a:pPr eaLnBrk="1" hangingPunct="1"/>
            <a:r>
              <a:rPr lang="pt-BR" smtClean="0"/>
              <a:t>Por causa da tarefa programada para o médium</a:t>
            </a:r>
            <a:endParaRPr lang="pt-BR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9C357D-9F1C-4630-8325-37DA7EA8D00D}" type="slidenum">
              <a:rPr lang="pt-BR" sz="1000">
                <a:solidFill>
                  <a:srgbClr val="906693"/>
                </a:solidFill>
              </a:rPr>
              <a:pPr/>
              <a:t>12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917700"/>
            <a:ext cx="7993063" cy="2879725"/>
          </a:xfrm>
        </p:spPr>
        <p:txBody>
          <a:bodyPr/>
          <a:lstStyle/>
          <a:p>
            <a:pPr eaLnBrk="1" hangingPunct="1"/>
            <a:r>
              <a:rPr lang="pt-BR" smtClean="0"/>
              <a:t>Estas interrupções ou alterações são diferentes de má vontade ou desinteresse do médium</a:t>
            </a:r>
            <a:endParaRPr lang="pt-BR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771C48-6829-476B-9AA1-44E49A646925}" type="slidenum">
              <a:rPr lang="pt-BR" sz="1000">
                <a:solidFill>
                  <a:srgbClr val="906693"/>
                </a:solidFill>
              </a:rPr>
              <a:pPr/>
              <a:t>13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/>
            <a:endParaRPr lang="pt-BR" sz="4400" smtClean="0"/>
          </a:p>
        </p:txBody>
      </p:sp>
      <p:pic>
        <p:nvPicPr>
          <p:cNvPr id="20484" name="Picture 3" descr="9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5400" b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Mau uso</a:t>
            </a:r>
            <a:endParaRPr lang="pt-BR" sz="5400" b="0"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150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0B0D5B-EA71-4D3D-A333-D13438A483E1}" type="slidenum">
              <a:rPr lang="pt-BR" sz="1000">
                <a:solidFill>
                  <a:srgbClr val="906693"/>
                </a:solidFill>
              </a:rPr>
              <a:pPr/>
              <a:t>14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682625" y="4435475"/>
            <a:ext cx="7777163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sz="3600" b="0"/>
              <a:t>A finalidade da mediunidade é o</a:t>
            </a:r>
          </a:p>
          <a:p>
            <a:pPr eaLnBrk="1" hangingPunct="1"/>
            <a:r>
              <a:rPr lang="pt-BR" sz="3600" b="0"/>
              <a:t>aprendizado, o ensino, a ajuda ao próximo e o progresso espiritual</a:t>
            </a:r>
            <a:endParaRPr lang="pt-BR" sz="2400" b="0" i="1"/>
          </a:p>
        </p:txBody>
      </p:sp>
      <p:pic>
        <p:nvPicPr>
          <p:cNvPr id="21510" name="Picture 7" descr="psicograf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t="30659"/>
          <a:stretch>
            <a:fillRect/>
          </a:stretch>
        </p:blipFill>
        <p:spPr bwMode="auto">
          <a:xfrm>
            <a:off x="2484438" y="1936750"/>
            <a:ext cx="4103687" cy="2349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24FABD-E9CD-441D-81C9-C22922F79477}" type="slidenum">
              <a:rPr lang="pt-BR" sz="1000">
                <a:solidFill>
                  <a:srgbClr val="906693"/>
                </a:solidFill>
              </a:rPr>
              <a:pPr/>
              <a:t>15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3573463"/>
            <a:ext cx="7993063" cy="2592387"/>
          </a:xfrm>
        </p:spPr>
        <p:txBody>
          <a:bodyPr/>
          <a:lstStyle/>
          <a:p>
            <a:pPr eaLnBrk="1" hangingPunct="1"/>
            <a:r>
              <a:rPr lang="pt-BR" sz="4000" smtClean="0"/>
              <a:t>O mau uso com frivolidades, ganhos financeiros e egoísmo faz com que os bons Espíritos se afastem</a:t>
            </a:r>
            <a:endParaRPr lang="pt-BR" sz="4000" i="1" smtClean="0"/>
          </a:p>
        </p:txBody>
      </p:sp>
      <p:pic>
        <p:nvPicPr>
          <p:cNvPr id="22532" name="Picture 4" descr="retratos-de-uma-obsessao-img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781050"/>
            <a:ext cx="4103687" cy="27368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9A9F5A-825B-4131-BB56-E28225607804}" type="slidenum">
              <a:rPr lang="pt-BR" sz="1000">
                <a:solidFill>
                  <a:srgbClr val="906693"/>
                </a:solidFill>
              </a:rPr>
              <a:pPr/>
              <a:t>16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/>
            <a:endParaRPr lang="pt-BR" sz="4400" smtClean="0"/>
          </a:p>
        </p:txBody>
      </p:sp>
      <p:pic>
        <p:nvPicPr>
          <p:cNvPr id="23556" name="Picture 3" descr="9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5400" b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Teste</a:t>
            </a:r>
            <a:endParaRPr lang="pt-BR" sz="5400" b="0"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1025E5-1D01-4AEE-B75F-71D68A2111FA}" type="slidenum">
              <a:rPr lang="pt-BR" sz="1000">
                <a:solidFill>
                  <a:srgbClr val="906693"/>
                </a:solidFill>
              </a:rPr>
              <a:pPr/>
              <a:t>17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341438"/>
            <a:ext cx="7993063" cy="936625"/>
          </a:xfrm>
        </p:spPr>
        <p:txBody>
          <a:bodyPr/>
          <a:lstStyle/>
          <a:p>
            <a:pPr eaLnBrk="1" hangingPunct="1"/>
            <a:r>
              <a:rPr lang="pt-BR" smtClean="0"/>
              <a:t>Paciência</a:t>
            </a:r>
            <a:endParaRPr lang="pt-BR" sz="2800" i="1" smtClean="0"/>
          </a:p>
        </p:txBody>
      </p:sp>
      <p:pic>
        <p:nvPicPr>
          <p:cNvPr id="24580" name="Picture 4" descr="irritaca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r="25218" b="4785"/>
          <a:stretch>
            <a:fillRect/>
          </a:stretch>
        </p:blipFill>
        <p:spPr bwMode="auto">
          <a:xfrm>
            <a:off x="3132138" y="2420938"/>
            <a:ext cx="2828925" cy="33845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E11766-8AA6-4F1B-8B32-BF9532D2D657}" type="slidenum">
              <a:rPr lang="pt-BR" sz="1000">
                <a:solidFill>
                  <a:srgbClr val="906693"/>
                </a:solidFill>
              </a:rPr>
              <a:pPr/>
              <a:t>18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412875"/>
            <a:ext cx="7993063" cy="1008063"/>
          </a:xfrm>
        </p:spPr>
        <p:txBody>
          <a:bodyPr/>
          <a:lstStyle/>
          <a:p>
            <a:pPr eaLnBrk="1" hangingPunct="1"/>
            <a:r>
              <a:rPr lang="pt-BR" smtClean="0"/>
              <a:t>Perseverança na </a:t>
            </a:r>
            <a:r>
              <a:rPr lang="pt-BR" b="1" smtClean="0"/>
              <a:t>fé</a:t>
            </a:r>
            <a:endParaRPr lang="pt-BR" sz="2800" b="1" i="1" smtClean="0"/>
          </a:p>
        </p:txBody>
      </p:sp>
      <p:pic>
        <p:nvPicPr>
          <p:cNvPr id="25604" name="Picture 4" descr="fé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33650"/>
            <a:ext cx="4829175" cy="3343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46E802-6F08-4999-95A9-108F5C82C13C}" type="slidenum">
              <a:rPr lang="pt-BR" sz="1000">
                <a:solidFill>
                  <a:srgbClr val="906693"/>
                </a:solidFill>
              </a:rPr>
              <a:pPr/>
              <a:t>19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838"/>
            <a:ext cx="7993063" cy="1512887"/>
          </a:xfrm>
        </p:spPr>
        <p:txBody>
          <a:bodyPr/>
          <a:lstStyle/>
          <a:p>
            <a:pPr eaLnBrk="1" hangingPunct="1"/>
            <a:r>
              <a:rPr lang="pt-BR" b="1" smtClean="0"/>
              <a:t>Honestidade</a:t>
            </a:r>
            <a:r>
              <a:rPr lang="pt-BR" smtClean="0"/>
              <a:t> ao </a:t>
            </a:r>
          </a:p>
          <a:p>
            <a:pPr eaLnBrk="1" hangingPunct="1"/>
            <a:r>
              <a:rPr lang="pt-BR" smtClean="0"/>
              <a:t>não fingir comunicações</a:t>
            </a:r>
            <a:endParaRPr lang="pt-BR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512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C9C742-0DFE-4CE0-85D4-516E0CA7030A}" type="slidenum">
              <a:rPr lang="pt-BR" sz="1000">
                <a:solidFill>
                  <a:srgbClr val="906693"/>
                </a:solidFill>
              </a:rPr>
              <a:pPr/>
              <a:t>2</a:t>
            </a:fld>
            <a:endParaRPr lang="pt-BR" dirty="0">
              <a:solidFill>
                <a:srgbClr val="9066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262F3C-3CB0-44BE-BCAC-214F30EAB4DB}" type="slidenum">
              <a:rPr lang="pt-BR" sz="1000">
                <a:solidFill>
                  <a:srgbClr val="906693"/>
                </a:solidFill>
              </a:rPr>
              <a:pPr/>
              <a:t>20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7993063" cy="3455988"/>
          </a:xfrm>
        </p:spPr>
        <p:txBody>
          <a:bodyPr/>
          <a:lstStyle/>
          <a:p>
            <a:pPr eaLnBrk="1" hangingPunct="1"/>
            <a:r>
              <a:rPr lang="pt-BR" b="1" dirty="0" smtClean="0"/>
              <a:t>Meditar</a:t>
            </a:r>
            <a:r>
              <a:rPr lang="pt-BR" dirty="0" smtClean="0"/>
              <a:t> nos </a:t>
            </a:r>
            <a:r>
              <a:rPr lang="pt-BR" b="1" dirty="0" smtClean="0"/>
              <a:t>ensinos</a:t>
            </a:r>
            <a:r>
              <a:rPr lang="pt-BR" dirty="0" smtClean="0"/>
              <a:t> já </a:t>
            </a:r>
            <a:r>
              <a:rPr lang="pt-BR" b="1" dirty="0" smtClean="0"/>
              <a:t>recebidos</a:t>
            </a:r>
            <a:r>
              <a:rPr lang="pt-BR" dirty="0" smtClean="0"/>
              <a:t>, pois os Espíritos </a:t>
            </a:r>
            <a:r>
              <a:rPr lang="pt-BR" b="1" dirty="0" smtClean="0"/>
              <a:t>não</a:t>
            </a:r>
            <a:r>
              <a:rPr lang="pt-BR" dirty="0" smtClean="0"/>
              <a:t> querem que </a:t>
            </a:r>
            <a:r>
              <a:rPr lang="pt-BR" b="1" dirty="0" smtClean="0"/>
              <a:t>sejamos</a:t>
            </a:r>
            <a:r>
              <a:rPr lang="pt-BR" dirty="0" smtClean="0"/>
              <a:t> meros </a:t>
            </a:r>
            <a:r>
              <a:rPr lang="pt-BR" b="1" dirty="0" smtClean="0"/>
              <a:t>autômatos</a:t>
            </a:r>
            <a:r>
              <a:rPr lang="pt-BR" sz="2800" i="1" dirty="0" smtClean="0"/>
              <a:t> </a:t>
            </a:r>
          </a:p>
          <a:p>
            <a:pPr eaLnBrk="1" hangingPunct="1"/>
            <a:r>
              <a:rPr lang="pt-BR" sz="2800" i="1" dirty="0" smtClean="0"/>
              <a:t>Therezinha Oliveira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F03008-6992-4250-8847-BBFE5AF166E7}" type="slidenum">
              <a:rPr lang="pt-BR" sz="1000">
                <a:solidFill>
                  <a:srgbClr val="906693"/>
                </a:solidFill>
              </a:rPr>
              <a:pPr/>
              <a:t>21</a:t>
            </a:fld>
            <a:endParaRPr lang="pt-BR" dirty="0">
              <a:solidFill>
                <a:srgbClr val="906693"/>
              </a:solidFill>
            </a:endParaRPr>
          </a:p>
        </p:txBody>
      </p:sp>
      <p:pic>
        <p:nvPicPr>
          <p:cNvPr id="28675" name="Picture 3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2"/>
          <a:stretch>
            <a:fillRect/>
          </a:stretch>
        </p:blipFill>
        <p:spPr bwMode="auto">
          <a:xfrm>
            <a:off x="34925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838"/>
            <a:ext cx="7993063" cy="2879725"/>
          </a:xfrm>
        </p:spPr>
        <p:txBody>
          <a:bodyPr/>
          <a:lstStyle/>
          <a:p>
            <a:pPr eaLnBrk="1" hangingPunct="1"/>
            <a:r>
              <a:rPr lang="pt-BR" smtClean="0"/>
              <a:t>Quando os bons Espíritos afastam-se do médium não quer dizer que ele está a mercê dos Espíritos inferiores</a:t>
            </a:r>
            <a:endParaRPr lang="pt-BR" sz="2800" i="1" smtClean="0"/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735013" y="561975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sz="3600" b="0">
                <a:solidFill>
                  <a:schemeClr val="bg1"/>
                </a:solidFill>
              </a:rPr>
              <a:t>Lembrete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7F7A7C-71EB-409C-BB5F-B63B64914D3E}" type="slidenum">
              <a:rPr lang="pt-BR" sz="1000">
                <a:solidFill>
                  <a:srgbClr val="906693"/>
                </a:solidFill>
              </a:rPr>
              <a:pPr/>
              <a:t>22</a:t>
            </a:fld>
            <a:endParaRPr lang="pt-BR" dirty="0">
              <a:solidFill>
                <a:srgbClr val="906693"/>
              </a:solidFill>
            </a:endParaRPr>
          </a:p>
        </p:txBody>
      </p:sp>
      <p:pic>
        <p:nvPicPr>
          <p:cNvPr id="30723" name="Picture 2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2"/>
          <a:stretch>
            <a:fillRect/>
          </a:stretch>
        </p:blipFill>
        <p:spPr bwMode="auto">
          <a:xfrm>
            <a:off x="34925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2708275"/>
            <a:ext cx="8208963" cy="2952750"/>
          </a:xfrm>
        </p:spPr>
        <p:txBody>
          <a:bodyPr/>
          <a:lstStyle/>
          <a:p>
            <a:pPr eaLnBrk="1" hangingPunct="1"/>
            <a:r>
              <a:rPr lang="pt-BR" smtClean="0"/>
              <a:t>Muitas vezes as comunicações ostensivas cessam, mas as do pensamento, as fluídicas e morais continuam</a:t>
            </a:r>
            <a:endParaRPr lang="pt-BR" i="1" smtClean="0"/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735013" y="561975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sz="3600" b="0">
                <a:solidFill>
                  <a:schemeClr val="bg1"/>
                </a:solidFill>
              </a:rPr>
              <a:t>Lembrete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E9623F-0D82-44A3-8D7E-D1B8EE180F9A}" type="slidenum">
              <a:rPr lang="pt-BR" sz="1000">
                <a:solidFill>
                  <a:srgbClr val="906693"/>
                </a:solidFill>
              </a:rPr>
              <a:pPr/>
              <a:t>23</a:t>
            </a:fld>
            <a:endParaRPr lang="pt-BR" dirty="0">
              <a:solidFill>
                <a:srgbClr val="906693"/>
              </a:solidFill>
            </a:endParaRPr>
          </a:p>
        </p:txBody>
      </p:sp>
      <p:pic>
        <p:nvPicPr>
          <p:cNvPr id="32771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5"/>
          <p:cNvSpPr>
            <a:spLocks/>
          </p:cNvSpPr>
          <p:nvPr/>
        </p:nvSpPr>
        <p:spPr bwMode="auto">
          <a:xfrm>
            <a:off x="1044575" y="2205038"/>
            <a:ext cx="7056438" cy="3600450"/>
          </a:xfrm>
          <a:custGeom>
            <a:avLst/>
            <a:gdLst>
              <a:gd name="T0" fmla="*/ 3528219 w 21600"/>
              <a:gd name="T1" fmla="*/ 1800225 h 21600"/>
              <a:gd name="T2" fmla="*/ 3528219 w 21600"/>
              <a:gd name="T3" fmla="*/ 1800225 h 21600"/>
              <a:gd name="T4" fmla="*/ 3528219 w 21600"/>
              <a:gd name="T5" fmla="*/ 1800225 h 21600"/>
              <a:gd name="T6" fmla="*/ 3528219 w 21600"/>
              <a:gd name="T7" fmla="*/ 180022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Como proceder se perder ou tiver suspensa a mediunidade?</a:t>
            </a:r>
            <a:endParaRPr lang="pt-BR" sz="60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D4D6D9-83CA-44D5-B9B4-3F1B416D7786}" type="slidenum">
              <a:rPr lang="pt-BR" sz="1000">
                <a:solidFill>
                  <a:srgbClr val="906693"/>
                </a:solidFill>
              </a:rPr>
              <a:pPr/>
              <a:t>24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565400"/>
            <a:ext cx="7993063" cy="1655763"/>
          </a:xfrm>
        </p:spPr>
        <p:txBody>
          <a:bodyPr/>
          <a:lstStyle/>
          <a:p>
            <a:pPr eaLnBrk="1" hangingPunct="1"/>
            <a:r>
              <a:rPr lang="pt-BR" smtClean="0"/>
              <a:t>Analisar como está</a:t>
            </a:r>
          </a:p>
          <a:p>
            <a:pPr eaLnBrk="1" hangingPunct="1"/>
            <a:r>
              <a:rPr lang="pt-BR" smtClean="0"/>
              <a:t>a sua saúde física</a:t>
            </a:r>
            <a:endParaRPr lang="pt-BR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D3A6B3-FC7F-48A2-BB4F-95A53BBDB0EB}" type="slidenum">
              <a:rPr lang="pt-BR" sz="1000">
                <a:solidFill>
                  <a:srgbClr val="906693"/>
                </a:solidFill>
              </a:rPr>
              <a:pPr/>
              <a:t>25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221163"/>
            <a:ext cx="7993063" cy="1512887"/>
          </a:xfrm>
        </p:spPr>
        <p:txBody>
          <a:bodyPr/>
          <a:lstStyle/>
          <a:p>
            <a:pPr eaLnBrk="1" hangingPunct="1"/>
            <a:r>
              <a:rPr lang="pt-BR" smtClean="0"/>
              <a:t>Evitar abusos que</a:t>
            </a:r>
          </a:p>
          <a:p>
            <a:pPr eaLnBrk="1" hangingPunct="1"/>
            <a:r>
              <a:rPr lang="pt-BR" smtClean="0"/>
              <a:t>sejam prejudiciais à saúde</a:t>
            </a:r>
            <a:endParaRPr lang="pt-BR" sz="2800" i="1" smtClean="0"/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45270" r="35820" b="17876"/>
          <a:stretch>
            <a:fillRect/>
          </a:stretch>
        </p:blipFill>
        <p:spPr bwMode="auto">
          <a:xfrm>
            <a:off x="2268538" y="1196975"/>
            <a:ext cx="4608512" cy="2808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081493-3E22-4CD7-8D8A-73BE6C20E1A6}" type="slidenum">
              <a:rPr lang="pt-BR" sz="1000">
                <a:solidFill>
                  <a:srgbClr val="906693"/>
                </a:solidFill>
              </a:rPr>
              <a:pPr/>
              <a:t>26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7993063" cy="2808288"/>
          </a:xfrm>
        </p:spPr>
        <p:txBody>
          <a:bodyPr/>
          <a:lstStyle/>
          <a:p>
            <a:pPr eaLnBrk="1" hangingPunct="1"/>
            <a:r>
              <a:rPr lang="pt-BR" smtClean="0"/>
              <a:t>Inquira a si mesmo de como tem utilizado a mediunidade, como tem se conduzido diante da vida</a:t>
            </a:r>
            <a:endParaRPr lang="pt-BR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2361A3-884E-446E-B349-8A3D17CAD938}" type="slidenum">
              <a:rPr lang="pt-BR" sz="1000">
                <a:solidFill>
                  <a:srgbClr val="906693"/>
                </a:solidFill>
              </a:rPr>
              <a:pPr/>
              <a:t>27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276475"/>
            <a:ext cx="7993063" cy="2232025"/>
          </a:xfrm>
        </p:spPr>
        <p:txBody>
          <a:bodyPr/>
          <a:lstStyle/>
          <a:p>
            <a:pPr eaLnBrk="1" hangingPunct="1"/>
            <a:r>
              <a:rPr lang="pt-BR" smtClean="0"/>
              <a:t>Os ensinamentos recebidos têm sido úteis a si? Ou somente aos outros?</a:t>
            </a:r>
            <a:endParaRPr lang="pt-BR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7A1D85-8BD9-4B32-B973-A2E3DFA6D5F0}" type="slidenum">
              <a:rPr lang="pt-BR" sz="1000">
                <a:solidFill>
                  <a:srgbClr val="906693"/>
                </a:solidFill>
              </a:rPr>
              <a:pPr/>
              <a:t>28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838"/>
            <a:ext cx="7993063" cy="1512887"/>
          </a:xfrm>
        </p:spPr>
        <p:txBody>
          <a:bodyPr/>
          <a:lstStyle/>
          <a:p>
            <a:pPr eaLnBrk="1" hangingPunct="1"/>
            <a:r>
              <a:rPr lang="pt-BR" smtClean="0"/>
              <a:t>Resignar-se, orar e buscar seguir uma conduta reta</a:t>
            </a:r>
            <a:endParaRPr lang="pt-BR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8"/>
            <a:ext cx="9144000" cy="6778184"/>
          </a:xfrm>
          <a:prstGeom prst="rect">
            <a:avLst/>
          </a:prstGeom>
        </p:spPr>
      </p:pic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AD8BC-9968-4391-9CEB-AC211D8B18AA}" type="slidenum">
              <a:rPr lang="pt-BR" sz="1000"/>
              <a:pPr>
                <a:defRPr/>
              </a:pPr>
              <a:t>29</a:t>
            </a:fld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996598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54F271-7166-45B0-813E-392FFA43B7C0}" type="slidenum">
              <a:rPr lang="pt-BR" sz="1000">
                <a:solidFill>
                  <a:srgbClr val="906693"/>
                </a:solidFill>
              </a:rPr>
              <a:pPr/>
              <a:t>3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/>
            <a:endParaRPr lang="pt-BR" sz="4400" smtClean="0"/>
          </a:p>
        </p:txBody>
      </p:sp>
      <p:pic>
        <p:nvPicPr>
          <p:cNvPr id="6148" name="Picture 3" descr="5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>
            <a:fillRect/>
          </a:stretch>
        </p:blipFill>
        <p:spPr bwMode="auto">
          <a:xfrm>
            <a:off x="34925" y="0"/>
            <a:ext cx="91090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682625" y="3931691"/>
            <a:ext cx="7777163" cy="25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sz="3600" b="0" dirty="0" smtClean="0"/>
              <a:t>A </a:t>
            </a:r>
            <a:r>
              <a:rPr lang="pt-BR" sz="3600" b="0" dirty="0"/>
              <a:t>faculdade mediúnica está </a:t>
            </a:r>
            <a:r>
              <a:rPr lang="pt-BR" sz="3600" b="0" dirty="0" smtClean="0"/>
              <a:t>sujeita</a:t>
            </a:r>
          </a:p>
          <a:p>
            <a:pPr eaLnBrk="1" hangingPunct="1"/>
            <a:r>
              <a:rPr lang="pt-BR" sz="3600" b="0" dirty="0" smtClean="0"/>
              <a:t>a </a:t>
            </a:r>
            <a:r>
              <a:rPr lang="pt-BR" sz="3600" b="0" dirty="0"/>
              <a:t>intermitências e a suspensões temporárias ou mesmo a </a:t>
            </a:r>
            <a:r>
              <a:rPr lang="pt-BR" sz="3600" b="0" dirty="0" smtClean="0"/>
              <a:t>deixar</a:t>
            </a:r>
          </a:p>
          <a:p>
            <a:pPr eaLnBrk="1" hangingPunct="1"/>
            <a:r>
              <a:rPr lang="pt-BR" sz="3600" b="0" dirty="0" smtClean="0"/>
              <a:t>de </a:t>
            </a:r>
            <a:r>
              <a:rPr lang="pt-BR" sz="3600" b="0" dirty="0"/>
              <a:t>se </a:t>
            </a:r>
            <a:r>
              <a:rPr lang="pt-BR" sz="3600" b="0" dirty="0" smtClean="0"/>
              <a:t>manifestar </a:t>
            </a:r>
            <a:r>
              <a:rPr lang="pt-BR" sz="2400" b="0" i="1" dirty="0" smtClean="0"/>
              <a:t>Therezinha </a:t>
            </a:r>
            <a:r>
              <a:rPr lang="pt-BR" sz="2400" b="0" i="1" dirty="0"/>
              <a:t>Oliveira</a:t>
            </a:r>
          </a:p>
        </p:txBody>
      </p:sp>
      <p:pic>
        <p:nvPicPr>
          <p:cNvPr id="6150" name="Picture 10" descr="Mediunidad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1844675"/>
            <a:ext cx="2867025" cy="1962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5E45063A-9B4A-47CF-B96B-6BC15A692F9F}" type="slidenum">
              <a:rPr lang="pt-BR" sz="1000"/>
              <a:pPr/>
              <a:t>30</a:t>
            </a:fld>
            <a:endParaRPr lang="pt-BR" dirty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0963" name="Picture 3" descr="8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/>
          <p:cNvSpPr>
            <a:spLocks/>
          </p:cNvSpPr>
          <p:nvPr/>
        </p:nvSpPr>
        <p:spPr bwMode="auto">
          <a:xfrm>
            <a:off x="1331913" y="3008313"/>
            <a:ext cx="6353175" cy="19335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60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3ª FASE</a:t>
            </a:r>
          </a:p>
          <a:p>
            <a:pPr algn="ctr" eaLnBrk="1"/>
            <a:r>
              <a:rPr lang="pt-BR" sz="60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CONTATO</a:t>
            </a:r>
            <a:endParaRPr lang="pt-BR" sz="1200" dirty="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4643A99F-07E5-4AE2-AB6F-E786EF0CFF26}" type="slidenum">
              <a:rPr lang="pt-BR" sz="1000"/>
              <a:pPr/>
              <a:t>31</a:t>
            </a:fld>
            <a:endParaRPr lang="pt-BR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1987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 dirty="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Objetivo</a:t>
            </a:r>
            <a:endParaRPr lang="pt-BR" sz="1200" dirty="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32</a:t>
            </a:fld>
            <a:endParaRPr lang="pt-BR" dirty="0"/>
          </a:p>
        </p:txBody>
      </p:sp>
      <p:sp>
        <p:nvSpPr>
          <p:cNvPr id="5" name="Rectangle 3"/>
          <p:cNvSpPr>
            <a:spLocks noGrp="1"/>
          </p:cNvSpPr>
          <p:nvPr>
            <p:ph idx="1"/>
          </p:nvPr>
        </p:nvSpPr>
        <p:spPr>
          <a:xfrm>
            <a:off x="684213" y="1960240"/>
            <a:ext cx="7775575" cy="298092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/>
            <a:r>
              <a:rPr lang="pt-BR" sz="4000" dirty="0" smtClean="0">
                <a:solidFill>
                  <a:srgbClr val="906693"/>
                </a:solidFill>
              </a:rPr>
              <a:t>Fase em que o </a:t>
            </a:r>
            <a:r>
              <a:rPr lang="pt-BR" sz="4000" b="1" dirty="0" smtClean="0">
                <a:solidFill>
                  <a:srgbClr val="906693"/>
                </a:solidFill>
              </a:rPr>
              <a:t>guia</a:t>
            </a:r>
            <a:r>
              <a:rPr lang="pt-BR" sz="4000" dirty="0" smtClean="0">
                <a:solidFill>
                  <a:srgbClr val="906693"/>
                </a:solidFill>
              </a:rPr>
              <a:t> </a:t>
            </a:r>
            <a:r>
              <a:rPr lang="pt-BR" sz="4000" b="1" dirty="0" smtClean="0">
                <a:solidFill>
                  <a:srgbClr val="906693"/>
                </a:solidFill>
              </a:rPr>
              <a:t>mediúnico</a:t>
            </a:r>
            <a:r>
              <a:rPr lang="pt-BR" sz="4000" dirty="0" smtClean="0">
                <a:solidFill>
                  <a:srgbClr val="906693"/>
                </a:solidFill>
              </a:rPr>
              <a:t> </a:t>
            </a:r>
            <a:r>
              <a:rPr lang="pt-BR" sz="4000" b="1" dirty="0" smtClean="0">
                <a:solidFill>
                  <a:srgbClr val="906693"/>
                </a:solidFill>
              </a:rPr>
              <a:t>atua</a:t>
            </a:r>
            <a:r>
              <a:rPr lang="pt-BR" sz="4000" dirty="0" smtClean="0">
                <a:solidFill>
                  <a:srgbClr val="906693"/>
                </a:solidFill>
              </a:rPr>
              <a:t> </a:t>
            </a:r>
            <a:r>
              <a:rPr lang="pt-BR" sz="4000" b="1" dirty="0" smtClean="0">
                <a:solidFill>
                  <a:srgbClr val="906693"/>
                </a:solidFill>
              </a:rPr>
              <a:t>mais</a:t>
            </a:r>
            <a:r>
              <a:rPr lang="pt-BR" sz="4000" dirty="0" smtClean="0">
                <a:solidFill>
                  <a:srgbClr val="906693"/>
                </a:solidFill>
              </a:rPr>
              <a:t> </a:t>
            </a:r>
            <a:r>
              <a:rPr lang="pt-BR" sz="4000" b="1" dirty="0" smtClean="0">
                <a:solidFill>
                  <a:srgbClr val="906693"/>
                </a:solidFill>
              </a:rPr>
              <a:t>diretamente</a:t>
            </a:r>
            <a:r>
              <a:rPr lang="pt-BR" sz="4000" dirty="0" smtClean="0">
                <a:solidFill>
                  <a:srgbClr val="906693"/>
                </a:solidFill>
              </a:rPr>
              <a:t> sobre o médium, estabelecendo-se entre eles uma interpenetração áurica</a:t>
            </a:r>
            <a:r>
              <a:rPr lang="pt-BR" sz="2800" i="1" dirty="0" smtClean="0">
                <a:solidFill>
                  <a:srgbClr val="906693"/>
                </a:solidFill>
              </a:rPr>
              <a:t> Therezinha Oliveira</a:t>
            </a:r>
            <a:endParaRPr lang="pt-BR" sz="3600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33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712788" y="3861048"/>
            <a:ext cx="770413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sz="4400" b="0" dirty="0" smtClean="0">
                <a:solidFill>
                  <a:srgbClr val="906693"/>
                </a:solidFill>
              </a:rPr>
              <a:t>O exercício dessa fase representa uma experiência agradável </a:t>
            </a:r>
            <a:r>
              <a:rPr lang="pt-BR" sz="2800" b="0" i="1" dirty="0" smtClean="0">
                <a:solidFill>
                  <a:srgbClr val="906693"/>
                </a:solidFill>
              </a:rPr>
              <a:t>Therezinha Oliveira</a:t>
            </a:r>
            <a:endParaRPr lang="pt-BR" sz="3600" b="0" dirty="0" smtClean="0">
              <a:solidFill>
                <a:srgbClr val="906693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1016" y="974136"/>
            <a:ext cx="3561184" cy="2670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41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6B12F84-497C-4EAF-A5D7-763B19E59CC8}" type="slidenum">
              <a:rPr lang="pt-BR" sz="1000"/>
              <a:pPr/>
              <a:t>34</a:t>
            </a:fld>
            <a:endParaRPr lang="pt-BR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5059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 dirty="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Como ocorre</a:t>
            </a:r>
            <a:endParaRPr lang="pt-BR" sz="1200" dirty="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2B17D01-0DCA-465A-BFFB-1608591CC622}" type="slidenum">
              <a:rPr lang="pt-BR" sz="1000"/>
              <a:pPr/>
              <a:t>35</a:t>
            </a:fld>
            <a:endParaRPr lang="pt-BR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6083" name="Picture 3" descr="10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>
            <a:fillRect/>
          </a:stretch>
        </p:blipFill>
        <p:spPr bwMode="auto">
          <a:xfrm>
            <a:off x="22225" y="0"/>
            <a:ext cx="9107488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/>
          </p:cNvSpPr>
          <p:nvPr/>
        </p:nvSpPr>
        <p:spPr bwMode="auto">
          <a:xfrm>
            <a:off x="1043608" y="2852936"/>
            <a:ext cx="384906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3600" b="0" dirty="0">
                <a:solidFill>
                  <a:schemeClr val="bg1"/>
                </a:solidFill>
              </a:rPr>
              <a:t>O </a:t>
            </a:r>
            <a:r>
              <a:rPr lang="pt-BR" sz="3600" b="0" dirty="0" smtClean="0">
                <a:solidFill>
                  <a:schemeClr val="bg1"/>
                </a:solidFill>
              </a:rPr>
              <a:t>guia mediúnico promove uma ligação áurica com o médium, quando solicitado pelo expositor</a:t>
            </a:r>
            <a:endParaRPr lang="pt-BR" sz="3600" b="0" dirty="0">
              <a:solidFill>
                <a:schemeClr val="bg1"/>
              </a:solidFill>
            </a:endParaRPr>
          </a:p>
        </p:txBody>
      </p:sp>
      <p:pic>
        <p:nvPicPr>
          <p:cNvPr id="25604" name="Picture 4" descr="ANd9GcTTE7euRdbpKceh35IkyPo4-GFOFn2uw2JuAoadSnE2F59rC-I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2345208"/>
            <a:ext cx="2409825" cy="3748088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36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395536" y="2492896"/>
            <a:ext cx="467987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eaLnBrk="1" hangingPunct="1"/>
            <a:r>
              <a:rPr lang="pt-BR" sz="4000" b="0" dirty="0" smtClean="0">
                <a:solidFill>
                  <a:srgbClr val="906693"/>
                </a:solidFill>
              </a:rPr>
              <a:t>O guia mediúnico age indiretamente sobre os centros de força (períspirito)</a:t>
            </a:r>
            <a:endParaRPr lang="pt-BR" sz="3600" b="0" dirty="0" smtClean="0">
              <a:solidFill>
                <a:srgbClr val="906693"/>
              </a:solidFill>
            </a:endParaRPr>
          </a:p>
        </p:txBody>
      </p:sp>
      <p:pic>
        <p:nvPicPr>
          <p:cNvPr id="6" name="Picture 7" descr="img%2Bplexos%2Be%2Bcentros%2Bvita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6"/>
          <a:stretch/>
        </p:blipFill>
        <p:spPr bwMode="auto">
          <a:xfrm>
            <a:off x="5181899" y="1540570"/>
            <a:ext cx="3422549" cy="43367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37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457200" y="2203574"/>
            <a:ext cx="8229600" cy="259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altLang="ja-JP" sz="4400" b="0" dirty="0" smtClean="0">
                <a:solidFill>
                  <a:srgbClr val="906693"/>
                </a:solidFill>
              </a:rPr>
              <a:t>O médium sentirá uma momentânea impressão de</a:t>
            </a:r>
          </a:p>
          <a:p>
            <a:pPr defTabSz="914400" eaLnBrk="1" hangingPunct="1"/>
            <a:r>
              <a:rPr lang="pt-BR" altLang="ja-JP" sz="4400" b="0" dirty="0" smtClean="0">
                <a:solidFill>
                  <a:srgbClr val="906693"/>
                </a:solidFill>
              </a:rPr>
              <a:t>que vai entrar em transe</a:t>
            </a:r>
          </a:p>
          <a:p>
            <a:pPr defTabSz="914400" eaLnBrk="1" hangingPunct="1"/>
            <a:r>
              <a:rPr lang="pt-BR" sz="2800" b="0" i="1" dirty="0" smtClean="0">
                <a:solidFill>
                  <a:srgbClr val="906693"/>
                </a:solidFill>
              </a:rPr>
              <a:t>Therezinha Oliveira</a:t>
            </a:r>
          </a:p>
        </p:txBody>
      </p:sp>
    </p:spTree>
    <p:extLst>
      <p:ext uri="{BB962C8B-B14F-4D97-AF65-F5344CB8AC3E}">
        <p14:creationId xmlns:p14="http://schemas.microsoft.com/office/powerpoint/2010/main" val="6121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38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612205" y="2492896"/>
            <a:ext cx="424782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eaLnBrk="1" hangingPunct="1"/>
            <a:r>
              <a:rPr lang="pt-BR" sz="4000" b="0" dirty="0" smtClean="0">
                <a:solidFill>
                  <a:srgbClr val="906693"/>
                </a:solidFill>
              </a:rPr>
              <a:t>O guia mediúnico age diretamente sobre os plexos (corpo físico)</a:t>
            </a:r>
            <a:endParaRPr lang="pt-BR" sz="3600" b="0" dirty="0" smtClean="0">
              <a:solidFill>
                <a:srgbClr val="906693"/>
              </a:solidFill>
            </a:endParaRPr>
          </a:p>
        </p:txBody>
      </p:sp>
      <p:pic>
        <p:nvPicPr>
          <p:cNvPr id="6" name="Picture 7" descr="img%2Bplexos%2Be%2Bcentros%2Bvita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2"/>
          <a:stretch/>
        </p:blipFill>
        <p:spPr bwMode="auto">
          <a:xfrm>
            <a:off x="5220072" y="1412776"/>
            <a:ext cx="3038055" cy="47686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8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39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446088" y="2276872"/>
            <a:ext cx="8229600" cy="26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altLang="ja-JP" sz="4400" b="0" dirty="0" smtClean="0">
                <a:solidFill>
                  <a:srgbClr val="906693"/>
                </a:solidFill>
              </a:rPr>
              <a:t>Causando sensações físicas, como </a:t>
            </a:r>
            <a:r>
              <a:rPr lang="pt-BR" altLang="ja-JP" sz="4400" b="0" dirty="0" err="1" smtClean="0">
                <a:solidFill>
                  <a:srgbClr val="906693"/>
                </a:solidFill>
              </a:rPr>
              <a:t>repuxamentos</a:t>
            </a:r>
            <a:r>
              <a:rPr lang="pt-BR" altLang="ja-JP" sz="4400" b="0" dirty="0" smtClean="0">
                <a:solidFill>
                  <a:srgbClr val="906693"/>
                </a:solidFill>
              </a:rPr>
              <a:t>, tremores, quenturas, pressões</a:t>
            </a:r>
          </a:p>
          <a:p>
            <a:pPr defTabSz="914400" eaLnBrk="1" hangingPunct="1"/>
            <a:r>
              <a:rPr lang="pt-BR" sz="2800" b="0" i="1" dirty="0" smtClean="0">
                <a:solidFill>
                  <a:srgbClr val="906693"/>
                </a:solidFill>
              </a:rPr>
              <a:t>Therezinha Oliveira</a:t>
            </a:r>
          </a:p>
        </p:txBody>
      </p:sp>
    </p:spTree>
    <p:extLst>
      <p:ext uri="{BB962C8B-B14F-4D97-AF65-F5344CB8AC3E}">
        <p14:creationId xmlns:p14="http://schemas.microsoft.com/office/powerpoint/2010/main" val="7732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41235F-3CA5-4131-8C83-A893412A88CD}" type="slidenum">
              <a:rPr lang="pt-BR" sz="1000">
                <a:solidFill>
                  <a:srgbClr val="906693"/>
                </a:solidFill>
              </a:rPr>
              <a:pPr/>
              <a:t>4</a:t>
            </a:fld>
            <a:endParaRPr lang="pt-BR" dirty="0">
              <a:solidFill>
                <a:srgbClr val="906693"/>
              </a:solidFill>
            </a:endParaRPr>
          </a:p>
        </p:txBody>
      </p:sp>
      <p:pic>
        <p:nvPicPr>
          <p:cNvPr id="7171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5"/>
          <p:cNvSpPr>
            <a:spLocks/>
          </p:cNvSpPr>
          <p:nvPr/>
        </p:nvSpPr>
        <p:spPr bwMode="auto">
          <a:xfrm>
            <a:off x="1044575" y="2708275"/>
            <a:ext cx="7056438" cy="2592388"/>
          </a:xfrm>
          <a:custGeom>
            <a:avLst/>
            <a:gdLst>
              <a:gd name="T0" fmla="*/ 3528219 w 21600"/>
              <a:gd name="T1" fmla="*/ 1296194 h 21600"/>
              <a:gd name="T2" fmla="*/ 3528219 w 21600"/>
              <a:gd name="T3" fmla="*/ 1296194 h 21600"/>
              <a:gd name="T4" fmla="*/ 3528219 w 21600"/>
              <a:gd name="T5" fmla="*/ 1296194 h 21600"/>
              <a:gd name="T6" fmla="*/ 3528219 w 21600"/>
              <a:gd name="T7" fmla="*/ 129619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Por que ocorre a</a:t>
            </a:r>
          </a:p>
          <a:p>
            <a:pPr eaLnBrk="1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perda ou suspensão da mediunidade?</a:t>
            </a:r>
            <a:endParaRPr lang="pt-BR" sz="28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40</a:t>
            </a:fld>
            <a:endParaRPr lang="pt-B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83568" y="3645595"/>
            <a:ext cx="7787208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altLang="ja-JP" sz="4400" b="0" dirty="0" smtClean="0">
                <a:solidFill>
                  <a:srgbClr val="906693"/>
                </a:solidFill>
              </a:rPr>
              <a:t>Quando tiver dúvidas, o médium pode pedir uma confirmação mental</a:t>
            </a:r>
          </a:p>
          <a:p>
            <a:pPr defTabSz="914400" eaLnBrk="1" hangingPunct="1"/>
            <a:r>
              <a:rPr lang="pt-BR" sz="2800" b="0" i="1" dirty="0" smtClean="0">
                <a:solidFill>
                  <a:srgbClr val="906693"/>
                </a:solidFill>
              </a:rPr>
              <a:t>Therezinha Oliveira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6652" y="908720"/>
            <a:ext cx="3251532" cy="26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DB90560E-C869-4D70-8E7E-A2FD4CE4D36D}" type="slidenum">
              <a:rPr lang="pt-BR" sz="1000"/>
              <a:pPr/>
              <a:t>41</a:t>
            </a:fld>
            <a:endParaRPr lang="pt-BR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2227" name="Picture 3" descr="9-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 que posso sentir?</a:t>
            </a:r>
            <a:endParaRPr lang="pt-BR" sz="120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42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684213" y="1844824"/>
            <a:ext cx="7775575" cy="309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pt-BR" sz="4800" b="0" dirty="0" smtClean="0">
                <a:solidFill>
                  <a:srgbClr val="906693"/>
                </a:solidFill>
              </a:rPr>
              <a:t>As sensações, embora físicas, são mais intensas</a:t>
            </a:r>
          </a:p>
          <a:p>
            <a:pPr defTabSz="914400" eaLnBrk="1" hangingPunct="1">
              <a:defRPr/>
            </a:pPr>
            <a:r>
              <a:rPr lang="pt-BR" sz="4800" b="0" dirty="0" smtClean="0">
                <a:solidFill>
                  <a:srgbClr val="906693"/>
                </a:solidFill>
              </a:rPr>
              <a:t>e nítidas do que nas fases anteriores</a:t>
            </a:r>
            <a:endParaRPr lang="pt-BR" b="0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43</a:t>
            </a:fld>
            <a:endParaRPr lang="pt-BR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684213" y="1844824"/>
            <a:ext cx="777557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pt-BR" sz="4000" b="0" dirty="0" smtClean="0">
                <a:solidFill>
                  <a:srgbClr val="906693"/>
                </a:solidFill>
              </a:rPr>
              <a:t>Há relatos de participantes dizendo que os sintomas fora</a:t>
            </a:r>
          </a:p>
          <a:p>
            <a:pPr defTabSz="914400" eaLnBrk="1" hangingPunct="1">
              <a:defRPr/>
            </a:pPr>
            <a:r>
              <a:rPr lang="pt-BR" sz="4000" b="0" dirty="0" smtClean="0">
                <a:solidFill>
                  <a:srgbClr val="906693"/>
                </a:solidFill>
              </a:rPr>
              <a:t>do centro espírita aumentaram, mas isto é natural, é fruto do trabalho realizado</a:t>
            </a:r>
            <a:endParaRPr lang="pt-BR" sz="3600" b="0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b="0" smtClean="0"/>
              <a:pPr>
                <a:defRPr/>
              </a:pPr>
              <a:t>44</a:t>
            </a:fld>
            <a:endParaRPr lang="pt-BR" b="0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835696" y="908720"/>
            <a:ext cx="5399955" cy="13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pt-BR" sz="3600" b="0" dirty="0" smtClean="0">
                <a:solidFill>
                  <a:srgbClr val="906693"/>
                </a:solidFill>
              </a:rPr>
              <a:t>Impressões visuais desfocadas, contornos</a:t>
            </a:r>
            <a:endParaRPr lang="pt-BR" b="0" dirty="0" smtClean="0">
              <a:solidFill>
                <a:srgbClr val="906693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684213" y="2996877"/>
            <a:ext cx="7775575" cy="7921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/>
            <a:r>
              <a:rPr lang="pt-BR" sz="3200" b="0" kern="0" dirty="0" smtClean="0"/>
              <a:t>Movimentos involuntários dos olhos</a:t>
            </a:r>
            <a:endParaRPr lang="pt-BR" sz="2800" b="0" kern="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684213" y="4546699"/>
            <a:ext cx="7775575" cy="140258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/>
            <a:r>
              <a:rPr lang="pt-BR" sz="4000" b="0" kern="0" dirty="0" smtClean="0"/>
              <a:t>Audição se dilatando ou estampido nos ouvidos</a:t>
            </a:r>
            <a:endParaRPr lang="pt-BR" sz="36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40244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45</a:t>
            </a:fld>
            <a:endParaRPr lang="pt-B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84213" y="2195513"/>
            <a:ext cx="7775575" cy="231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t-BR" sz="4800" b="0" dirty="0" smtClean="0">
                <a:solidFill>
                  <a:srgbClr val="906693"/>
                </a:solidFill>
              </a:rPr>
              <a:t>Formigamento ou choque nos braços, correndo dos ombros até as mãos</a:t>
            </a:r>
            <a:endParaRPr lang="pt-BR" b="0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b="0" smtClean="0"/>
              <a:pPr>
                <a:defRPr/>
              </a:pPr>
              <a:t>46</a:t>
            </a:fld>
            <a:endParaRPr lang="pt-BR" b="0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972245" y="908522"/>
            <a:ext cx="4175819" cy="72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hangingPunct="1">
              <a:defRPr/>
            </a:pPr>
            <a:r>
              <a:rPr lang="pt-BR" sz="4000" b="0" dirty="0" smtClean="0">
                <a:solidFill>
                  <a:srgbClr val="906693"/>
                </a:solidFill>
              </a:rPr>
              <a:t>Mãos inchando</a:t>
            </a:r>
            <a:endParaRPr lang="pt-BR" sz="3600" b="0" dirty="0" smtClean="0">
              <a:solidFill>
                <a:srgbClr val="906693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2267744" y="1988840"/>
            <a:ext cx="5904012" cy="7922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defRPr/>
            </a:pPr>
            <a:r>
              <a:rPr lang="pt-BR" sz="4000" b="0" kern="0" dirty="0" smtClean="0"/>
              <a:t>Vazio no estômago</a:t>
            </a:r>
            <a:endParaRPr lang="pt-BR" sz="3600" b="0" kern="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971600" y="3294038"/>
            <a:ext cx="5616624" cy="78303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defRPr/>
            </a:pPr>
            <a:r>
              <a:rPr lang="pt-BR" sz="4000" b="0" kern="0" dirty="0" smtClean="0"/>
              <a:t>Garganta engasgada</a:t>
            </a:r>
            <a:endParaRPr lang="pt-BR" sz="3600" b="0" kern="0" dirty="0" smtClean="0"/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5364088" y="4365104"/>
            <a:ext cx="2375620" cy="75393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defRPr/>
            </a:pPr>
            <a:r>
              <a:rPr lang="pt-BR" b="0" kern="0" dirty="0" smtClean="0"/>
              <a:t>Toques</a:t>
            </a:r>
            <a:endParaRPr lang="pt-BR" sz="4000" b="0" kern="0" dirty="0" smtClean="0"/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1403648" y="5301010"/>
            <a:ext cx="6263332" cy="72027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 eaLnBrk="1" hangingPunct="1">
              <a:defRPr/>
            </a:pPr>
            <a:r>
              <a:rPr lang="pt-BR" sz="4000" b="0" kern="0" dirty="0" smtClean="0"/>
              <a:t>Distanciamento do corpo</a:t>
            </a:r>
            <a:endParaRPr lang="pt-BR" sz="36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7075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A552D-284C-4033-AF10-9498E53C76AC}" type="slidenum">
              <a:rPr lang="pt-BR" sz="1000" smtClean="0"/>
              <a:pPr>
                <a:defRPr/>
              </a:pPr>
              <a:t>47</a:t>
            </a:fld>
            <a:endParaRPr lang="pt-B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84213" y="2276474"/>
            <a:ext cx="7775575" cy="244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67949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pt-BR" sz="4800" b="0" dirty="0" smtClean="0">
                <a:solidFill>
                  <a:srgbClr val="906693"/>
                </a:solidFill>
              </a:rPr>
              <a:t>Corpo inchar por causa da expansão </a:t>
            </a:r>
            <a:r>
              <a:rPr lang="pt-BR" sz="4800" b="0" dirty="0" err="1" smtClean="0">
                <a:solidFill>
                  <a:srgbClr val="906693"/>
                </a:solidFill>
              </a:rPr>
              <a:t>perispiritual</a:t>
            </a:r>
            <a:r>
              <a:rPr lang="pt-BR" sz="4800" b="0" dirty="0" smtClean="0">
                <a:solidFill>
                  <a:srgbClr val="906693"/>
                </a:solidFill>
              </a:rPr>
              <a:t> (</a:t>
            </a:r>
            <a:r>
              <a:rPr lang="pt-BR" sz="4800" b="0" i="1" dirty="0" err="1" smtClean="0">
                <a:solidFill>
                  <a:srgbClr val="906693"/>
                </a:solidFill>
              </a:rPr>
              <a:t>ballonnement</a:t>
            </a:r>
            <a:r>
              <a:rPr lang="pt-BR" sz="4800" b="0" i="1" dirty="0" smtClean="0">
                <a:solidFill>
                  <a:srgbClr val="906693"/>
                </a:solidFill>
              </a:rPr>
              <a:t>)</a:t>
            </a:r>
            <a:endParaRPr lang="pt-BR" sz="4800" b="0" dirty="0" smtClean="0">
              <a:solidFill>
                <a:srgbClr val="9066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5173902-2FDC-4469-9834-CCB5EA7F6B87}" type="slidenum">
              <a:rPr lang="pt-BR" sz="1000"/>
              <a:pPr/>
              <a:t>48</a:t>
            </a:fld>
            <a:endParaRPr lang="pt-BR" dirty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2467" name="Picture 3" descr="8-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AutoShape 5"/>
          <p:cNvSpPr>
            <a:spLocks/>
          </p:cNvSpPr>
          <p:nvPr/>
        </p:nvSpPr>
        <p:spPr bwMode="auto">
          <a:xfrm>
            <a:off x="1044575" y="3213100"/>
            <a:ext cx="7056438" cy="167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PREPARANDO-SE</a:t>
            </a:r>
          </a:p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O EXERCÍCIO</a:t>
            </a:r>
            <a:endParaRPr lang="pt-BR" sz="120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E2AB506F-6EF3-45F1-BC02-9B3FBBE22A70}" type="slidenum">
              <a:rPr lang="pt-BR" sz="1000"/>
              <a:pPr/>
              <a:t>49</a:t>
            </a:fld>
            <a:endParaRPr lang="pt-BR" dirty="0"/>
          </a:p>
        </p:txBody>
      </p:sp>
      <p:sp>
        <p:nvSpPr>
          <p:cNvPr id="50180" name="AutoShape 4"/>
          <p:cNvSpPr>
            <a:spLocks/>
          </p:cNvSpPr>
          <p:nvPr/>
        </p:nvSpPr>
        <p:spPr bwMode="auto">
          <a:xfrm>
            <a:off x="504899" y="548258"/>
            <a:ext cx="7883525" cy="525700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ts val="700"/>
              </a:spcBef>
            </a:pP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BIBLIOGRAFIA</a:t>
            </a:r>
          </a:p>
          <a:p>
            <a:pPr eaLnBrk="1">
              <a:spcBef>
                <a:spcPts val="700"/>
              </a:spcBef>
            </a:pPr>
            <a:r>
              <a:rPr lang="pt-BR" sz="1800" b="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Kardec, Allan</a:t>
            </a:r>
            <a:r>
              <a:rPr 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O Livro dos Médiuns, 2ª parte, cap. 14, item 167.</a:t>
            </a:r>
          </a:p>
          <a:p>
            <a:pPr eaLnBrk="1">
              <a:spcBef>
                <a:spcPts val="700"/>
              </a:spcBef>
            </a:pPr>
            <a:r>
              <a:rPr lang="pt-BR" sz="1800" b="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Kardec, Allan</a:t>
            </a:r>
            <a:r>
              <a:rPr 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Obras Póstuma, 1ª parte, A Segunda Vista.</a:t>
            </a:r>
            <a:endParaRPr lang="pt-BR" sz="1800" b="0" i="1" dirty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700"/>
              </a:spcBef>
            </a:pPr>
            <a:r>
              <a:rPr lang="pt-BR" sz="1800" b="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Luiz, André</a:t>
            </a:r>
            <a:r>
              <a:rPr 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Mecanismos da Mediunidade, cap. 26.</a:t>
            </a:r>
            <a:endParaRPr lang="pt-BR" sz="1800" b="0" i="1" dirty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700"/>
              </a:spcBef>
            </a:pPr>
            <a:r>
              <a:rPr lang="pt-BR" sz="1800" b="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Oliveira, Therezinha</a:t>
            </a:r>
            <a:r>
              <a:rPr 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Mediunidade. </a:t>
            </a:r>
            <a:r>
              <a:rPr lang="pt-BR" sz="1800" b="0" dirty="0" smtClean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15.ed.Campinas</a:t>
            </a:r>
            <a:r>
              <a:rPr 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, SP</a:t>
            </a:r>
            <a:r>
              <a:rPr lang="pt-BR" sz="1800" b="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Allan Kardec</a:t>
            </a:r>
            <a:r>
              <a:rPr 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sz="1800" b="0" dirty="0" smtClean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2013.</a:t>
            </a:r>
            <a:endParaRPr lang="pt-BR" sz="1800" b="0" dirty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700"/>
              </a:spcBef>
            </a:pPr>
            <a:r>
              <a:rPr lang="pt-BR" sz="1800" b="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Nilson, Teddy e Oliveira, Therezinha</a:t>
            </a:r>
            <a:r>
              <a:rPr 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Orientação Mediúnica. Campinas, SP: Centro Espírita </a:t>
            </a:r>
            <a:r>
              <a:rPr lang="ja-JP" alt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pt-BR" altLang="ja-JP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Allan Kardec</a:t>
            </a:r>
            <a:r>
              <a:rPr lang="ja-JP" altLang="pt-BR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r>
              <a:rPr lang="pt-BR" altLang="ja-JP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- Dep. Editorial, 2001.</a:t>
            </a:r>
          </a:p>
          <a:p>
            <a:pPr eaLnBrk="1">
              <a:spcBef>
                <a:spcPts val="700"/>
              </a:spcBef>
            </a:pPr>
            <a:r>
              <a:rPr lang="pt-BR" altLang="ja-JP" sz="1800" b="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Miranda, Hermínio C.</a:t>
            </a:r>
            <a:r>
              <a:rPr lang="pt-BR" altLang="ja-JP" sz="1800" b="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Diversidade dos Carismas, vol. I, cap. 8.</a:t>
            </a:r>
            <a:endParaRPr lang="pt-BR" altLang="ja-JP" sz="1800" b="0" i="1" dirty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600"/>
              </a:spcBef>
            </a:pPr>
            <a:endParaRPr lang="pt-BR" sz="1200" dirty="0" smtClean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851920" y="5805264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Fortaleza, janeiro de 2014</a:t>
            </a:r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1271936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A315AA-FEC2-43B6-A219-9A07DDBF4AEB}" type="slidenum">
              <a:rPr lang="pt-BR" sz="1000">
                <a:solidFill>
                  <a:srgbClr val="906693"/>
                </a:solidFill>
              </a:rPr>
              <a:pPr/>
              <a:t>5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/>
            <a:endParaRPr lang="pt-BR" sz="4400" smtClean="0"/>
          </a:p>
        </p:txBody>
      </p:sp>
      <p:pic>
        <p:nvPicPr>
          <p:cNvPr id="9220" name="Picture 3" descr="9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5400" b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Problemas físicos</a:t>
            </a:r>
            <a:endParaRPr lang="pt-BR" sz="5400" b="0"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CBD51A-5A50-4048-B0A2-BBCDD96E6F99}" type="slidenum">
              <a:rPr lang="pt-BR" sz="1000">
                <a:solidFill>
                  <a:srgbClr val="906693"/>
                </a:solidFill>
              </a:rPr>
              <a:pPr/>
              <a:t>6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364038"/>
            <a:ext cx="7993063" cy="1512887"/>
          </a:xfrm>
        </p:spPr>
        <p:txBody>
          <a:bodyPr/>
          <a:lstStyle/>
          <a:p>
            <a:pPr eaLnBrk="1" hangingPunct="1"/>
            <a:r>
              <a:rPr lang="pt-BR" smtClean="0"/>
              <a:t>Desgaste ou problema</a:t>
            </a:r>
          </a:p>
          <a:p>
            <a:pPr eaLnBrk="1" hangingPunct="1"/>
            <a:r>
              <a:rPr lang="pt-BR" smtClean="0"/>
              <a:t>grave no organismo</a:t>
            </a:r>
            <a:endParaRPr lang="pt-BR" sz="2800" i="1" smtClean="0"/>
          </a:p>
        </p:txBody>
      </p:sp>
      <p:pic>
        <p:nvPicPr>
          <p:cNvPr id="10244" name="Picture 4" descr="doent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96975"/>
            <a:ext cx="3810000" cy="3076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0FF459-C227-43DB-A81A-26986001725F}" type="slidenum">
              <a:rPr lang="pt-BR" sz="1000">
                <a:solidFill>
                  <a:srgbClr val="906693"/>
                </a:solidFill>
              </a:rPr>
              <a:pPr/>
              <a:t>7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276475"/>
            <a:ext cx="7993063" cy="2305050"/>
          </a:xfrm>
        </p:spPr>
        <p:txBody>
          <a:bodyPr/>
          <a:lstStyle/>
          <a:p>
            <a:pPr eaLnBrk="1" hangingPunct="1"/>
            <a:r>
              <a:rPr lang="pt-BR" smtClean="0"/>
              <a:t>Nestes casos os </a:t>
            </a:r>
            <a:r>
              <a:rPr lang="pt-BR" b="1" smtClean="0"/>
              <a:t>bons Espíritos </a:t>
            </a:r>
            <a:r>
              <a:rPr lang="pt-BR" smtClean="0"/>
              <a:t>deixam de atuar para o organismo repousar</a:t>
            </a:r>
            <a:endParaRPr lang="pt-BR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1AA471-2574-4F2E-A6E4-65E064B61A35}" type="slidenum">
              <a:rPr lang="pt-BR" sz="1000">
                <a:solidFill>
                  <a:srgbClr val="906693"/>
                </a:solidFill>
              </a:rPr>
              <a:pPr/>
              <a:t>8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364038"/>
            <a:ext cx="7993063" cy="1512887"/>
          </a:xfrm>
        </p:spPr>
        <p:txBody>
          <a:bodyPr/>
          <a:lstStyle/>
          <a:p>
            <a:pPr eaLnBrk="1" hangingPunct="1"/>
            <a:r>
              <a:rPr lang="pt-BR" smtClean="0"/>
              <a:t>Os Espíritos inferiores não respeitam esses limites</a:t>
            </a:r>
            <a:endParaRPr lang="pt-BR" sz="2800" i="1" smtClean="0"/>
          </a:p>
        </p:txBody>
      </p:sp>
      <p:pic>
        <p:nvPicPr>
          <p:cNvPr id="14340" name="Picture 6" descr="obsessa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r="4210"/>
          <a:stretch>
            <a:fillRect/>
          </a:stretch>
        </p:blipFill>
        <p:spPr bwMode="auto">
          <a:xfrm>
            <a:off x="2014538" y="1196975"/>
            <a:ext cx="5113337" cy="2667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ECC188-8CB2-4BD4-B4F0-4FC89146F30B}" type="slidenum">
              <a:rPr lang="pt-BR" sz="1000">
                <a:solidFill>
                  <a:srgbClr val="906693"/>
                </a:solidFill>
              </a:rPr>
              <a:pPr/>
              <a:t>9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7993063" cy="280858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dirty="0" smtClean="0"/>
              <a:t>O </a:t>
            </a:r>
            <a:r>
              <a:rPr lang="pt-BR" b="1" dirty="0" smtClean="0"/>
              <a:t>médium</a:t>
            </a:r>
            <a:r>
              <a:rPr lang="pt-BR" dirty="0" smtClean="0"/>
              <a:t> deve </a:t>
            </a:r>
            <a:r>
              <a:rPr lang="pt-BR" b="1" dirty="0" smtClean="0"/>
              <a:t>verificar</a:t>
            </a:r>
          </a:p>
          <a:p>
            <a:pPr eaLnBrk="1" hangingPunct="1">
              <a:lnSpc>
                <a:spcPct val="90000"/>
              </a:lnSpc>
            </a:pPr>
            <a:r>
              <a:rPr lang="pt-BR" dirty="0" smtClean="0"/>
              <a:t>suas próprias </a:t>
            </a:r>
            <a:r>
              <a:rPr lang="pt-BR" b="1" dirty="0" smtClean="0"/>
              <a:t>condições</a:t>
            </a:r>
            <a:r>
              <a:rPr lang="pt-BR" dirty="0" smtClean="0"/>
              <a:t> de </a:t>
            </a:r>
            <a:r>
              <a:rPr lang="pt-BR" b="1" dirty="0" smtClean="0"/>
              <a:t>saúde</a:t>
            </a:r>
            <a:r>
              <a:rPr lang="pt-BR" dirty="0" smtClean="0"/>
              <a:t> e </a:t>
            </a:r>
            <a:r>
              <a:rPr lang="pt-BR" b="1" dirty="0" smtClean="0"/>
              <a:t>dosar</a:t>
            </a:r>
            <a:r>
              <a:rPr lang="pt-BR" dirty="0" smtClean="0"/>
              <a:t> sua </a:t>
            </a:r>
            <a:r>
              <a:rPr lang="pt-BR" b="1" dirty="0" smtClean="0"/>
              <a:t>atividade</a:t>
            </a:r>
            <a:r>
              <a:rPr lang="pt-BR" dirty="0" smtClean="0"/>
              <a:t> mediúnica </a:t>
            </a:r>
            <a:r>
              <a:rPr lang="pt-BR" sz="2800" i="1" dirty="0" smtClean="0"/>
              <a:t>Therezinha Oliveira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822</Words>
  <Application>Microsoft Office PowerPoint</Application>
  <PresentationFormat>Apresentação na tela (4:3)</PresentationFormat>
  <Paragraphs>157</Paragraphs>
  <Slides>49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Caixa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Caixa</dc:creator>
  <cp:lastModifiedBy>Info</cp:lastModifiedBy>
  <cp:revision>209</cp:revision>
  <dcterms:created xsi:type="dcterms:W3CDTF">2013-03-03T15:59:46Z</dcterms:created>
  <dcterms:modified xsi:type="dcterms:W3CDTF">2014-09-10T13:55:57Z</dcterms:modified>
</cp:coreProperties>
</file>