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504" r:id="rId2"/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8" r:id="rId24"/>
    <p:sldId id="529" r:id="rId25"/>
    <p:sldId id="531" r:id="rId26"/>
    <p:sldId id="532" r:id="rId27"/>
    <p:sldId id="533" r:id="rId28"/>
    <p:sldId id="534" r:id="rId29"/>
    <p:sldId id="536" r:id="rId30"/>
    <p:sldId id="537" r:id="rId31"/>
    <p:sldId id="538" r:id="rId32"/>
    <p:sldId id="539" r:id="rId33"/>
    <p:sldId id="541" r:id="rId34"/>
    <p:sldId id="542" r:id="rId35"/>
    <p:sldId id="543" r:id="rId36"/>
    <p:sldId id="588" r:id="rId37"/>
    <p:sldId id="589" r:id="rId38"/>
    <p:sldId id="590" r:id="rId39"/>
    <p:sldId id="544" r:id="rId40"/>
    <p:sldId id="545" r:id="rId41"/>
    <p:sldId id="546" r:id="rId42"/>
    <p:sldId id="547" r:id="rId43"/>
    <p:sldId id="548" r:id="rId44"/>
    <p:sldId id="549" r:id="rId45"/>
    <p:sldId id="550" r:id="rId46"/>
    <p:sldId id="551" r:id="rId47"/>
    <p:sldId id="552" r:id="rId48"/>
    <p:sldId id="553" r:id="rId49"/>
    <p:sldId id="554" r:id="rId50"/>
    <p:sldId id="555" r:id="rId51"/>
    <p:sldId id="557" r:id="rId52"/>
    <p:sldId id="558" r:id="rId53"/>
    <p:sldId id="559" r:id="rId54"/>
    <p:sldId id="560" r:id="rId55"/>
    <p:sldId id="562" r:id="rId56"/>
    <p:sldId id="563" r:id="rId57"/>
    <p:sldId id="564" r:id="rId58"/>
    <p:sldId id="565" r:id="rId59"/>
    <p:sldId id="566" r:id="rId60"/>
    <p:sldId id="567" r:id="rId61"/>
    <p:sldId id="568" r:id="rId62"/>
    <p:sldId id="569" r:id="rId63"/>
    <p:sldId id="570" r:id="rId64"/>
    <p:sldId id="571" r:id="rId65"/>
    <p:sldId id="572" r:id="rId66"/>
    <p:sldId id="573" r:id="rId67"/>
    <p:sldId id="574" r:id="rId68"/>
    <p:sldId id="575" r:id="rId69"/>
    <p:sldId id="576" r:id="rId70"/>
    <p:sldId id="577" r:id="rId71"/>
    <p:sldId id="578" r:id="rId72"/>
    <p:sldId id="579" r:id="rId73"/>
    <p:sldId id="580" r:id="rId74"/>
    <p:sldId id="581" r:id="rId75"/>
    <p:sldId id="582" r:id="rId76"/>
    <p:sldId id="583" r:id="rId77"/>
    <p:sldId id="584" r:id="rId78"/>
    <p:sldId id="585" r:id="rId79"/>
    <p:sldId id="586" r:id="rId80"/>
    <p:sldId id="587" r:id="rId8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491"/>
    <a:srgbClr val="3333CC"/>
    <a:srgbClr val="333399"/>
    <a:srgbClr val="000066"/>
    <a:srgbClr val="687995"/>
    <a:srgbClr val="7C7995"/>
    <a:srgbClr val="FFFF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45" autoAdjust="0"/>
  </p:normalViewPr>
  <p:slideViewPr>
    <p:cSldViewPr showGuides="1">
      <p:cViewPr varScale="1">
        <p:scale>
          <a:sx n="58" d="100"/>
          <a:sy n="58" d="100"/>
        </p:scale>
        <p:origin x="17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E39809-5780-4D0B-B4A2-75504938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40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SEGUNDA UNIDADE: AÇÃO FLUÍDICA</a:t>
            </a: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12 – Emancipação Parcial da Alma I</a:t>
            </a: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13 – Emancipação Parcial da Alma II</a:t>
            </a: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Observação ao expositor: esta aula, por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unificar 2 capítulos, contém 80 slides, e por ser a 1ª semana da parte prática Aproximação, a qual requer melhor explicação, deverá o expositor prestar atenção para não perder muito tempo com explicações da parte teórica, evitando polêmicas, para que haja tempo de ministrar a aula e fazer pelo menos uma vez o exercício novo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2EB0C-4562-42D2-B3CA-6614AEB91DAC}" type="slidenum">
              <a:rPr lang="pt-BR">
                <a:ea typeface="ＭＳ Ｐゴシック" panose="020B0600070205080204" pitchFamily="34" charset="-128"/>
              </a:rPr>
              <a:pPr/>
              <a:t>1</a:t>
            </a:fld>
            <a:endParaRPr lang="pt-B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45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Desdobramento consciente</a:t>
            </a:r>
          </a:p>
          <a:p>
            <a:r>
              <a:rPr lang="pt-BR" dirty="0"/>
              <a:t>Se</a:t>
            </a:r>
            <a:r>
              <a:rPr lang="pt-BR" baseline="0" dirty="0"/>
              <a:t> a pessoa guarda conhecimento do processo ocorrido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663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Desdobramento inconsciente</a:t>
            </a:r>
          </a:p>
          <a:p>
            <a:r>
              <a:rPr lang="pt-BR" dirty="0"/>
              <a:t>Se, ao retornar</a:t>
            </a:r>
            <a:r>
              <a:rPr lang="pt-BR" baseline="0" dirty="0"/>
              <a:t> do desdobramento, a pessoa nada recorda</a:t>
            </a:r>
          </a:p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03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87670F-18A5-4532-98A7-A6A60414F6FE}" type="slidenum">
              <a:rPr lang="pt-BR" sz="1200"/>
              <a:pPr eaLnBrk="1" hangingPunct="1"/>
              <a:t>15</a:t>
            </a:fld>
            <a:endParaRPr lang="pt-BR" sz="120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Observação</a:t>
            </a:r>
          </a:p>
          <a:p>
            <a:r>
              <a:rPr lang="pt-BR" baseline="0" dirty="0"/>
              <a:t>Há casos em que, durante o desdobramento, a pessoa relata o que está ocorrendo, mas, ao despertar, de nada mais se lembra</a:t>
            </a:r>
            <a:endParaRPr lang="pt-BR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03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971C98-4AB8-4B76-9A68-F0B9B8C3A53D}" type="slidenum">
              <a:rPr lang="pt-BR" sz="1200"/>
              <a:pPr eaLnBrk="1" hangingPunct="1"/>
              <a:t>16</a:t>
            </a:fld>
            <a:endParaRPr lang="pt-BR" sz="120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Desdobramento voluntário</a:t>
            </a: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 a própria pessoa o promove</a:t>
            </a:r>
          </a:p>
          <a:p>
            <a:pPr eaLnBrk="1" hangingPunct="1"/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Cuidado! </a:t>
            </a:r>
            <a:r>
              <a:rPr lang="ja-JP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Há perigos, porém, para as pessoas inexperientes ou mal assistidas, em promover o desdobramento</a:t>
            </a:r>
            <a:r>
              <a:rPr lang="pt-BR" altLang="ja-JP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voluntário,</a:t>
            </a:r>
            <a:r>
              <a:rPr lang="pt-BR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 que só deve ser feito: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Por quem esteja habilitado;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 objetivos elevados;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 a concordância e auxílio do mentor espiritual</a:t>
            </a:r>
          </a:p>
        </p:txBody>
      </p:sp>
    </p:spTree>
    <p:extLst>
      <p:ext uri="{BB962C8B-B14F-4D97-AF65-F5344CB8AC3E}">
        <p14:creationId xmlns:p14="http://schemas.microsoft.com/office/powerpoint/2010/main" val="100222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EA20F0-9BD1-4166-8F85-97913A1620C5}" type="slidenum">
              <a:rPr lang="pt-BR" sz="1200"/>
              <a:pPr eaLnBrk="1" hangingPunct="1"/>
              <a:t>17</a:t>
            </a:fld>
            <a:endParaRPr lang="pt-BR" sz="120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Desdobramento provocado</a:t>
            </a: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Por outros agentes, encarnados ou desencarnados,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por meio de processos hipnóticos e magnéticos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pt-B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Therezinha</a:t>
            </a: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Oliveira: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Os bons Espíritos podem provocar o desdobramento ou auxiliá-lo, sempre com finalidades superiores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É assim o caso de </a:t>
            </a:r>
            <a:r>
              <a:rPr lang="ja-JP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Desdobramento em Serviço</a:t>
            </a:r>
            <a:r>
              <a:rPr lang="ja-JP" alt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relatado por André Luiz no cap. 11 do livro Domínios da Mediunidade, psicografado por Francisco</a:t>
            </a:r>
            <a:r>
              <a:rPr lang="pt-BR" altLang="ja-JP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Cândido Xavier</a:t>
            </a:r>
            <a:r>
              <a:rPr lang="pt-BR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(pág. 94)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Os Espíritos obsessores também podem provocá-lo para produzir malefícios (obsessão ou subjugação); os Espíritos protetores nem sempre poderão impedir, se a vítima oferecer dependência ou afinidade com o obsessor (pág. 86)</a:t>
            </a:r>
          </a:p>
        </p:txBody>
      </p:sp>
    </p:spTree>
    <p:extLst>
      <p:ext uri="{BB962C8B-B14F-4D97-AF65-F5344CB8AC3E}">
        <p14:creationId xmlns:p14="http://schemas.microsoft.com/office/powerpoint/2010/main" val="1044249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É resultante da emancipação</a:t>
            </a:r>
            <a:r>
              <a:rPr lang="pt-BR" baseline="0" dirty="0"/>
              <a:t> parcial do Espírito, a qual pode ser causada por fatores físicos ou espirituais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663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Emancipação</a:t>
            </a:r>
            <a:r>
              <a:rPr lang="pt-BR" baseline="0" dirty="0"/>
              <a:t> da alma (Não precisa comentar o texto abaixo, pois ele retornará em slide posterior)</a:t>
            </a:r>
            <a:endParaRPr lang="pt-BR" dirty="0"/>
          </a:p>
          <a:p>
            <a:r>
              <a:rPr lang="pt-BR" dirty="0"/>
              <a:t>A</a:t>
            </a:r>
            <a:r>
              <a:rPr lang="pt-BR" baseline="0" dirty="0"/>
              <a:t> letargia é resultante da emancipação parcial do Espírito, a qual pode ser causada por fatores físicos ou espirituais</a:t>
            </a:r>
          </a:p>
          <a:p>
            <a:r>
              <a:rPr lang="pt-BR" dirty="0"/>
              <a:t>Na letargia, há flacidez geral (tronco e membros) e diminuição do metabolismo e dos ritmos orgânico-fisiológicos,</a:t>
            </a:r>
            <a:r>
              <a:rPr lang="pt-BR" baseline="0" dirty="0"/>
              <a:t> ficando com todas as aparências da morte</a:t>
            </a:r>
          </a:p>
          <a:p>
            <a:r>
              <a:rPr lang="pt-BR" baseline="0" dirty="0"/>
              <a:t>Por isso é chamada também de morte aparente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85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 letargia,</a:t>
            </a:r>
            <a:r>
              <a:rPr lang="pt-BR" baseline="0" dirty="0"/>
              <a:t> o corpo perde temporariamente a sensibilidade e o movimento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518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B04A25-5722-4E2E-A58A-2264995210BE}" type="slidenum">
              <a:rPr lang="pt-BR" sz="1200"/>
              <a:pPr eaLnBrk="1" hangingPunct="1"/>
              <a:t>21</a:t>
            </a:fld>
            <a:endParaRPr lang="pt-BR" sz="120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Na letargia,</a:t>
            </a:r>
            <a:r>
              <a:rPr lang="pt-BR" baseline="0" dirty="0"/>
              <a:t> a pessoa nada ouve, nada sente, não vê o mundo exterior (mesmo se de olhos abertos), tornando-se incapaz de toda vida consciente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8609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 letargia, há flacidez geral (tronco e membros) e diminuição do metabolismo e dos ritmos orgânico-fisiológicos,</a:t>
            </a:r>
            <a:r>
              <a:rPr lang="pt-BR" baseline="0" dirty="0"/>
              <a:t> ficando com todas as aparências da morte</a:t>
            </a:r>
          </a:p>
          <a:p>
            <a:r>
              <a:rPr lang="pt-BR" baseline="0" dirty="0"/>
              <a:t>Por isso é chamada também de morte aparente</a:t>
            </a:r>
          </a:p>
          <a:p>
            <a:r>
              <a:rPr lang="pt-BR" baseline="0" dirty="0"/>
              <a:t>Mas as funções do corpo continuam a se executar, sua vitalidade não está aniquilada, porém em estado latente (como na crisálida)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94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Emancipação da alma -1</a:t>
            </a:r>
          </a:p>
          <a:p>
            <a:r>
              <a:rPr lang="pt-BR" dirty="0"/>
              <a:t>Em certos estados, o Espírito encarnado se emancipa parcialmente do corpo, passando a gozar de relativa liberdade,</a:t>
            </a:r>
            <a:r>
              <a:rPr lang="pt-BR" baseline="0" dirty="0"/>
              <a:t> com diferentes percepções e manifestações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273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39C30F-6268-4384-9621-24DE3EBA5016}" type="slidenum">
              <a:rPr lang="pt-BR" sz="1200"/>
              <a:pPr eaLnBrk="1" hangingPunct="1"/>
              <a:t>23</a:t>
            </a:fld>
            <a:endParaRPr lang="pt-BR" sz="120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O sair deste estado faz o povo pensar em ressurreição (ex.: Lázaro)</a:t>
            </a:r>
            <a:endParaRPr lang="pt-BR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50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Emancipação da alma</a:t>
            </a:r>
          </a:p>
          <a:p>
            <a:r>
              <a:rPr lang="pt-BR" dirty="0"/>
              <a:t>A catalepsia também resulta da emancipação parcial do Espírito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28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Na catalepsia, também há perda temporária da sensibilidade e do movimento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Mas difere da letargia, porque nela há imobilidade dos músculos</a:t>
            </a:r>
            <a:r>
              <a:rPr lang="pt-BR" baseline="0" dirty="0"/>
              <a:t> </a:t>
            </a:r>
            <a:r>
              <a:rPr lang="pt-BR" dirty="0"/>
              <a:t>e fixidez das atitudes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61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555BAE-B135-4376-B3E0-E3F40F8C9207}" type="slidenum">
              <a:rPr lang="pt-BR" sz="1200"/>
              <a:pPr eaLnBrk="1" hangingPunct="1"/>
              <a:t>26</a:t>
            </a:fld>
            <a:endParaRPr lang="pt-BR" sz="120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Rigidez cataléptica: se erguemos o braço do cataléptico, ele ficará nessa posição indefinidamente</a:t>
            </a:r>
          </a:p>
          <a:p>
            <a:endParaRPr lang="pt-BR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14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olhos permanecem muito</a:t>
            </a:r>
            <a:r>
              <a:rPr lang="pt-BR" baseline="0" dirty="0"/>
              <a:t> abertos, fixos, o semblante imobilizado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619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Mas a inteligência pode-se manifestar, os sentidos conservam certa atividade, por isso não se confunde nunca com a morte</a:t>
            </a:r>
          </a:p>
          <a:p>
            <a:endParaRPr lang="pt-BR" dirty="0"/>
          </a:p>
          <a:p>
            <a:r>
              <a:rPr lang="pt-BR" dirty="0"/>
              <a:t>Em um estado cataléptico o doente fica consciente de tudo o que acontece a seu redor, mas por ter suas funções vitais desaceleradas não consegue reagir fisicamente (infoescola.com)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094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Emancipação parcial da alma</a:t>
            </a:r>
          </a:p>
          <a:p>
            <a:r>
              <a:rPr lang="pt-BR" dirty="0"/>
              <a:t>O sonambulismo é outro dos estados de emancipação da alma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552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estado sonambúlico, o Espírito está de posse de suas percepções e faculdades, que o corpo geralmente embota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88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estado sonambúlico, o Espírito poderá movimentar seu próprio corpo para certas ações, (da mesma forma) como</a:t>
            </a:r>
            <a:r>
              <a:rPr lang="pt-BR" baseline="0" dirty="0"/>
              <a:t> movimentaria uma mesa ou outro objeto no fenômeno de efeitos físicos, ou movimentaria a mão do médium na psicografia mecânica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128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É um sonambulismo mais apurado, o grau máximo do estado de emancipação parcial da alma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2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59D679-77A7-4365-BC9F-EA415174659C}" type="slidenum">
              <a:rPr lang="pt-BR" sz="1200"/>
              <a:pPr eaLnBrk="1" hangingPunct="1"/>
              <a:t>3</a:t>
            </a:fld>
            <a:endParaRPr lang="pt-BR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certos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, o </a:t>
            </a:r>
            <a:r>
              <a:rPr lang="en-US" dirty="0" err="1"/>
              <a:t>Espírito</a:t>
            </a:r>
            <a:r>
              <a:rPr lang="en-US" dirty="0"/>
              <a:t> </a:t>
            </a:r>
            <a:r>
              <a:rPr lang="en-US" dirty="0" err="1"/>
              <a:t>encarnado</a:t>
            </a:r>
            <a:r>
              <a:rPr lang="en-US" dirty="0"/>
              <a:t> se </a:t>
            </a:r>
            <a:r>
              <a:rPr lang="en-US" dirty="0" err="1"/>
              <a:t>emancipa</a:t>
            </a:r>
            <a:r>
              <a:rPr lang="en-US" dirty="0"/>
              <a:t> </a:t>
            </a:r>
            <a:r>
              <a:rPr lang="en-US" dirty="0" err="1"/>
              <a:t>parcialmente</a:t>
            </a:r>
            <a:r>
              <a:rPr lang="en-US" dirty="0"/>
              <a:t> do </a:t>
            </a:r>
            <a:r>
              <a:rPr lang="en-US" dirty="0" err="1"/>
              <a:t>corpo</a:t>
            </a:r>
            <a:r>
              <a:rPr lang="en-US" dirty="0"/>
              <a:t>, </a:t>
            </a:r>
            <a:r>
              <a:rPr lang="en-US" dirty="0" err="1"/>
              <a:t>passando</a:t>
            </a:r>
            <a:r>
              <a:rPr lang="en-US" dirty="0"/>
              <a:t> a</a:t>
            </a:r>
            <a:r>
              <a:rPr lang="en-US" baseline="0" dirty="0"/>
              <a:t> </a:t>
            </a:r>
            <a:r>
              <a:rPr lang="en-US" baseline="0" dirty="0" err="1"/>
              <a:t>gozar</a:t>
            </a:r>
            <a:r>
              <a:rPr lang="en-US" baseline="0" dirty="0"/>
              <a:t> de </a:t>
            </a:r>
            <a:r>
              <a:rPr lang="en-US" baseline="0" dirty="0" err="1"/>
              <a:t>relativa</a:t>
            </a:r>
            <a:r>
              <a:rPr lang="en-US" baseline="0" dirty="0"/>
              <a:t> </a:t>
            </a:r>
            <a:r>
              <a:rPr lang="en-US" baseline="0" dirty="0" err="1"/>
              <a:t>liberdade</a:t>
            </a:r>
            <a:r>
              <a:rPr lang="en-US" baseline="0" dirty="0"/>
              <a:t>, com </a:t>
            </a:r>
            <a:r>
              <a:rPr lang="en-US" baseline="0" dirty="0" err="1"/>
              <a:t>diferentes</a:t>
            </a:r>
            <a:r>
              <a:rPr lang="en-US" baseline="0" dirty="0"/>
              <a:t> </a:t>
            </a:r>
            <a:r>
              <a:rPr lang="en-US" baseline="0" dirty="0" err="1"/>
              <a:t>percepções</a:t>
            </a:r>
            <a:r>
              <a:rPr lang="en-US" baseline="0" dirty="0"/>
              <a:t> e </a:t>
            </a:r>
            <a:r>
              <a:rPr lang="en-US" baseline="0" dirty="0" err="1"/>
              <a:t>manifestações</a:t>
            </a:r>
            <a:endParaRPr lang="en-US" baseline="0" dirty="0"/>
          </a:p>
          <a:p>
            <a:pPr eaLnBrk="1" hangingPunct="1">
              <a:defRPr/>
            </a:pPr>
            <a:r>
              <a:rPr lang="en-US" baseline="0" dirty="0"/>
              <a:t>Durante a </a:t>
            </a:r>
            <a:r>
              <a:rPr lang="en-US" baseline="0" dirty="0" err="1"/>
              <a:t>emancipação</a:t>
            </a:r>
            <a:r>
              <a:rPr lang="en-US" baseline="0" dirty="0"/>
              <a:t> </a:t>
            </a:r>
            <a:r>
              <a:rPr lang="en-US" baseline="0" dirty="0" err="1"/>
              <a:t>parcial</a:t>
            </a:r>
            <a:r>
              <a:rPr lang="en-US" baseline="0" dirty="0"/>
              <a:t> e </a:t>
            </a:r>
            <a:r>
              <a:rPr lang="en-US" baseline="0" dirty="0" err="1"/>
              <a:t>conforme</a:t>
            </a:r>
            <a:r>
              <a:rPr lang="en-US" baseline="0" dirty="0"/>
              <a:t> o </a:t>
            </a:r>
            <a:r>
              <a:rPr lang="en-US" baseline="0" dirty="0" err="1"/>
              <a:t>grau</a:t>
            </a:r>
            <a:r>
              <a:rPr lang="en-US" baseline="0" dirty="0"/>
              <a:t> </a:t>
            </a:r>
            <a:r>
              <a:rPr lang="en-US" baseline="0" dirty="0" err="1"/>
              <a:t>dela</a:t>
            </a:r>
            <a:r>
              <a:rPr lang="en-US" baseline="0" dirty="0"/>
              <a:t>, o </a:t>
            </a:r>
            <a:r>
              <a:rPr lang="en-US" baseline="0" dirty="0" err="1"/>
              <a:t>corpo</a:t>
            </a:r>
            <a:r>
              <a:rPr lang="en-US" baseline="0" dirty="0"/>
              <a:t> </a:t>
            </a:r>
            <a:r>
              <a:rPr lang="en-US" baseline="0" dirty="0" err="1"/>
              <a:t>fica</a:t>
            </a:r>
            <a:r>
              <a:rPr lang="en-US" baseline="0" dirty="0"/>
              <a:t> com </a:t>
            </a:r>
            <a:r>
              <a:rPr lang="en-US" baseline="0" dirty="0" err="1"/>
              <a:t>suas</a:t>
            </a:r>
            <a:r>
              <a:rPr lang="en-US" baseline="0" dirty="0"/>
              <a:t> </a:t>
            </a:r>
            <a:r>
              <a:rPr lang="en-US" baseline="0" dirty="0" err="1"/>
              <a:t>funções</a:t>
            </a:r>
            <a:r>
              <a:rPr lang="en-US" baseline="0" dirty="0"/>
              <a:t> </a:t>
            </a:r>
            <a:r>
              <a:rPr lang="en-US" baseline="0" dirty="0" err="1"/>
              <a:t>diminuídas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alteradas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81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Permite vivência maior no campo</a:t>
            </a:r>
            <a:r>
              <a:rPr lang="pt-BR" baseline="0" dirty="0"/>
              <a:t> espiritual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031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547836-8D0D-423C-9EFB-732AB580B3E3}" type="slidenum">
              <a:rPr lang="pt-BR" sz="1200"/>
              <a:pPr eaLnBrk="1" hangingPunct="1"/>
              <a:t>35</a:t>
            </a:fld>
            <a:endParaRPr lang="pt-BR" sz="120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Therezinha</a:t>
            </a: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Oliveira</a:t>
            </a:r>
          </a:p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corpo fica somente com vida vegetativa, a um passo do desprendimento total</a:t>
            </a:r>
          </a:p>
          <a:p>
            <a:pPr eaLnBrk="1" hangingPunct="1">
              <a:buFontTx/>
              <a:buChar char="•"/>
            </a:pPr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CUIDADO! Quando em êxtase, a pessoa pode ficar num estado de encantamento e exaltação prejudicial; é preciso, então, adverti-la e convidá-la para o retorno ao corpo</a:t>
            </a:r>
          </a:p>
        </p:txBody>
      </p:sp>
    </p:spTree>
    <p:extLst>
      <p:ext uri="{BB962C8B-B14F-4D97-AF65-F5344CB8AC3E}">
        <p14:creationId xmlns:p14="http://schemas.microsoft.com/office/powerpoint/2010/main" val="1701794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547836-8D0D-423C-9EFB-732AB580B3E3}" type="slidenum">
              <a:rPr lang="pt-BR" sz="1200"/>
              <a:pPr eaLnBrk="1" hangingPunct="1"/>
              <a:t>37</a:t>
            </a:fld>
            <a:endParaRPr lang="pt-BR" sz="120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Uno,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indivisível, o Espírito não se reparte</a:t>
            </a:r>
          </a:p>
          <a:p>
            <a:pPr eaLnBrk="1" hangingPunct="1"/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Não pode, portanto, estar em mais de um lugar ao mesmo tempo</a:t>
            </a:r>
          </a:p>
          <a:p>
            <a:pPr eaLnBrk="1" hangingPunct="1"/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Assim, o Espírito não apresenta o fenômeno da bilocação (estar em dois lugares) nem o da ubiquidade (estar em vários lugares)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794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547836-8D0D-423C-9EFB-732AB580B3E3}" type="slidenum">
              <a:rPr lang="pt-BR" sz="1200"/>
              <a:pPr eaLnBrk="1" hangingPunct="1"/>
              <a:t>38</a:t>
            </a:fld>
            <a:endParaRPr lang="pt-BR" sz="120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Espírito pode dar a impressão de estar em mais de um lugar ao mesmo tempo, quando irradia seus pensamentos e sentimentos de tal modo que sua “presença” possa ser percebida por diferentes pessoas em diferentes locais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794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Emancipação parcial da alma</a:t>
            </a:r>
          </a:p>
          <a:p>
            <a:r>
              <a:rPr lang="pt-BR" dirty="0"/>
              <a:t>Bicorporeidade</a:t>
            </a:r>
          </a:p>
          <a:p>
            <a:r>
              <a:rPr lang="pt-BR" dirty="0"/>
              <a:t>Quando o</a:t>
            </a:r>
            <a:r>
              <a:rPr lang="pt-BR" baseline="0" dirty="0"/>
              <a:t> encarnado fica em desdobramento, poderá ocorrer que seu perispírito se apresente em grau de visibilidade e, até, de tangibilidade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442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Este fenômeno é denominado </a:t>
            </a:r>
            <a:r>
              <a:rPr lang="pt-BR" b="1" baseline="0" dirty="0"/>
              <a:t>bicorporeidade</a:t>
            </a:r>
            <a:r>
              <a:rPr lang="pt-BR" baseline="0" dirty="0"/>
              <a:t>, porque nele são percebidos dois corpos ao mesmo tempo: o organismo físico e o perispírito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Em relação ao mundo material, o corpo físico é o real e o perispírito, um corpo aparente, não material, que não é formado de carne e osso e, por isso mesmo, não poderá ser lesado e morto como o corpo físico</a:t>
            </a:r>
            <a:endParaRPr lang="pt-BR" dirty="0"/>
          </a:p>
          <a:p>
            <a:endParaRPr lang="pt-BR" dirty="0"/>
          </a:p>
          <a:p>
            <a:r>
              <a:rPr lang="pt-BR" dirty="0"/>
              <a:t>Observação</a:t>
            </a:r>
          </a:p>
          <a:p>
            <a:r>
              <a:rPr lang="pt-BR" dirty="0"/>
              <a:t>Em</a:t>
            </a:r>
            <a:r>
              <a:rPr lang="pt-BR" baseline="0" dirty="0"/>
              <a:t> estado de emancipação, qualquer que seja seu grau, o Espírito pode ter percepções, colher informações, observar fenômenos, </a:t>
            </a:r>
            <a:r>
              <a:rPr lang="pt-BR" baseline="0" dirty="0" err="1"/>
              <a:t>etc</a:t>
            </a:r>
            <a:endParaRPr lang="pt-BR" baseline="0" dirty="0"/>
          </a:p>
          <a:p>
            <a:r>
              <a:rPr lang="pt-BR" baseline="0" dirty="0"/>
              <a:t>Entretanto, pela imperfeição da criatura humana, poderá enganar-se quanto ao que vê, não saber interpretar </a:t>
            </a:r>
            <a:r>
              <a:rPr lang="pt-BR" baseline="0" dirty="0" err="1"/>
              <a:t>etc</a:t>
            </a:r>
            <a:endParaRPr lang="pt-BR" baseline="0" dirty="0"/>
          </a:p>
          <a:p>
            <a:r>
              <a:rPr lang="pt-BR" baseline="0" dirty="0"/>
              <a:t>Por isso, nem tudo o que a pessoa disser nesses estados deve ser considerado como inteiramente digno de crédito</a:t>
            </a:r>
          </a:p>
          <a:p>
            <a:r>
              <a:rPr lang="pt-BR" baseline="0" dirty="0"/>
              <a:t>Há necessidade de analisar, como, por exemplo, certas profecias</a:t>
            </a:r>
          </a:p>
          <a:p>
            <a:endParaRPr lang="pt-BR" baseline="0" dirty="0"/>
          </a:p>
          <a:p>
            <a:r>
              <a:rPr lang="pt-BR" baseline="0" dirty="0"/>
              <a:t>Há também a possibilidade de suceder que, nesse estado de emancipação, ela mergulhe no conhecimento de si mesma, em suas ideias, experiências anteriores etc. e enseje o fenômeno anímico (produção da própria alma), do qual falamos em capítulo anterior</a:t>
            </a:r>
          </a:p>
          <a:p>
            <a:r>
              <a:rPr lang="pt-BR" baseline="0" dirty="0"/>
              <a:t>Conforme o grau de emancipação, o Espírito encarnado pode aparecer a distância e pode até influenciar outros médiuns e manifestar-se por meio deles (comunicação de vivos)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948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Dois exemplos célebres de bicorporeidade</a:t>
            </a:r>
          </a:p>
          <a:p>
            <a:r>
              <a:rPr lang="pt-BR" dirty="0"/>
              <a:t>O padre</a:t>
            </a:r>
            <a:r>
              <a:rPr lang="pt-BR" baseline="0" dirty="0"/>
              <a:t> Afonso de </a:t>
            </a:r>
            <a:r>
              <a:rPr lang="pt-BR" baseline="0" dirty="0" err="1"/>
              <a:t>Liguóri</a:t>
            </a:r>
            <a:r>
              <a:rPr lang="pt-BR" baseline="0" dirty="0"/>
              <a:t> e Santo Antônio de Pádua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774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Padre Afonso de </a:t>
            </a:r>
            <a:r>
              <a:rPr lang="pt-BR" dirty="0" err="1"/>
              <a:t>Liguóri</a:t>
            </a:r>
            <a:r>
              <a:rPr lang="pt-BR" dirty="0"/>
              <a:t>,</a:t>
            </a:r>
            <a:r>
              <a:rPr lang="pt-BR" baseline="0" dirty="0"/>
              <a:t> canonizado</a:t>
            </a:r>
          </a:p>
          <a:p>
            <a:r>
              <a:rPr lang="pt-BR" baseline="0" dirty="0" err="1"/>
              <a:t>Arienzo</a:t>
            </a:r>
            <a:r>
              <a:rPr lang="pt-BR" baseline="0" dirty="0"/>
              <a:t>, província de Nápoles</a:t>
            </a:r>
          </a:p>
          <a:p>
            <a:r>
              <a:rPr lang="pt-BR" baseline="0" dirty="0"/>
              <a:t>A “presença” do padre Afonso a distância, enquanto seu corpo não saíra de </a:t>
            </a:r>
            <a:r>
              <a:rPr lang="pt-BR" baseline="0" dirty="0" err="1"/>
              <a:t>Arienzo</a:t>
            </a:r>
            <a:r>
              <a:rPr lang="pt-BR" baseline="0" dirty="0"/>
              <a:t>, foi confirmada por notícias posteriores, vindas de Roma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079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ja-JP" sz="1200" dirty="0"/>
              <a:t>Santo Antônio de Pádua, certa vez, pregava em uma igreja de Limoges, quando lembrou que, na mesma hora, deveria oficiar também em outra igreja, em outro extremo da cidade. Cobrindo a cabeça com o capuz, ajoelhou-se durante alguns minutos, enquanto a congregação esperava, silenciosa e reverente. Naquele</a:t>
            </a:r>
            <a:r>
              <a:rPr lang="pt-BR" altLang="ja-JP" sz="1200" baseline="0" dirty="0"/>
              <a:t> instante, o</a:t>
            </a:r>
            <a:r>
              <a:rPr lang="pt-BR" altLang="ja-JP" sz="1200" dirty="0"/>
              <a:t>s monges reunidos no outro mosteiro o viram sair da capela, ler no ofício a passagem marcada e, em seguida, desaparecer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9276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Sono e morte</a:t>
            </a:r>
          </a:p>
          <a:p>
            <a:r>
              <a:rPr lang="pt-BR" dirty="0"/>
              <a:t>O sono parece um pouco com a morte (desencarnação)</a:t>
            </a:r>
          </a:p>
          <a:p>
            <a:r>
              <a:rPr lang="pt-BR" dirty="0"/>
              <a:t>Só que,</a:t>
            </a:r>
            <a:r>
              <a:rPr lang="pt-BR" baseline="0" dirty="0"/>
              <a:t> nesta, pelo perecimento do corpo, o desligamento dos laços fluídicos é total, ao passo que, no sono, a emancipação é parcial</a:t>
            </a:r>
          </a:p>
          <a:p>
            <a:r>
              <a:rPr lang="pt-BR" baseline="0" dirty="0"/>
              <a:t>No sono, os cordões fluídicos, mesmos lassos, continuam a possibilitar perfeita comunicação com o corpo; se for necessário o pronto retorno, o Espírito tomará imediato conhecimento e regressará incontinenti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52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Emancipação da alma</a:t>
            </a:r>
          </a:p>
          <a:p>
            <a:r>
              <a:rPr lang="pt-BR" dirty="0"/>
              <a:t>Desdobramento é</a:t>
            </a:r>
            <a:r>
              <a:rPr lang="pt-BR" baseline="0" dirty="0"/>
              <a:t> o nome que se dá ao fenômeno de exteriorização do perispírito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296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B78972-C2E3-46EA-808F-BE19E52883D8}" type="slidenum">
              <a:rPr lang="pt-BR" sz="1200"/>
              <a:pPr eaLnBrk="1" hangingPunct="1"/>
              <a:t>48</a:t>
            </a:fld>
            <a:endParaRPr lang="pt-BR" sz="120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 </a:t>
            </a:r>
            <a:r>
              <a:rPr lang="en-US" dirty="0" err="1"/>
              <a:t>sono</a:t>
            </a:r>
            <a:r>
              <a:rPr lang="en-US" dirty="0"/>
              <a:t> é um </a:t>
            </a:r>
            <a:r>
              <a:rPr lang="en-US" dirty="0" err="1"/>
              <a:t>fenômeno</a:t>
            </a:r>
            <a:r>
              <a:rPr lang="en-US" dirty="0"/>
              <a:t> </a:t>
            </a:r>
            <a:r>
              <a:rPr lang="en-US" dirty="0" err="1"/>
              <a:t>fisiológico</a:t>
            </a:r>
            <a:r>
              <a:rPr lang="en-US" baseline="0" dirty="0"/>
              <a:t> </a:t>
            </a:r>
            <a:r>
              <a:rPr lang="en-US" baseline="0" dirty="0" err="1"/>
              <a:t>pelo</a:t>
            </a:r>
            <a:r>
              <a:rPr lang="en-US" baseline="0" dirty="0"/>
              <a:t> </a:t>
            </a:r>
            <a:r>
              <a:rPr lang="en-US" baseline="0" dirty="0" err="1"/>
              <a:t>qual</a:t>
            </a:r>
            <a:r>
              <a:rPr lang="en-US" baseline="0" dirty="0"/>
              <a:t> o </a:t>
            </a:r>
            <a:r>
              <a:rPr lang="en-US" baseline="0" dirty="0" err="1"/>
              <a:t>corpo</a:t>
            </a:r>
            <a:r>
              <a:rPr lang="en-US" baseline="0" dirty="0"/>
              <a:t> </a:t>
            </a:r>
            <a:r>
              <a:rPr lang="en-US" baseline="0" dirty="0" err="1"/>
              <a:t>entra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repouso</a:t>
            </a:r>
            <a:endParaRPr lang="en-US" baseline="0" dirty="0"/>
          </a:p>
          <a:p>
            <a:pPr eaLnBrk="1" hangingPunct="1">
              <a:defRPr/>
            </a:pPr>
            <a:r>
              <a:rPr lang="en-US" baseline="0" dirty="0" err="1"/>
              <a:t>Nele</a:t>
            </a:r>
            <a:r>
              <a:rPr lang="en-US" baseline="0" dirty="0"/>
              <a:t> se </a:t>
            </a:r>
            <a:r>
              <a:rPr lang="en-US" baseline="0" dirty="0" err="1"/>
              <a:t>dá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suspensão</a:t>
            </a:r>
            <a:r>
              <a:rPr lang="en-US" baseline="0" dirty="0"/>
              <a:t> da </a:t>
            </a:r>
            <a:r>
              <a:rPr lang="en-US" baseline="0" dirty="0" err="1"/>
              <a:t>vida</a:t>
            </a:r>
            <a:r>
              <a:rPr lang="en-US" baseline="0" dirty="0"/>
              <a:t> </a:t>
            </a:r>
            <a:r>
              <a:rPr lang="en-US" baseline="0" dirty="0" err="1"/>
              <a:t>ativa</a:t>
            </a:r>
            <a:r>
              <a:rPr lang="en-US" baseline="0" dirty="0"/>
              <a:t> e de </a:t>
            </a:r>
            <a:r>
              <a:rPr lang="en-US" baseline="0" dirty="0" err="1"/>
              <a:t>relação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possibilita</a:t>
            </a:r>
            <a:r>
              <a:rPr lang="en-US" baseline="0" dirty="0"/>
              <a:t> se </a:t>
            </a:r>
            <a:r>
              <a:rPr lang="en-US" baseline="0" dirty="0" err="1"/>
              <a:t>afrouxem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laços</a:t>
            </a:r>
            <a:r>
              <a:rPr lang="en-US" baseline="0" dirty="0"/>
              <a:t> </a:t>
            </a:r>
            <a:r>
              <a:rPr lang="en-US" baseline="0" dirty="0" err="1"/>
              <a:t>fluídicos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prendem</a:t>
            </a:r>
            <a:r>
              <a:rPr lang="en-US" baseline="0" dirty="0"/>
              <a:t> o </a:t>
            </a:r>
            <a:r>
              <a:rPr lang="en-US" baseline="0" dirty="0" err="1"/>
              <a:t>Espírito</a:t>
            </a:r>
            <a:r>
              <a:rPr lang="en-US" baseline="0" dirty="0"/>
              <a:t> à </a:t>
            </a:r>
            <a:r>
              <a:rPr lang="en-US" baseline="0" dirty="0" err="1"/>
              <a:t>matéria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74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Estando lassos os cordões fluídicos, o Espírito pode afastar-se do corpo adormecido e:</a:t>
            </a:r>
          </a:p>
          <a:p>
            <a:pPr marL="171450" indent="-171450">
              <a:buFontTx/>
              <a:buChar char="-"/>
            </a:pPr>
            <a:r>
              <a:rPr lang="pt-BR" dirty="0"/>
              <a:t>recuperar suas faculdades espirituais (cuja ação a influência da matéria impedia ou limitava)</a:t>
            </a:r>
          </a:p>
          <a:p>
            <a:pPr marL="171450" indent="-171450">
              <a:buFontTx/>
              <a:buChar char="-"/>
            </a:pPr>
            <a:r>
              <a:rPr lang="pt-BR" dirty="0"/>
              <a:t>reconhecer-se como ser imortal</a:t>
            </a:r>
            <a:r>
              <a:rPr lang="pt-BR" baseline="0" dirty="0"/>
              <a:t> e ver com clareza a finalidade de sua existência atual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lembrar-se do passado (até mesmo de existências anteriores) e prever acontecimentos</a:t>
            </a:r>
          </a:p>
          <a:p>
            <a:pPr marL="0" indent="0">
              <a:buFontTx/>
              <a:buNone/>
            </a:pPr>
            <a:endParaRPr lang="pt-BR" baseline="0" dirty="0"/>
          </a:p>
          <a:p>
            <a:pPr marL="0" indent="0">
              <a:buFontTx/>
              <a:buNone/>
            </a:pPr>
            <a:r>
              <a:rPr lang="pt-BR" baseline="0" dirty="0"/>
              <a:t>Observação:</a:t>
            </a:r>
          </a:p>
          <a:p>
            <a:pPr marL="0" indent="0">
              <a:buFontTx/>
              <a:buNone/>
            </a:pPr>
            <a:r>
              <a:rPr lang="pt-BR" baseline="0" dirty="0"/>
              <a:t>A amplitude ou não dessas possibilidades é relativa ao grau de evolução do Espírito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87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7322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u="sng" dirty="0"/>
              <a:t>Vivência do Espírito</a:t>
            </a:r>
            <a:r>
              <a:rPr lang="pt-BR" u="sng" baseline="0" dirty="0"/>
              <a:t> durante o sono</a:t>
            </a:r>
          </a:p>
          <a:p>
            <a:r>
              <a:rPr lang="pt-BR" baseline="0" dirty="0"/>
              <a:t>O Espírito nunca está inativo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820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sono, que repousa o corpo, é, para o Espírito, oportunidade de entrar em relação com o mundo espiritual, a fim de haurir orientação, conforto e forças para prosseguir com acerto em sua jornada terrena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32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Emancipando-se parcialmente do corpo, cada Espírito vai agir segundo seu estado evolutivo</a:t>
            </a:r>
          </a:p>
          <a:p>
            <a:r>
              <a:rPr lang="pt-BR" dirty="0"/>
              <a:t>Assim, varia</a:t>
            </a:r>
            <a:r>
              <a:rPr lang="pt-BR" baseline="0" dirty="0"/>
              <a:t> a vivência do Espírito durante o sono</a:t>
            </a:r>
          </a:p>
          <a:p>
            <a:r>
              <a:rPr lang="pt-BR" baseline="0" dirty="0"/>
              <a:t>Os inferiores, presos que estão por interesses egoístas, materialistas, pouco se afastam do corpo ou do ambiente terreno; dão expansão a seus instintos e tendências inferiores, junto aos Espíritos com os quais se afinam</a:t>
            </a:r>
          </a:p>
          <a:p>
            <a:r>
              <a:rPr lang="pt-BR" baseline="0" dirty="0"/>
              <a:t>Os benévolos ou evoluídos vão a ambientes espirituais elevados, onde se instruem e trabalham, junto a entidades superiores, e reencontram amigos e parentes desencarnados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5824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u="sng" dirty="0"/>
              <a:t>Visitas espíritas entre pessoas vivas</a:t>
            </a:r>
          </a:p>
          <a:p>
            <a:r>
              <a:rPr lang="pt-BR" dirty="0"/>
              <a:t>Não somente com os desencarnados podemos nos relacionar espiritualmente,</a:t>
            </a:r>
            <a:r>
              <a:rPr lang="pt-BR" baseline="0" dirty="0"/>
              <a:t> enquanto o corpo dorme</a:t>
            </a:r>
          </a:p>
          <a:p>
            <a:r>
              <a:rPr lang="pt-BR" baseline="0" dirty="0"/>
              <a:t>Também podemos visitar criaturas encarnadas e com elas conviver, de maneira superior ou inferior, conforme sejam o grau de evolução, propósitos e anseios, nossos e delas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411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Há sonhos que são apenas um processo </a:t>
            </a:r>
            <a:r>
              <a:rPr lang="pt-BR" dirty="0" err="1"/>
              <a:t>fisiopsíquico</a:t>
            </a:r>
            <a:r>
              <a:rPr lang="pt-BR" dirty="0"/>
              <a:t> e outros que são sonhos espíritas (que</a:t>
            </a:r>
            <a:r>
              <a:rPr lang="pt-BR" baseline="0" dirty="0"/>
              <a:t> têm relação com a vida espiritual)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 - no primeiro caso, retrata condições orgânicas (perturbações circulatórias, digestivas, ruídos ambientes, calor, frio, etc.).</a:t>
            </a:r>
            <a:r>
              <a:rPr lang="pt-BR" baseline="0" dirty="0"/>
              <a:t> Às vezes, ajudam a detectar enfermidades que, conscientemente, não percebemos</a:t>
            </a:r>
          </a:p>
          <a:p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4123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primeiro caso, o sonho:</a:t>
            </a:r>
          </a:p>
          <a:p>
            <a:pPr marL="171450" indent="-171450">
              <a:buFontTx/>
              <a:buChar char="-"/>
            </a:pPr>
            <a:r>
              <a:rPr lang="pt-BR" dirty="0"/>
              <a:t>retrata condições orgânicas (perturbações circulatórias, digestivas, ruídos ambientes, calor, frio, etc.).</a:t>
            </a:r>
            <a:r>
              <a:rPr lang="pt-BR" baseline="0" dirty="0"/>
              <a:t> Às vezes, ajudam a detectar enfermidades que, conscientemente, não percebemos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ou revela criações mentais nossas (subconsciente), com base no que houver afetado nossa mente na vigília (pensamentos, impressões, anseios, temores etc.). Podem ajudar a interpretar nosso mundo psíquico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1528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O sonho espírita é o resultado da vivência</a:t>
            </a:r>
            <a:r>
              <a:rPr lang="pt-BR" b="1" baseline="0" dirty="0"/>
              <a:t> do Espírito no mundo espiritual, enquanto o corpo dormia</a:t>
            </a:r>
            <a:r>
              <a:rPr lang="pt-BR" baseline="0" dirty="0"/>
              <a:t>; é a lembrança do que ele viu, sentiu ou fez durante a emancipação parcial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pt-BR" dirty="0"/>
              <a:t>No desdobramento,</a:t>
            </a:r>
            <a:r>
              <a:rPr lang="pt-BR" baseline="0" dirty="0"/>
              <a:t> o</a:t>
            </a:r>
            <a:r>
              <a:rPr lang="pt-BR" dirty="0"/>
              <a:t> espírito,</a:t>
            </a:r>
            <a:r>
              <a:rPr lang="pt-BR" baseline="0" dirty="0"/>
              <a:t> com seu </a:t>
            </a:r>
            <a:r>
              <a:rPr lang="pt-BR" dirty="0"/>
              <a:t>perispírito, se afasta do corpo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5394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sonho espírita é o resultado da vivência</a:t>
            </a:r>
            <a:r>
              <a:rPr lang="pt-BR" baseline="0" dirty="0"/>
              <a:t> do Espírito no mundo espiritual, enquanto o corpo dormia; </a:t>
            </a:r>
            <a:r>
              <a:rPr lang="pt-BR" b="1" baseline="0" dirty="0"/>
              <a:t>é a lembrança do que ele viu, sentiu ou fez durante a emancipação parcial</a:t>
            </a: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8873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ja-JP" sz="1200" dirty="0"/>
              <a:t>Às vezes, nada lembramos dessa vivência espiritual, porque, durante ela, o cérebro físico não foi utilizado e, depois, no retorno ao corpo,</a:t>
            </a:r>
            <a:r>
              <a:rPr lang="pt-BR" altLang="ja-JP" sz="1200" baseline="0" dirty="0"/>
              <a:t> a matéria deste, pesada e grosseira, também não permitiu o registro das impressões trazidas pelo Espírito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7021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Outras vezes, lembramos apenas as impressões do que nosso Espírito experimentou à saída ou no retorno ao corpo</a:t>
            </a:r>
          </a:p>
          <a:p>
            <a:r>
              <a:rPr lang="pt-BR" dirty="0"/>
              <a:t>Se essas lembranças se misturarem</a:t>
            </a:r>
            <a:r>
              <a:rPr lang="pt-BR" baseline="0" dirty="0"/>
              <a:t> aos problemas </a:t>
            </a:r>
            <a:r>
              <a:rPr lang="pt-BR" baseline="0" dirty="0" err="1"/>
              <a:t>fisiopsíquicos</a:t>
            </a:r>
            <a:r>
              <a:rPr lang="pt-BR" baseline="0" dirty="0"/>
              <a:t>, tornam-se confusas, incoerentes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528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Quando necessário,</a:t>
            </a:r>
            <a:r>
              <a:rPr lang="pt-BR" baseline="0" dirty="0"/>
              <a:t> os bons Espíritos atuam magneticamente sobre nós para que, ao acordar, lembremos algo de maior importância tratado no mundo espiritual</a:t>
            </a:r>
          </a:p>
          <a:p>
            <a:r>
              <a:rPr lang="pt-BR" baseline="0" dirty="0"/>
              <a:t>Mesmo que não lembremos tudo perfeitamente do que foi vivido durante o sono do corpo, ficará uma intuição, que nos sugere ideias, ações</a:t>
            </a:r>
          </a:p>
          <a:p>
            <a:r>
              <a:rPr lang="pt-BR" baseline="0" dirty="0"/>
              <a:t>Os Espíritos maus também podem fazer o mesmo, se, por nosso modo de viver, tivermos concedido a eles essa ascendência sobre nós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996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u="sng" dirty="0"/>
              <a:t>Importância</a:t>
            </a:r>
            <a:r>
              <a:rPr lang="pt-BR" u="sng" baseline="0" dirty="0"/>
              <a:t> do sono e o preparo para ele</a:t>
            </a:r>
          </a:p>
          <a:p>
            <a:r>
              <a:rPr lang="pt-BR" u="none" dirty="0"/>
              <a:t>O</a:t>
            </a:r>
            <a:r>
              <a:rPr lang="pt-BR" u="none" baseline="0" dirty="0"/>
              <a:t> fato de passarmos um terço de nossa existência dormindo (6 a 8 das 24 horas do dia) indica a importância:</a:t>
            </a:r>
          </a:p>
          <a:p>
            <a:pPr marL="171450" indent="-171450">
              <a:buFontTx/>
              <a:buChar char="-"/>
            </a:pPr>
            <a:r>
              <a:rPr lang="pt-BR" u="none" baseline="0" dirty="0"/>
              <a:t>do sono físico: que enseja repouso orgânico, liberação de toxinas </a:t>
            </a:r>
            <a:r>
              <a:rPr lang="pt-BR" u="none" baseline="0" dirty="0" err="1"/>
              <a:t>etc</a:t>
            </a:r>
            <a:endParaRPr lang="pt-BR" u="none" baseline="0" dirty="0"/>
          </a:p>
          <a:p>
            <a:pPr marL="171450" indent="-171450">
              <a:buFontTx/>
              <a:buChar char="-"/>
            </a:pPr>
            <a:r>
              <a:rPr lang="pt-BR" u="none" baseline="0" dirty="0"/>
              <a:t>do sonho: para o equilíbrio psíquico (pessoas impedidas de sonhar sofrem perturbações graves) e espiritual (a vivência espiritual que desfrutamos enquanto o corpo dorme é como hora de visitas ou de tomar sol no pátio para o detento numa prisão)</a:t>
            </a:r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61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Façamos, pois, um preparo</a:t>
            </a:r>
            <a:r>
              <a:rPr lang="pt-BR" baseline="0" dirty="0"/>
              <a:t> para o nosso repouso diário:</a:t>
            </a:r>
          </a:p>
          <a:p>
            <a:r>
              <a:rPr lang="pt-BR" baseline="0" dirty="0"/>
              <a:t>- orgânico (refeições leves, higiene, silêncio </a:t>
            </a:r>
            <a:r>
              <a:rPr lang="pt-BR" baseline="0" dirty="0" err="1"/>
              <a:t>etc</a:t>
            </a:r>
            <a:r>
              <a:rPr lang="pt-BR" baseline="0" dirty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2283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Preparação mental:</a:t>
            </a:r>
          </a:p>
          <a:p>
            <a:r>
              <a:rPr lang="pt-BR" dirty="0"/>
              <a:t>leituras,</a:t>
            </a:r>
            <a:r>
              <a:rPr lang="pt-BR" baseline="0" dirty="0"/>
              <a:t> conversas, filmes, atividades comedidas, não afligentes ou desgastantes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5343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Preparação espiritual:</a:t>
            </a:r>
          </a:p>
          <a:p>
            <a:r>
              <a:rPr lang="pt-BR" dirty="0"/>
              <a:t>leitura edificante, meditação, serenidade, perdão, prece</a:t>
            </a:r>
          </a:p>
          <a:p>
            <a:endParaRPr lang="pt-BR" dirty="0"/>
          </a:p>
          <a:p>
            <a:r>
              <a:rPr lang="pt-BR" dirty="0"/>
              <a:t>Assim, nosso corpo e mente repousarão, enquanto</a:t>
            </a:r>
            <a:r>
              <a:rPr lang="pt-BR" baseline="0" dirty="0"/>
              <a:t> em Espírito teremos melhor oportunidade de alcançar a convivência com os Espíritos bons e amigos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9809-5780-4D0B-B4A2-75504938871A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6533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52400" indent="-152400" eaLnBrk="1" hangingPunct="1"/>
            <a:r>
              <a:rPr lang="pt-BR" dirty="0"/>
              <a:t>Capítulo 3 – Fases do treinamento mediúnico. Pág. 90 a 96</a:t>
            </a:r>
          </a:p>
          <a:p>
            <a:pPr marL="152400" indent="-152400" eaLnBrk="1" hangingPunct="1"/>
            <a:r>
              <a:rPr lang="pt-BR" dirty="0"/>
              <a:t>2. 2ª fase – Aproximação, pág. 90.</a:t>
            </a:r>
          </a:p>
          <a:p>
            <a:pPr marL="152400" indent="-152400" eaLnBrk="1" hangingPunct="1"/>
            <a:r>
              <a:rPr lang="pt-BR" dirty="0"/>
              <a:t>Semana 1 de 3</a:t>
            </a:r>
          </a:p>
        </p:txBody>
      </p:sp>
    </p:spTree>
    <p:extLst>
      <p:ext uri="{BB962C8B-B14F-4D97-AF65-F5344CB8AC3E}">
        <p14:creationId xmlns:p14="http://schemas.microsoft.com/office/powerpoint/2010/main" val="27615062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56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perispírito continua ligado ao corpo por cordões fluídicos</a:t>
            </a:r>
          </a:p>
          <a:p>
            <a:r>
              <a:rPr lang="pt-BR" dirty="0"/>
              <a:t>Isso permite ao Espírito tomar conhecimento de tudo o que se passa com o corpo e retornar instantaneamente, se necessário (ex.: em caso de ameaça física ou ferimento mortal)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5430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3 – Fases do Treinamento Mediúnico / Roteiro</a:t>
            </a:r>
            <a:r>
              <a:rPr lang="pt-BR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contido no item 2.4 Modelo para conduzir a fase. Páginas 92 a 94. / Ver material de apoio.</a:t>
            </a:r>
            <a:endParaRPr lang="pt-B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	2ª Fase: APROXIMAÇÃO</a:t>
            </a:r>
            <a:endParaRPr lang="pt-BR" sz="20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2.4	Modelo para conduzir a fase</a:t>
            </a:r>
            <a:endParaRPr lang="pt-BR" sz="20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Páginas 92 a 94.</a:t>
            </a:r>
            <a:endParaRPr lang="pt-BR" sz="40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Preparação do físico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Iniciando o preparo para o treinamento mediúnico, vamos deixar de lado os pertences, como bolsas, livros, pacotes, e nos colocar em posição confortável, corpo ereto, pés apoiados no chão, cabeça erguida sem forçar.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Relaxamento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Vamos dirigir nossa atenção ponto a ponto do corpo, a começar pelos pés, contraindo e descontraindo,  voltando a atenção para as pernas, o tronco, os ombros, os braços, as mãos, o pescoço, a cabeça, a face,  contraindo os músculos e descontraindo a seguir até encontrar um ponto em que estejam à vontade.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Respiração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Para melhorar a disposição física, respiremos profundamente algumas vezes, com bastante calma, inspirando pelo nariz e expirando pela boca, até eliminarmos todo o ar dos pulmões.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Se ainda tivermos alguma parte do corpo em tensão, aproveitemos a respiração para testar e comandar o relaxamento conscientemente.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Depois, que a respiração volte ao ritmo normal.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Autoanálise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Façamos uma autoanálise, tomando ciência das nossas condições momentâneas para nos servir de comparação com as sensações dos exercícios. Isso ajuda a nos conhecer e identificar quais atitudes diárias precisamos reforçar: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Corpo físico – Alguma dor? Algum desconforto? Algum mal-estar?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Campo emocional – Preocupados com alguma coisa? Calmos? Agitados? Nervosos? Tristes? Com medo? Seguros?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Campo espiritual – Temos fé? Confiança? Cedemos com facilidade a pensamentos negativos?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Objetivos da reunião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Focalizemos os objetivos comuns que nos trouxeram a esta Casa, que são o de aprender, educar-nos, para podermos servir aos que mais necessitam.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Integração psíquica com o grupo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Voltemos o pensamento para os companheiros presentes. Como nós, compartilham dos anseios de equilíbrio e precisam de nosso estímulo. Vamos nos ligando a eles e desejando-lhes paz e êxito nos seus intentos.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Sintonia com a equipe espiritual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Como nada realizamos sozinhos, sintonizemos com os Espíritos bondosos que nos assistem, por meio da equipe espiritual da sala, guias mediúnicos e guias de encarnação. Que possamos estreitar a ligação com eles para facilitar a recepção de suas inspirações e desempenhar a tarefa com maior facilidade.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Prece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Senhor, agradecemos por este momento e, em especial, por confiar em nós.</a:t>
            </a:r>
            <a:endParaRPr lang="pt-BR" sz="32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Sabemos que o Seu amor nos conduz e que os bons Espíritos presidem a nossa reunião. Abençoa o nosso esforço de nos educarmos para melhor servir na Seara.</a:t>
            </a:r>
          </a:p>
          <a:p>
            <a:endParaRPr lang="pt-BR" sz="24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Realizar, neste encontro, 3 exercícios de percepção de fluidos e 3 de aproximação: PA </a:t>
            </a:r>
            <a:r>
              <a:rPr lang="pt-BR" sz="2400" kern="1200" dirty="0" err="1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  <a:r>
              <a:rPr lang="pt-BR" sz="2400" kern="1200" dirty="0" err="1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</a:t>
            </a:r>
            <a:endParaRPr lang="pt-BR" sz="24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Exercício</a:t>
            </a:r>
            <a:r>
              <a:rPr lang="pt-BR" sz="2400" b="1" kern="1200" baseline="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  <a:endParaRPr lang="pt-BR" sz="24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Pedimos ao companheiro espiritual designado para hoje que inicie a projeção de fluidos para despertar-nos a sensibilidade.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- Pausa para que todos tenham a oportunidade de perceber.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participantes da sala, pedimos que prestem atenção em como percebem os jatos intensos de fluidos aguçarem os seus pontos de maior sensibilidade.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(Não falar!)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-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Solicitamos ao amigo espiritual que cesse as projeções.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–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companheiros encarnados: analisem o ambiente sem a projeção fluídica, mantendo-se atentos para a próxima fase.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Vamos emitir forte chamamento mental para que nossos guias se aproximem de nós para conhecermos sua irradiação.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Já próximos, os protetores espirituais se movimentam, de um lado para o outro, à frente, às costas, testando nossa percepção. Vamos acompanhar com atenção e tranquilidade para arquivarmos na lembrança como poderíamos reconhecê-los em outra ocasião.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Pedimos aos bondosos protetores que se afastem de seus tutelados.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companheiros encarnados, alertamos que continuem acompanhando o distanciamento dos guias e reparem como se sentem.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Já afastados, pedimos que os guias arremessem fluidos sobre os seus tutelados, para que percebam a projeção intencional e individual.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 agora, pedimos ao amigo encarregado da projeção de fluidos que lance sobre a sala novos jatos fluídicos generalizados. Isso para distinguir com clareza a projeção realizada pelo guia e a generalizada.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Repassamos mentalmente as sensações que impressionaram os sentidos, tanto na primeira, como na segunda fase.</a:t>
            </a:r>
          </a:p>
          <a:p>
            <a:pPr lvl="0"/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Desconcentração</a:t>
            </a:r>
            <a:endParaRPr lang="pt-BR" sz="24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Para a desconcentração, testemos o controle do corpo com breves movimentos, vamos fazer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ＭＳ Ｐゴシック" charset="0"/>
                <a:sym typeface="Noteworthy Bold" charset="0"/>
              </a:rPr>
              <a:t>mais profunda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respiração, perceber os batimentos cardíacos, e abrir os olhos, sorrindo para os demais presentes.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– Pausa até que todos estejam bem desconcentrados.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Por favor, levante a mão quem teve sintomas da percepção de fluídos e da aproximação.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Após repetir esse exercício por duas ou três vezes, o dirigente deve encerrar com uma prece, solicitando aos protetores espirituais um passe de refazimento de energias.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 </a:t>
            </a:r>
            <a:endParaRPr lang="pt-BR" sz="24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2.5	Avaliação final</a:t>
            </a:r>
            <a:endParaRPr lang="pt-BR" sz="24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Páginas 94 e 95.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 final da reunião, o dirigente pode abrir os comentários finais por meio de perguntas ao grupo:</a:t>
            </a:r>
          </a:p>
          <a:p>
            <a:pPr lvl="0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Pode perceber a aproximação do guia mediúnico?</a:t>
            </a:r>
          </a:p>
          <a:p>
            <a:pPr lvl="0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Como percebeu: por meio de uma irradiação? Uma luz? Um perfume?</a:t>
            </a:r>
          </a:p>
          <a:p>
            <a:pPr lvl="0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 a sua aproximação, sentiu alguma emoção, como alegria, bem-estar?</a:t>
            </a:r>
          </a:p>
          <a:p>
            <a:pPr lvl="0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Quando se afastou, houve modificação do que sentiu?</a:t>
            </a:r>
          </a:p>
          <a:p>
            <a:pPr lvl="0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Todos os exercícios foram iguais?</a:t>
            </a:r>
          </a:p>
          <a:p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 </a:t>
            </a:r>
          </a:p>
          <a:p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Observação: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</a:p>
          <a:p>
            <a:pPr lvl="0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Repetir na 2ª e 3ª vez somente o </a:t>
            </a:r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Exercício</a:t>
            </a:r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e a </a:t>
            </a:r>
            <a:r>
              <a:rPr lang="pt-BR" sz="2400" b="1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Desconcentração.</a:t>
            </a:r>
            <a:endParaRPr lang="pt-BR" sz="2400" kern="1200" dirty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“Durante a condução dos exercícios, os colaboradores da sala também não devem circular pelo ambiente, para que os participantes não se confundam com os movimentos e as emanações dos encarnados”. (pág.91)</a:t>
            </a:r>
          </a:p>
          <a:p>
            <a:pPr lvl="0"/>
            <a:r>
              <a:rPr lang="pt-BR" sz="2400" kern="1200" dirty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“Os comentários devem ser reservados para o momento final do encontro, com breves descansos entre um exercício e outro, durante os quais erguerão o braço os participantes que tiveram algum sintoma, para indicar o fato ao dirigente”. (pág.91)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4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corpo fica com as funções orgânicas reduzidas, mais ou menos inerte,</a:t>
            </a:r>
            <a:r>
              <a:rPr lang="pt-BR" baseline="0" dirty="0"/>
              <a:t> conforme o grau de desdobramento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39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ja-JP" sz="1200" dirty="0"/>
              <a:t>O perispírito é que manifesta a vida do Espírito (ativa e inteligente), agindo com maior liberdade, tal</a:t>
            </a:r>
            <a:r>
              <a:rPr lang="pt-BR" altLang="ja-JP" sz="1200" baseline="0" dirty="0"/>
              <a:t> como o perispírito dos desencarnados</a:t>
            </a:r>
            <a:r>
              <a:rPr lang="pt-BR" altLang="ja-JP" sz="1200" dirty="0"/>
              <a:t>, podendo afastar-se a grandes distâncias do corpo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97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desdobramento pode ser:</a:t>
            </a:r>
            <a:r>
              <a:rPr lang="pt-BR" baseline="0" dirty="0"/>
              <a:t> consciente, inconsciente, voluntário e provocado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6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B26C-6BE4-4FA0-9C0E-ED6BCD9C1A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AFC6-3439-48B0-A8F5-8AE2C15DE5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8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0941-46A1-4198-BF99-4F700D31B5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97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1A1F-9C12-40C2-8736-F4E27093B4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1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6D0A-F188-4AD4-8E6A-F4CA9F4617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90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755E9-06A7-482E-BF96-C08BC5551A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55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08C2-B292-4337-BFE6-72A0E812A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2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92BA-3F8E-4312-99FA-C2EAA575C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1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D20B-1145-4BFA-BA28-C657EB7663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64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C606-F03C-48D9-A736-D96CA667A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2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C7D0-0FEA-4764-B42B-AA3709F4E7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00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AFBE-93CF-42BB-88DC-99695EE62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5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2-slid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79491"/>
                </a:solidFill>
              </a:defRPr>
            </a:lvl1pPr>
          </a:lstStyle>
          <a:p>
            <a:pPr>
              <a:defRPr/>
            </a:pPr>
            <a:fld id="{8A1914C2-87D5-467E-9587-89CBBA06C5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4800">
          <a:solidFill>
            <a:srgbClr val="67949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68799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8799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8799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41388" y="2130425"/>
            <a:ext cx="3960812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2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AÇÃO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FLUÍDICA</a:t>
            </a:r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800">
                <a:solidFill>
                  <a:srgbClr val="92656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2656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926568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F25B057-7566-4186-98C9-2EB6E54E6106}" type="slidenum">
              <a:rPr lang="pt-BR" sz="1000">
                <a:solidFill>
                  <a:srgbClr val="679491"/>
                </a:solidFill>
                <a:ea typeface="ＭＳ Ｐゴシック" panose="020B0600070205080204" pitchFamily="34" charset="-128"/>
              </a:rPr>
              <a:pPr algn="r"/>
              <a:t>1</a:t>
            </a:fld>
            <a:endParaRPr lang="pt-BR" sz="1000">
              <a:solidFill>
                <a:srgbClr val="67949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8064" y="3789040"/>
            <a:ext cx="3600649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>
                <a:solidFill>
                  <a:srgbClr val="679491"/>
                </a:solidFill>
              </a:rPr>
              <a:t>AULA 12</a:t>
            </a:r>
            <a:endParaRPr lang="pt-BR" sz="2400" dirty="0">
              <a:solidFill>
                <a:srgbClr val="679491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b="1" spc="-100" dirty="0">
                <a:solidFill>
                  <a:srgbClr val="679491"/>
                </a:solidFill>
              </a:rPr>
              <a:t>Emancipação parcial da alma</a:t>
            </a:r>
          </a:p>
        </p:txBody>
      </p:sp>
    </p:spTree>
    <p:extLst>
      <p:ext uri="{BB962C8B-B14F-4D97-AF65-F5344CB8AC3E}">
        <p14:creationId xmlns:p14="http://schemas.microsoft.com/office/powerpoint/2010/main" val="405286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AC11432-3A3C-4E97-B360-EF9A71097163}" type="slidenum">
              <a:rPr lang="pt-BR"/>
              <a:pPr/>
              <a:t>10</a:t>
            </a:fld>
            <a:endParaRPr lang="pt-B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988691"/>
            <a:ext cx="7704137" cy="302448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As funções orgânicas do corpo ficam reduzidas, de acordo com o grau do desdobramento</a:t>
            </a:r>
          </a:p>
        </p:txBody>
      </p:sp>
    </p:spTree>
    <p:extLst>
      <p:ext uri="{BB962C8B-B14F-4D97-AF65-F5344CB8AC3E}">
        <p14:creationId xmlns:p14="http://schemas.microsoft.com/office/powerpoint/2010/main" val="134021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145CD90-8289-4360-8114-C5CEE452637E}" type="slidenum">
              <a:rPr lang="pt-BR"/>
              <a:pPr/>
              <a:t>11</a:t>
            </a:fld>
            <a:endParaRPr lang="pt-BR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556891"/>
            <a:ext cx="7704137" cy="396034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4400" dirty="0"/>
              <a:t>O perispírito é que manifesta a vida do Espírito, agindo com maior liberdade, (...), </a:t>
            </a:r>
            <a:r>
              <a:rPr lang="pt-BR" altLang="ja-JP" sz="4000" dirty="0"/>
              <a:t>podendo afastar-se a grandes </a:t>
            </a:r>
            <a:r>
              <a:rPr lang="pt-BR" altLang="ja-JP" sz="4400" dirty="0"/>
              <a:t>distâncias do corpo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3200" i="1" dirty="0"/>
              <a:t>Therezinha Oliveira</a:t>
            </a:r>
          </a:p>
        </p:txBody>
      </p:sp>
    </p:spTree>
    <p:extLst>
      <p:ext uri="{BB962C8B-B14F-4D97-AF65-F5344CB8AC3E}">
        <p14:creationId xmlns:p14="http://schemas.microsoft.com/office/powerpoint/2010/main" val="92485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1EB957F-3CDB-4376-B02A-796C25CDB266}" type="slidenum">
              <a:rPr lang="pt-BR"/>
              <a:pPr/>
              <a:t>12</a:t>
            </a:fld>
            <a:endParaRPr lang="pt-BR"/>
          </a:p>
        </p:txBody>
      </p:sp>
      <p:sp>
        <p:nvSpPr>
          <p:cNvPr id="163843" name="AutoShape 3"/>
          <p:cNvSpPr>
            <a:spLocks/>
          </p:cNvSpPr>
          <p:nvPr/>
        </p:nvSpPr>
        <p:spPr bwMode="auto">
          <a:xfrm>
            <a:off x="1042988" y="2636838"/>
            <a:ext cx="7129462" cy="2879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 hangingPunct="0">
              <a:defRPr/>
            </a:pPr>
            <a:r>
              <a:rPr lang="pt-BR" sz="60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Tipos de</a:t>
            </a:r>
          </a:p>
          <a:p>
            <a:pPr algn="ctr" hangingPunct="0">
              <a:defRPr/>
            </a:pPr>
            <a:r>
              <a:rPr lang="pt-BR" sz="60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desdobramento</a:t>
            </a:r>
            <a:endParaRPr lang="pt-BR" sz="1200" dirty="0">
              <a:solidFill>
                <a:srgbClr val="679491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364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C1EC761-2744-4F95-9833-1F00B43C5EAB}" type="slidenum">
              <a:rPr lang="pt-BR"/>
              <a:pPr/>
              <a:t>13</a:t>
            </a:fld>
            <a:endParaRPr lang="pt-BR"/>
          </a:p>
        </p:txBody>
      </p:sp>
      <p:sp>
        <p:nvSpPr>
          <p:cNvPr id="56323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1" defTabSz="457200" hangingPunct="0">
              <a:defRPr/>
            </a:pPr>
            <a:r>
              <a:rPr lang="pt-BR" sz="4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Consciente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56324" name="AutoShape 4"/>
          <p:cNvSpPr>
            <a:spLocks/>
          </p:cNvSpPr>
          <p:nvPr/>
        </p:nvSpPr>
        <p:spPr bwMode="auto">
          <a:xfrm>
            <a:off x="395288" y="2997200"/>
            <a:ext cx="8285162" cy="158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44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pessoa tem conhecimento</a:t>
            </a:r>
          </a:p>
          <a:p>
            <a:pPr algn="ctr" defTabSz="642938" hangingPunct="0">
              <a:defRPr/>
            </a:pPr>
            <a:r>
              <a:rPr lang="pt-BR" sz="44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 tudo que ocorreu</a:t>
            </a:r>
            <a:endParaRPr lang="pt-BR" sz="4400" b="1" dirty="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376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8C25249-6876-4C74-829F-A6F972DB8B9E}" type="slidenum">
              <a:rPr lang="pt-BR"/>
              <a:pPr/>
              <a:t>14</a:t>
            </a:fld>
            <a:endParaRPr lang="pt-BR"/>
          </a:p>
        </p:txBody>
      </p:sp>
      <p:sp>
        <p:nvSpPr>
          <p:cNvPr id="162819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1" defTabSz="457200" hangingPunct="0">
              <a:defRPr/>
            </a:pPr>
            <a:r>
              <a:rPr lang="pt-BR" sz="4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Inconsciente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162820" name="AutoShape 4"/>
          <p:cNvSpPr>
            <a:spLocks/>
          </p:cNvSpPr>
          <p:nvPr/>
        </p:nvSpPr>
        <p:spPr bwMode="auto">
          <a:xfrm>
            <a:off x="395288" y="2997200"/>
            <a:ext cx="8285162" cy="158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44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Ao retornar, a pessoa não tem conhecimento do que ocorreu</a:t>
            </a:r>
            <a:endParaRPr lang="pt-BR" sz="4400" b="1" dirty="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621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F4A13F0-87FD-42FD-BF80-A50650F98214}" type="slidenum">
              <a:rPr lang="pt-BR"/>
              <a:pPr/>
              <a:t>15</a:t>
            </a:fld>
            <a:endParaRPr lang="pt-BR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896"/>
            <a:ext cx="7704137" cy="316830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4000" dirty="0"/>
              <a:t>Há casos em que, durante o desdobramento, a pessoa relata o que está ocorrendo, mas, ao despertar, de nada mais se lembra </a:t>
            </a:r>
            <a:r>
              <a:rPr lang="pt-BR" altLang="ja-JP" sz="2800" i="1" dirty="0"/>
              <a:t>Therezinha Oliveira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424697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96CC488-BA3A-42DC-800B-78EA016789DD}" type="slidenum">
              <a:rPr lang="pt-BR"/>
              <a:pPr/>
              <a:t>16</a:t>
            </a:fld>
            <a:endParaRPr lang="pt-BR"/>
          </a:p>
        </p:txBody>
      </p:sp>
      <p:sp>
        <p:nvSpPr>
          <p:cNvPr id="166915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3. Voluntário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395288" y="2997200"/>
            <a:ext cx="8285162" cy="158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Provocado pela </a:t>
            </a:r>
          </a:p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própria pessoa</a:t>
            </a:r>
            <a:endParaRPr lang="pt-BR" sz="4400" b="1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205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523FA68-2018-4D15-BDA0-29436F6E7039}" type="slidenum">
              <a:rPr lang="pt-BR"/>
              <a:pPr/>
              <a:t>17</a:t>
            </a:fld>
            <a:endParaRPr lang="pt-BR"/>
          </a:p>
        </p:txBody>
      </p:sp>
      <p:sp>
        <p:nvSpPr>
          <p:cNvPr id="169987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1" defTabSz="457200" hangingPunct="0">
              <a:defRPr/>
            </a:pPr>
            <a:r>
              <a:rPr lang="pt-BR" sz="40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4. Provocado</a:t>
            </a:r>
            <a:endParaRPr lang="pt-BR" sz="1200" dirty="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169988" name="AutoShape 4"/>
          <p:cNvSpPr>
            <a:spLocks/>
          </p:cNvSpPr>
          <p:nvPr/>
        </p:nvSpPr>
        <p:spPr bwMode="auto">
          <a:xfrm>
            <a:off x="428625" y="2852738"/>
            <a:ext cx="8285163" cy="2160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44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Por hipnose ou magnetismo, induzido por encarnados ou desencarnados</a:t>
            </a:r>
            <a:endParaRPr lang="pt-BR" sz="4400" b="1" dirty="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3902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F581CD2-D1BA-4B47-839E-7EEDCCADBCA2}" type="slidenum">
              <a:rPr lang="pt-BR"/>
              <a:pPr/>
              <a:t>18</a:t>
            </a:fld>
            <a:endParaRPr lang="pt-BR"/>
          </a:p>
        </p:txBody>
      </p:sp>
      <p:sp>
        <p:nvSpPr>
          <p:cNvPr id="172035" name="AutoShape 3"/>
          <p:cNvSpPr>
            <a:spLocks/>
          </p:cNvSpPr>
          <p:nvPr/>
        </p:nvSpPr>
        <p:spPr bwMode="auto">
          <a:xfrm>
            <a:off x="1042988" y="3500438"/>
            <a:ext cx="7129462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6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LETARGIA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8154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9677388-91D1-4F6E-9134-C8EC6EE58923}" type="slidenum">
              <a:rPr lang="pt-BR"/>
              <a:pPr/>
              <a:t>19</a:t>
            </a:fld>
            <a:endParaRPr lang="pt-BR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232275"/>
            <a:ext cx="7704137" cy="1573213"/>
          </a:xfrm>
        </p:spPr>
        <p:txBody>
          <a:bodyPr/>
          <a:lstStyle/>
          <a:p>
            <a:pPr marL="0" indent="0" algn="ctr" eaLnBrk="1" hangingPunct="1">
              <a:defRPr/>
            </a:pPr>
            <a:r>
              <a:rPr lang="pt-BR" dirty="0"/>
              <a:t>Conhecido como fenômeno de </a:t>
            </a:r>
            <a:r>
              <a:rPr lang="pt-BR" b="1" dirty="0"/>
              <a:t>morte</a:t>
            </a:r>
            <a:r>
              <a:rPr lang="pt-BR" dirty="0"/>
              <a:t> </a:t>
            </a:r>
            <a:r>
              <a:rPr lang="pt-BR" b="1" dirty="0"/>
              <a:t>aparente</a:t>
            </a:r>
          </a:p>
        </p:txBody>
      </p:sp>
      <p:pic>
        <p:nvPicPr>
          <p:cNvPr id="27651" name="Picture 8" descr="catalep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981075"/>
            <a:ext cx="3659188" cy="2882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1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79F225F-4973-4F8D-BBE6-A95D91A5AD46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53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A1363C5-1D35-46F2-BECD-F13FCC8D8836}" type="slidenum">
              <a:rPr lang="pt-BR"/>
              <a:pPr/>
              <a:t>20</a:t>
            </a:fld>
            <a:endParaRPr lang="pt-BR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000374"/>
            <a:ext cx="7704137" cy="301280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dirty="0"/>
              <a:t>O corpo perde </a:t>
            </a:r>
            <a:r>
              <a:rPr lang="pt-BR" b="1" dirty="0"/>
              <a:t>temporariamente</a:t>
            </a:r>
            <a:endParaRPr lang="pt-BR" dirty="0"/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dirty="0"/>
              <a:t>a sensibilidade e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dirty="0"/>
              <a:t>o movimento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1521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A7D7FAA-3295-4D25-94C2-14D230CE171C}" type="slidenum">
              <a:rPr lang="pt-BR"/>
              <a:pPr/>
              <a:t>21</a:t>
            </a:fld>
            <a:endParaRPr lang="pt-BR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339" y="2348483"/>
            <a:ext cx="7704137" cy="223264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dirty="0"/>
              <a:t>A pessoa nada ouve,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dirty="0"/>
              <a:t>nada sente, não vê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dirty="0"/>
              <a:t>o mundo exterior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6052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6BF42ED-B756-47A2-8822-E749AAFF3C3F}" type="slidenum">
              <a:rPr lang="pt-BR"/>
              <a:pPr/>
              <a:t>22</a:t>
            </a:fld>
            <a:endParaRPr lang="pt-BR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931" y="2060848"/>
            <a:ext cx="7704137" cy="280831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Há </a:t>
            </a:r>
            <a:r>
              <a:rPr lang="pt-BR" sz="4400" b="1" dirty="0"/>
              <a:t>flacidez</a:t>
            </a:r>
            <a:r>
              <a:rPr lang="pt-BR" sz="4400" dirty="0"/>
              <a:t> </a:t>
            </a:r>
            <a:r>
              <a:rPr lang="pt-BR" sz="4400" b="1" dirty="0"/>
              <a:t>geral e</a:t>
            </a:r>
            <a:r>
              <a:rPr lang="pt-BR" sz="4400" dirty="0"/>
              <a:t> diminuição do metabolismo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e dos ritmos orgânico-fisiológicos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854450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9118CD6-3950-4DF5-BFA6-74F66BAAFDD2}" type="slidenum">
              <a:rPr lang="pt-BR"/>
              <a:pPr/>
              <a:t>23</a:t>
            </a:fld>
            <a:endParaRPr lang="pt-BR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789040"/>
            <a:ext cx="7272338" cy="273630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4000" dirty="0"/>
              <a:t>Ao longo da história muitos </a:t>
            </a:r>
            <a:r>
              <a:rPr lang="pt-BR" sz="4000" b="1" dirty="0"/>
              <a:t>confundiram</a:t>
            </a:r>
            <a:r>
              <a:rPr lang="pt-BR" sz="4000" dirty="0"/>
              <a:t> o sair da </a:t>
            </a:r>
            <a:r>
              <a:rPr lang="pt-BR" sz="4000" b="1" dirty="0"/>
              <a:t>letargia</a:t>
            </a:r>
            <a:r>
              <a:rPr lang="pt-BR" sz="4000" dirty="0"/>
              <a:t> com a </a:t>
            </a:r>
            <a:r>
              <a:rPr lang="pt-BR" sz="4000" b="1" dirty="0"/>
              <a:t>ressurreição</a:t>
            </a:r>
            <a:r>
              <a:rPr lang="pt-BR" sz="4000" dirty="0"/>
              <a:t>; lembremo-nos do caso de Lázaro</a:t>
            </a:r>
            <a:endParaRPr lang="pt-BR" sz="4000" i="1" dirty="0"/>
          </a:p>
        </p:txBody>
      </p:sp>
      <p:pic>
        <p:nvPicPr>
          <p:cNvPr id="33796" name="Picture 7" descr="lazaro-venha-para-f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784"/>
            <a:ext cx="3382962" cy="2252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EEDCA24-F7BE-4BB8-853F-DA8038F45BB2}" type="slidenum">
              <a:rPr lang="pt-BR"/>
              <a:pPr/>
              <a:t>24</a:t>
            </a:fld>
            <a:endParaRPr lang="pt-BR"/>
          </a:p>
        </p:txBody>
      </p:sp>
      <p:sp>
        <p:nvSpPr>
          <p:cNvPr id="61443" name="AutoShape 3"/>
          <p:cNvSpPr>
            <a:spLocks/>
          </p:cNvSpPr>
          <p:nvPr/>
        </p:nvSpPr>
        <p:spPr bwMode="auto">
          <a:xfrm>
            <a:off x="1331913" y="3500438"/>
            <a:ext cx="6353175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6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CATALEPSIA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6472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905B8F5-4809-4C84-97AB-009A16BB052D}" type="slidenum">
              <a:rPr lang="pt-BR"/>
              <a:pPr/>
              <a:t>25</a:t>
            </a:fld>
            <a:endParaRPr lang="pt-BR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149080"/>
            <a:ext cx="7704137" cy="20882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Caracteriza-se por imobilidade dos músculos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e fixidez das atitudes</a:t>
            </a:r>
          </a:p>
        </p:txBody>
      </p:sp>
      <p:pic>
        <p:nvPicPr>
          <p:cNvPr id="38915" name="Picture 4" descr="rigid_cataleptic_s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2374" r="3389" b="4430"/>
          <a:stretch>
            <a:fillRect/>
          </a:stretch>
        </p:blipFill>
        <p:spPr bwMode="auto">
          <a:xfrm>
            <a:off x="2051720" y="908720"/>
            <a:ext cx="4993724" cy="299588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5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AAED0C3-6252-47EB-AB44-E0947BD02A6A}" type="slidenum">
              <a:rPr lang="pt-BR"/>
              <a:pPr/>
              <a:t>26</a:t>
            </a:fld>
            <a:endParaRPr lang="pt-B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51088"/>
            <a:ext cx="7704137" cy="338296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4400" dirty="0"/>
              <a:t>Na rigidez cataléptica, se erguermos o braço, este ficará nessa posição indefinidamente 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err="1"/>
              <a:t>Therezinha</a:t>
            </a:r>
            <a:r>
              <a:rPr lang="pt-BR" sz="2800" i="1" dirty="0"/>
              <a:t> Oliveira</a:t>
            </a:r>
          </a:p>
        </p:txBody>
      </p:sp>
    </p:spTree>
    <p:extLst>
      <p:ext uri="{BB962C8B-B14F-4D97-AF65-F5344CB8AC3E}">
        <p14:creationId xmlns:p14="http://schemas.microsoft.com/office/powerpoint/2010/main" val="18056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2984B70-7CF2-4B80-8BDA-135EF1308E96}" type="slidenum">
              <a:rPr lang="pt-BR"/>
              <a:pPr/>
              <a:t>27</a:t>
            </a:fld>
            <a:endParaRPr lang="pt-BR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47950"/>
            <a:ext cx="7704137" cy="157321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dirty="0"/>
              <a:t>Os olhos ficam abertos, fixos, e a face imobilizada</a:t>
            </a:r>
          </a:p>
        </p:txBody>
      </p:sp>
    </p:spTree>
    <p:extLst>
      <p:ext uri="{BB962C8B-B14F-4D97-AF65-F5344CB8AC3E}">
        <p14:creationId xmlns:p14="http://schemas.microsoft.com/office/powerpoint/2010/main" val="2952457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2B9B7B3-8F63-4FBF-84D2-2D9C15DCD8F9}" type="slidenum">
              <a:rPr lang="pt-BR"/>
              <a:pPr/>
              <a:t>28</a:t>
            </a:fld>
            <a:endParaRPr lang="pt-BR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6295" y="2348483"/>
            <a:ext cx="7704137" cy="237666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dirty="0"/>
              <a:t>Neste estado a inteligência se manifesta, os sentidos possuem alguma atividade</a:t>
            </a:r>
          </a:p>
        </p:txBody>
      </p:sp>
    </p:spTree>
    <p:extLst>
      <p:ext uri="{BB962C8B-B14F-4D97-AF65-F5344CB8AC3E}">
        <p14:creationId xmlns:p14="http://schemas.microsoft.com/office/powerpoint/2010/main" val="3041278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5681CEC-4EEA-4AAB-AE41-3A2DB61A90AA}" type="slidenum">
              <a:rPr lang="pt-BR"/>
              <a:pPr/>
              <a:t>29</a:t>
            </a:fld>
            <a:endParaRPr lang="pt-BR"/>
          </a:p>
        </p:txBody>
      </p:sp>
      <p:sp>
        <p:nvSpPr>
          <p:cNvPr id="192515" name="AutoShape 3"/>
          <p:cNvSpPr>
            <a:spLocks/>
          </p:cNvSpPr>
          <p:nvPr/>
        </p:nvSpPr>
        <p:spPr bwMode="auto">
          <a:xfrm>
            <a:off x="1331913" y="3500438"/>
            <a:ext cx="6353175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6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SONAMBULISMO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570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9F28E71-595D-4C99-B778-91E9073CA917}" type="slidenum">
              <a:rPr lang="pt-BR"/>
              <a:pPr/>
              <a:t>3</a:t>
            </a:fld>
            <a:endParaRPr lang="pt-B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077072"/>
            <a:ext cx="7704138" cy="230425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3600" dirty="0"/>
              <a:t>Durante a emancipação parcial e conforme seu grau, o corpo fica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altLang="ja-JP" sz="3600" dirty="0"/>
              <a:t>com suas funções diminuídas ou alteradas</a:t>
            </a:r>
            <a:r>
              <a:rPr lang="pt-BR" altLang="ja-JP" sz="2400" dirty="0"/>
              <a:t> </a:t>
            </a:r>
            <a:r>
              <a:rPr lang="pt-BR" altLang="ja-JP" sz="2400" i="1" dirty="0"/>
              <a:t>Therezinha Oliveira</a:t>
            </a:r>
            <a:endParaRPr lang="pt-BR" sz="2400" i="1" dirty="0"/>
          </a:p>
        </p:txBody>
      </p:sp>
      <p:pic>
        <p:nvPicPr>
          <p:cNvPr id="6148" name="Picture 5" descr="ANd9GcQaj3JG_Px03sTWQiOT-F5aL3JfMCNYRkGzLJvGOTSgX24Q21z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94681"/>
            <a:ext cx="3406775" cy="2238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94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4E8DA98-BD25-44D3-B455-7BEE14853F1B}" type="slidenum">
              <a:rPr lang="pt-BR"/>
              <a:pPr/>
              <a:t>30</a:t>
            </a:fld>
            <a:endParaRPr lang="pt-BR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6295" y="2349054"/>
            <a:ext cx="7704137" cy="223207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O Espírito está de posse de suas percepções e faculdades</a:t>
            </a:r>
          </a:p>
        </p:txBody>
      </p:sp>
    </p:spTree>
    <p:extLst>
      <p:ext uri="{BB962C8B-B14F-4D97-AF65-F5344CB8AC3E}">
        <p14:creationId xmlns:p14="http://schemas.microsoft.com/office/powerpoint/2010/main" val="553858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EABADE6-902A-4490-81BD-BDEF76B3F7A9}" type="slidenum">
              <a:rPr lang="pt-BR"/>
              <a:pPr/>
              <a:t>31</a:t>
            </a:fld>
            <a:endParaRPr lang="pt-BR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0253" y="2293088"/>
            <a:ext cx="7704137" cy="230408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Poderá movimentar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seu corpo para determinadas ações</a:t>
            </a:r>
          </a:p>
        </p:txBody>
      </p:sp>
    </p:spTree>
    <p:extLst>
      <p:ext uri="{BB962C8B-B14F-4D97-AF65-F5344CB8AC3E}">
        <p14:creationId xmlns:p14="http://schemas.microsoft.com/office/powerpoint/2010/main" val="2765451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17FD07F-92D0-43D7-A3D5-CFEE245092AA}" type="slidenum">
              <a:rPr lang="pt-BR"/>
              <a:pPr/>
              <a:t>32</a:t>
            </a:fld>
            <a:endParaRPr lang="pt-BR"/>
          </a:p>
        </p:txBody>
      </p:sp>
      <p:sp>
        <p:nvSpPr>
          <p:cNvPr id="195587" name="AutoShape 3"/>
          <p:cNvSpPr>
            <a:spLocks/>
          </p:cNvSpPr>
          <p:nvPr/>
        </p:nvSpPr>
        <p:spPr bwMode="auto">
          <a:xfrm>
            <a:off x="1331913" y="3500438"/>
            <a:ext cx="6353175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6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ÊXTASE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2261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EFD0E44-2CBA-43BF-87E0-68264003B5C1}" type="slidenum">
              <a:rPr lang="pt-BR"/>
              <a:pPr/>
              <a:t>33</a:t>
            </a:fld>
            <a:endParaRPr lang="pt-BR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37333"/>
            <a:ext cx="7704137" cy="165576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É o grau máximo do estado de emancipação da alma</a:t>
            </a:r>
          </a:p>
        </p:txBody>
      </p:sp>
    </p:spTree>
    <p:extLst>
      <p:ext uri="{BB962C8B-B14F-4D97-AF65-F5344CB8AC3E}">
        <p14:creationId xmlns:p14="http://schemas.microsoft.com/office/powerpoint/2010/main" val="694304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F85149C-6CF3-46CB-80A0-3A1DCF954124}" type="slidenum">
              <a:rPr lang="pt-BR"/>
              <a:pPr/>
              <a:t>34</a:t>
            </a:fld>
            <a:endParaRPr lang="pt-BR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37333"/>
            <a:ext cx="7704137" cy="165576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Há maior vivência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no mundo espiritual</a:t>
            </a:r>
          </a:p>
        </p:txBody>
      </p:sp>
    </p:spTree>
    <p:extLst>
      <p:ext uri="{BB962C8B-B14F-4D97-AF65-F5344CB8AC3E}">
        <p14:creationId xmlns:p14="http://schemas.microsoft.com/office/powerpoint/2010/main" val="2298388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31708CF-F5AC-4A69-9EB4-3570742706C3}" type="slidenum">
              <a:rPr lang="pt-BR"/>
              <a:pPr/>
              <a:t>35</a:t>
            </a:fld>
            <a:endParaRPr lang="pt-BR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349227"/>
            <a:ext cx="7704137" cy="2303909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O corpo fica em estado vegetativo, próximo do  desprendimento total</a:t>
            </a:r>
          </a:p>
        </p:txBody>
      </p:sp>
    </p:spTree>
    <p:extLst>
      <p:ext uri="{BB962C8B-B14F-4D97-AF65-F5344CB8AC3E}">
        <p14:creationId xmlns:p14="http://schemas.microsoft.com/office/powerpoint/2010/main" val="1005180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B7E9160-A6BF-437A-B651-1E83F3978A2B}" type="slidenum">
              <a:rPr lang="pt-BR"/>
              <a:pPr/>
              <a:t>36</a:t>
            </a:fld>
            <a:endParaRPr lang="pt-BR"/>
          </a:p>
        </p:txBody>
      </p:sp>
      <p:sp>
        <p:nvSpPr>
          <p:cNvPr id="201731" name="AutoShape 3"/>
          <p:cNvSpPr>
            <a:spLocks/>
          </p:cNvSpPr>
          <p:nvPr/>
        </p:nvSpPr>
        <p:spPr bwMode="auto">
          <a:xfrm>
            <a:off x="1042988" y="2708920"/>
            <a:ext cx="7058025" cy="1944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60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BILOCAÇÃO UBIQUIDADE</a:t>
            </a:r>
            <a:endParaRPr lang="pt-BR" sz="1200" dirty="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9522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31708CF-F5AC-4A69-9EB4-3570742706C3}" type="slidenum">
              <a:rPr lang="pt-BR"/>
              <a:pPr/>
              <a:t>37</a:t>
            </a:fld>
            <a:endParaRPr lang="pt-BR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276872"/>
            <a:ext cx="7704137" cy="2303909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O Espírito não apresenta o fenômeno da bilocação nem da ubiquidade</a:t>
            </a:r>
          </a:p>
        </p:txBody>
      </p:sp>
    </p:spTree>
    <p:extLst>
      <p:ext uri="{BB962C8B-B14F-4D97-AF65-F5344CB8AC3E}">
        <p14:creationId xmlns:p14="http://schemas.microsoft.com/office/powerpoint/2010/main" val="1005180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31708CF-F5AC-4A69-9EB4-3570742706C3}" type="slidenum">
              <a:rPr lang="pt-BR"/>
              <a:pPr/>
              <a:t>38</a:t>
            </a:fld>
            <a:endParaRPr lang="pt-BR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752"/>
            <a:ext cx="7704137" cy="432048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O Espírito irradia seus pensamentos e sentimentos dando a impressão de estar em mais de um lugar ao mesmo tempo</a:t>
            </a:r>
          </a:p>
        </p:txBody>
      </p:sp>
    </p:spTree>
    <p:extLst>
      <p:ext uri="{BB962C8B-B14F-4D97-AF65-F5344CB8AC3E}">
        <p14:creationId xmlns:p14="http://schemas.microsoft.com/office/powerpoint/2010/main" val="1005180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B7E9160-A6BF-437A-B651-1E83F3978A2B}" type="slidenum">
              <a:rPr lang="pt-BR"/>
              <a:pPr/>
              <a:t>39</a:t>
            </a:fld>
            <a:endParaRPr lang="pt-BR"/>
          </a:p>
        </p:txBody>
      </p:sp>
      <p:sp>
        <p:nvSpPr>
          <p:cNvPr id="201731" name="AutoShape 3"/>
          <p:cNvSpPr>
            <a:spLocks/>
          </p:cNvSpPr>
          <p:nvPr/>
        </p:nvSpPr>
        <p:spPr bwMode="auto">
          <a:xfrm>
            <a:off x="1042988" y="3500438"/>
            <a:ext cx="7058025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6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BICORPOREIDADE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952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3C30B25-ED90-4585-8C1B-BA745B966584}" type="slidenum">
              <a:rPr lang="pt-BR"/>
              <a:pPr/>
              <a:t>4</a:t>
            </a:fld>
            <a:endParaRPr lang="pt-BR"/>
          </a:p>
        </p:txBody>
      </p:sp>
      <p:sp>
        <p:nvSpPr>
          <p:cNvPr id="241667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Tipos de emancipação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3816350" cy="720725"/>
          </a:xfrm>
        </p:spPr>
        <p:txBody>
          <a:bodyPr/>
          <a:lstStyle/>
          <a:p>
            <a:pPr marL="0" indent="0" algn="l" eaLnBrk="1" hangingPunct="1">
              <a:defRPr/>
            </a:pPr>
            <a:r>
              <a:rPr lang="pt-BR" sz="3600"/>
              <a:t>Desdobramento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2700338" y="2779713"/>
            <a:ext cx="3816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3600" dirty="0">
                <a:solidFill>
                  <a:srgbClr val="679491"/>
                </a:solidFill>
                <a:latin typeface="Arial" charset="0"/>
                <a:ea typeface="ＭＳ Ｐゴシック" charset="0"/>
              </a:rPr>
              <a:t>Letargia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4787900" y="3429000"/>
            <a:ext cx="3816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r>
              <a:rPr lang="pt-BR" sz="3600">
                <a:solidFill>
                  <a:srgbClr val="679491"/>
                </a:solidFill>
                <a:latin typeface="Arial" charset="0"/>
                <a:ea typeface="ＭＳ Ｐゴシック" charset="0"/>
              </a:rPr>
              <a:t>Catalepsia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684213" y="3573463"/>
            <a:ext cx="3816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sz="3600">
                <a:solidFill>
                  <a:srgbClr val="679491"/>
                </a:solidFill>
                <a:latin typeface="Arial" charset="0"/>
                <a:ea typeface="ＭＳ Ｐゴシック" charset="0"/>
              </a:rPr>
              <a:t>Sonambulismo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2627313" y="4652963"/>
            <a:ext cx="3816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3600">
                <a:solidFill>
                  <a:srgbClr val="679491"/>
                </a:solidFill>
                <a:latin typeface="Arial" charset="0"/>
                <a:ea typeface="ＭＳ Ｐゴシック" charset="0"/>
              </a:rPr>
              <a:t>Êxtase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4787900" y="5589588"/>
            <a:ext cx="3816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r>
              <a:rPr lang="pt-BR" sz="3600">
                <a:solidFill>
                  <a:srgbClr val="679491"/>
                </a:solidFill>
                <a:latin typeface="Arial" charset="0"/>
                <a:ea typeface="ＭＳ Ｐゴシック" charset="0"/>
              </a:rPr>
              <a:t>Bicorporeidade </a:t>
            </a: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684213" y="5516563"/>
            <a:ext cx="3816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sz="3600">
                <a:solidFill>
                  <a:srgbClr val="679491"/>
                </a:solidFill>
                <a:latin typeface="Arial" charset="0"/>
                <a:ea typeface="ＭＳ Ｐゴシック" charset="0"/>
              </a:rPr>
              <a:t>Sono</a:t>
            </a:r>
          </a:p>
        </p:txBody>
      </p:sp>
    </p:spTree>
    <p:extLst>
      <p:ext uri="{BB962C8B-B14F-4D97-AF65-F5344CB8AC3E}">
        <p14:creationId xmlns:p14="http://schemas.microsoft.com/office/powerpoint/2010/main" val="135170418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86CEDE6-C77C-44DA-BCD5-D9428993C35F}" type="slidenum">
              <a:rPr lang="pt-BR"/>
              <a:pPr/>
              <a:t>40</a:t>
            </a:fld>
            <a:endParaRPr lang="pt-BR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709341"/>
            <a:ext cx="7704137" cy="165576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É quando o </a:t>
            </a:r>
            <a:r>
              <a:rPr lang="pt-BR" b="1" dirty="0"/>
              <a:t>perispírito</a:t>
            </a:r>
            <a:r>
              <a:rPr lang="pt-BR" dirty="0"/>
              <a:t> se torna </a:t>
            </a:r>
            <a:r>
              <a:rPr lang="pt-BR" b="1" dirty="0"/>
              <a:t>visível</a:t>
            </a:r>
            <a:r>
              <a:rPr lang="pt-BR" dirty="0"/>
              <a:t> e/ou </a:t>
            </a:r>
            <a:r>
              <a:rPr lang="pt-BR" b="1" dirty="0"/>
              <a:t>tangível</a:t>
            </a:r>
          </a:p>
        </p:txBody>
      </p:sp>
    </p:spTree>
    <p:extLst>
      <p:ext uri="{BB962C8B-B14F-4D97-AF65-F5344CB8AC3E}">
        <p14:creationId xmlns:p14="http://schemas.microsoft.com/office/powerpoint/2010/main" val="885916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BE19CE3-5FAC-4F92-BEA9-C1DA6C3D44E6}" type="slidenum">
              <a:rPr lang="pt-BR"/>
              <a:pPr/>
              <a:t>41</a:t>
            </a:fld>
            <a:endParaRPr lang="pt-BR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277219"/>
            <a:ext cx="7704137" cy="244792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São percebidos dois corpos: o físico e o perispírito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91822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7DBD46F-41F5-4928-B6EB-B93BC736FF74}" type="slidenum">
              <a:rPr lang="pt-BR"/>
              <a:pPr/>
              <a:t>42</a:t>
            </a:fld>
            <a:endParaRPr lang="pt-BR"/>
          </a:p>
        </p:txBody>
      </p:sp>
      <p:sp>
        <p:nvSpPr>
          <p:cNvPr id="206851" name="AutoShape 3"/>
          <p:cNvSpPr>
            <a:spLocks/>
          </p:cNvSpPr>
          <p:nvPr/>
        </p:nvSpPr>
        <p:spPr bwMode="auto">
          <a:xfrm>
            <a:off x="1042988" y="2636838"/>
            <a:ext cx="7129462" cy="2879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 hangingPunct="0">
              <a:defRPr/>
            </a:pPr>
            <a:r>
              <a:rPr lang="pt-BR" sz="60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Casos</a:t>
            </a:r>
            <a:endParaRPr lang="pt-BR" sz="1200" dirty="0">
              <a:solidFill>
                <a:srgbClr val="679491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9492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E623889-A428-4F86-8141-4537556B0BF3}" type="slidenum">
              <a:rPr lang="pt-BR"/>
              <a:pPr/>
              <a:t>43</a:t>
            </a:fld>
            <a:endParaRPr lang="pt-BR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908050"/>
            <a:ext cx="7489825" cy="504031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3000" dirty="0"/>
              <a:t>O padre Afonso de </a:t>
            </a:r>
            <a:r>
              <a:rPr lang="pt-BR" altLang="ja-JP" sz="3000" dirty="0" err="1"/>
              <a:t>Liguóri</a:t>
            </a:r>
            <a:r>
              <a:rPr lang="pt-BR" altLang="ja-JP" sz="3000" dirty="0"/>
              <a:t>, em </a:t>
            </a:r>
            <a:r>
              <a:rPr lang="pt-BR" altLang="ja-JP" sz="3000" dirty="0" err="1"/>
              <a:t>Arienzo</a:t>
            </a:r>
            <a:r>
              <a:rPr lang="pt-BR" altLang="ja-JP" sz="3000" dirty="0"/>
              <a:t>, onde residia, na manhã de 21/9/1774, após celebrar a missa, atirou-se num sofá, onde ficou sem se mexer ou falar, nem comer, até o dia seguinte. Ao despertar, afirmou ter assistido ao papa Clemente XIV, que estivera moribundo e acabara de morrer; essa </a:t>
            </a:r>
            <a:r>
              <a:rPr lang="ja-JP" altLang="pt-BR" sz="3000" dirty="0"/>
              <a:t>‘</a:t>
            </a:r>
            <a:r>
              <a:rPr lang="pt-BR" altLang="ja-JP" sz="3000" dirty="0"/>
              <a:t>presença</a:t>
            </a:r>
            <a:r>
              <a:rPr lang="ja-JP" altLang="pt-BR" sz="3000" dirty="0"/>
              <a:t>’</a:t>
            </a:r>
            <a:r>
              <a:rPr lang="pt-BR" altLang="ja-JP" sz="3000" dirty="0"/>
              <a:t> do padre Afonso à distância foi confirmada por notícias posteriores, vindas de Roma</a:t>
            </a:r>
            <a:endParaRPr lang="ja-JP" altLang="pt-BR" sz="3000" dirty="0"/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400" i="1" dirty="0"/>
              <a:t>Therezinha Oliveira</a:t>
            </a:r>
          </a:p>
        </p:txBody>
      </p:sp>
    </p:spTree>
    <p:extLst>
      <p:ext uri="{BB962C8B-B14F-4D97-AF65-F5344CB8AC3E}">
        <p14:creationId xmlns:p14="http://schemas.microsoft.com/office/powerpoint/2010/main" val="2288646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5DA2A39-8221-4142-8876-290748630611}" type="slidenum">
              <a:rPr lang="pt-BR"/>
              <a:pPr/>
              <a:t>44</a:t>
            </a:fld>
            <a:endParaRPr lang="pt-BR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340892"/>
            <a:ext cx="7993063" cy="432035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3000" dirty="0"/>
              <a:t>Santo Antônio de Pádua pregava em uma igreja de Limoges, quando lembrou que, na mesma hora, deveria oficiar também em outra igreja, em outro extremo da cidade. Cobrindo a cabeça com o capuz, ajoelhou-se durante alguns minutos, (...). Os monges reunidos no outro mosteiro o viram sair da capela, ler no ofício a passagem marcada e, em seguida, desaparecer </a:t>
            </a:r>
            <a:r>
              <a:rPr lang="pt-BR" sz="2400" i="1" dirty="0"/>
              <a:t>Therezinha Oliveira</a:t>
            </a:r>
          </a:p>
        </p:txBody>
      </p:sp>
    </p:spTree>
    <p:extLst>
      <p:ext uri="{BB962C8B-B14F-4D97-AF65-F5344CB8AC3E}">
        <p14:creationId xmlns:p14="http://schemas.microsoft.com/office/powerpoint/2010/main" val="2875036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506FD54-0C27-4903-BFD9-2EC7782C1A77}" type="slidenum">
              <a:rPr lang="pt-BR"/>
              <a:pPr/>
              <a:t>45</a:t>
            </a:fld>
            <a:endParaRPr lang="pt-BR"/>
          </a:p>
        </p:txBody>
      </p:sp>
      <p:sp>
        <p:nvSpPr>
          <p:cNvPr id="211971" name="AutoShape 3"/>
          <p:cNvSpPr>
            <a:spLocks/>
          </p:cNvSpPr>
          <p:nvPr/>
        </p:nvSpPr>
        <p:spPr bwMode="auto">
          <a:xfrm>
            <a:off x="1042988" y="3500438"/>
            <a:ext cx="7058025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6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SONO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4112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C7C846A-1D5F-4290-8725-6714B5EAC3B8}" type="slidenum">
              <a:rPr lang="pt-BR"/>
              <a:pPr/>
              <a:t>46</a:t>
            </a:fld>
            <a:endParaRPr lang="pt-BR"/>
          </a:p>
        </p:txBody>
      </p:sp>
      <p:pic>
        <p:nvPicPr>
          <p:cNvPr id="61442" name="Picture 5" descr="magaliprojecaoiil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r="922" b="1686"/>
          <a:stretch>
            <a:fillRect/>
          </a:stretch>
        </p:blipFill>
        <p:spPr bwMode="auto">
          <a:xfrm>
            <a:off x="1230000" y="1264537"/>
            <a:ext cx="6726376" cy="504478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24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97EA0FC-0C9F-4B2C-8D15-F79621B633E1}" type="slidenum">
              <a:rPr lang="pt-BR"/>
              <a:pPr/>
              <a:t>47</a:t>
            </a:fld>
            <a:endParaRPr lang="pt-BR"/>
          </a:p>
        </p:txBody>
      </p:sp>
      <p:pic>
        <p:nvPicPr>
          <p:cNvPr id="62466" name="Picture 6" descr="magaliprojecaox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r="919" b="2318"/>
          <a:stretch>
            <a:fillRect/>
          </a:stretch>
        </p:blipFill>
        <p:spPr bwMode="auto">
          <a:xfrm>
            <a:off x="1165826" y="1178419"/>
            <a:ext cx="6790550" cy="506172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25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0A85A14-21CE-45E5-B42A-DAEA57C3360A}" type="slidenum">
              <a:rPr lang="pt-BR"/>
              <a:pPr/>
              <a:t>48</a:t>
            </a:fld>
            <a:endParaRPr lang="pt-BR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57264"/>
            <a:ext cx="7704137" cy="2172419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3200" dirty="0"/>
              <a:t>No sono, </a:t>
            </a:r>
            <a:r>
              <a:rPr lang="pt-BR" altLang="ja-JP" sz="3200" dirty="0"/>
              <a:t>se dá uma suspensão da </a:t>
            </a:r>
            <a:r>
              <a:rPr lang="pt-BR" sz="3200" dirty="0"/>
              <a:t>vida ativa e de relação que possibilita se afrouxem os laços fluídicos que prendem o Espírito à matéria</a:t>
            </a:r>
            <a:r>
              <a:rPr lang="pt-BR" altLang="ja-JP" sz="3600" dirty="0"/>
              <a:t> </a:t>
            </a:r>
            <a:r>
              <a:rPr lang="pt-BR" sz="2400" i="1" dirty="0"/>
              <a:t>Therezinha Oliveira</a:t>
            </a:r>
          </a:p>
        </p:txBody>
      </p:sp>
      <p:sp>
        <p:nvSpPr>
          <p:cNvPr id="63492" name="AutoShape 5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63493" name="Picture 7" descr="desdobra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38" y="1652818"/>
            <a:ext cx="3521062" cy="26402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1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11754CA-FCE1-43D0-B065-9B917D2C37B4}" type="slidenum">
              <a:rPr lang="pt-BR"/>
              <a:pPr/>
              <a:t>49</a:t>
            </a:fld>
            <a:endParaRPr lang="pt-BR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725168"/>
            <a:ext cx="7704137" cy="151214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No sono o Espírito recupera suas faculdades espirituais</a:t>
            </a:r>
            <a:endParaRPr lang="pt-BR" sz="4400" b="1" dirty="0"/>
          </a:p>
        </p:txBody>
      </p:sp>
      <p:pic>
        <p:nvPicPr>
          <p:cNvPr id="65539" name="Picture 10" descr="desdobr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/>
          <a:stretch>
            <a:fillRect/>
          </a:stretch>
        </p:blipFill>
        <p:spPr bwMode="auto">
          <a:xfrm>
            <a:off x="2027838" y="1199027"/>
            <a:ext cx="5112568" cy="323808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0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1A18A8E-0388-4325-88C7-EA91BC122C2B}" type="slidenum">
              <a:rPr lang="pt-BR"/>
              <a:pPr/>
              <a:t>5</a:t>
            </a:fld>
            <a:endParaRPr lang="pt-BR"/>
          </a:p>
        </p:txBody>
      </p:sp>
      <p:sp>
        <p:nvSpPr>
          <p:cNvPr id="52227" name="AutoShape 3"/>
          <p:cNvSpPr>
            <a:spLocks/>
          </p:cNvSpPr>
          <p:nvPr/>
        </p:nvSpPr>
        <p:spPr bwMode="auto">
          <a:xfrm>
            <a:off x="1042988" y="3500438"/>
            <a:ext cx="7129462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6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DESDOBRAMENTO</a:t>
            </a:r>
            <a:endParaRPr lang="pt-BR" sz="12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1689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78662C8-3D4E-4166-B9C3-D2C2892B50FC}" type="slidenum">
              <a:rPr lang="pt-BR"/>
              <a:pPr/>
              <a:t>50</a:t>
            </a:fld>
            <a:endParaRPr lang="pt-BR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772345"/>
            <a:ext cx="7416800" cy="34568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No sono, o Espírito pode afastar-se do corpo adormecido, lembrar-se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do passado e prever acontecimentos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158665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E86B5F1-2DAB-4854-B1A4-CD17CF4D7225}" type="slidenum">
              <a:rPr lang="pt-BR"/>
              <a:pPr/>
              <a:t>51</a:t>
            </a:fld>
            <a:endParaRPr lang="pt-BR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4509120"/>
            <a:ext cx="7704137" cy="1511857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O Espírito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nunca está inativo</a:t>
            </a:r>
            <a:endParaRPr lang="pt-BR" b="1" dirty="0"/>
          </a:p>
        </p:txBody>
      </p:sp>
      <p:pic>
        <p:nvPicPr>
          <p:cNvPr id="68611" name="Picture 3" descr="ANd9GcR7xJwZz6Bj1imoPJvAgpsS8mPCBTxodbWCHKVq5Mr4wBaY-l0t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36363"/>
            <a:ext cx="5154014" cy="291197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873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DD79591-9914-4990-B07A-CF05FEE9F85F}" type="slidenum">
              <a:rPr lang="pt-BR"/>
              <a:pPr/>
              <a:t>52</a:t>
            </a:fld>
            <a:endParaRPr lang="pt-BR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836067"/>
            <a:ext cx="7704137" cy="5329237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4400" dirty="0"/>
              <a:t>O sono é, para o Espírito, oportunidade de entrar em relação com o mundo espiritual, a fim de haurir orientação, conforto e forças para prosseguir com acerto em sua jornada terrena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err="1"/>
              <a:t>Therezinha</a:t>
            </a:r>
            <a:r>
              <a:rPr lang="pt-BR" sz="2800" i="1" dirty="0"/>
              <a:t> Oliveira</a:t>
            </a:r>
          </a:p>
        </p:txBody>
      </p:sp>
    </p:spTree>
    <p:extLst>
      <p:ext uri="{BB962C8B-B14F-4D97-AF65-F5344CB8AC3E}">
        <p14:creationId xmlns:p14="http://schemas.microsoft.com/office/powerpoint/2010/main" val="427653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38A6FF7-1243-43E6-9331-DFE5C20AF356}" type="slidenum">
              <a:rPr lang="pt-BR"/>
              <a:pPr/>
              <a:t>53</a:t>
            </a:fld>
            <a:endParaRPr lang="pt-BR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2060699"/>
            <a:ext cx="7704137" cy="302448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As atividades espirituais durante o sono são de acordo com a evolução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do Espírito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59180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FC8DCF2-A03F-4100-9621-7EFA97C73635}" type="slidenum">
              <a:rPr lang="pt-BR"/>
              <a:pPr/>
              <a:t>54</a:t>
            </a:fld>
            <a:endParaRPr lang="pt-BR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2420888"/>
            <a:ext cx="7704137" cy="223202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defRPr/>
            </a:pPr>
            <a:r>
              <a:rPr lang="pt-BR" sz="4400" dirty="0"/>
              <a:t>Durante o sono podemos nos encontrar com encarnados e desencarnados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229156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0770BF5-758B-4018-851B-BB08E6EEF6E8}" type="slidenum">
              <a:rPr lang="pt-BR"/>
              <a:pPr/>
              <a:t>55</a:t>
            </a:fld>
            <a:endParaRPr lang="pt-BR"/>
          </a:p>
        </p:txBody>
      </p:sp>
      <p:sp>
        <p:nvSpPr>
          <p:cNvPr id="225283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Sonho fisiopsíquico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25284" name="AutoShape 4"/>
          <p:cNvSpPr>
            <a:spLocks/>
          </p:cNvSpPr>
          <p:nvPr/>
        </p:nvSpPr>
        <p:spPr bwMode="auto">
          <a:xfrm>
            <a:off x="395288" y="4221163"/>
            <a:ext cx="8285162" cy="1944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Retrata condições orgânicas, podendo até detectar </a:t>
            </a:r>
          </a:p>
          <a:p>
            <a:pPr algn="ctr"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enfermidades não percebidas</a:t>
            </a:r>
            <a:endParaRPr lang="pt-BR" sz="40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pic>
        <p:nvPicPr>
          <p:cNvPr id="73733" name="Picture 6" descr="ANd9GcTjMs_xdwHTJsWyz6qGAKlCDKgq0w6as-DsD6Lmn3Pbh-ihtyr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16100"/>
            <a:ext cx="3181350" cy="2117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2818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2EA704D-DB67-404A-8579-1F52CD0003B3}" type="slidenum">
              <a:rPr lang="pt-BR"/>
              <a:pPr/>
              <a:t>56</a:t>
            </a:fld>
            <a:endParaRPr lang="pt-BR"/>
          </a:p>
        </p:txBody>
      </p:sp>
      <p:sp>
        <p:nvSpPr>
          <p:cNvPr id="226307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Sonho fisiopsíquico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26308" name="AutoShape 4"/>
          <p:cNvSpPr>
            <a:spLocks/>
          </p:cNvSpPr>
          <p:nvPr/>
        </p:nvSpPr>
        <p:spPr bwMode="auto">
          <a:xfrm>
            <a:off x="395288" y="4294188"/>
            <a:ext cx="8285162" cy="2087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Revela criações mentais de nosso subconsciente, de fatos ocorridos em nosso dia</a:t>
            </a:r>
            <a:endParaRPr lang="pt-BR" sz="44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pic>
        <p:nvPicPr>
          <p:cNvPr id="74757" name="Picture 6" descr="ANd9GcSKcMqwBJZpKROGk-19QaWahZDaoI4mkfpsnCZE5aOQgoDkekai4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773238"/>
            <a:ext cx="1924050" cy="2371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57304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9A196FD-416E-4642-9D0A-760E12E601D2}" type="slidenum">
              <a:rPr lang="pt-BR"/>
              <a:pPr/>
              <a:t>57</a:t>
            </a:fld>
            <a:endParaRPr lang="pt-BR"/>
          </a:p>
        </p:txBody>
      </p:sp>
      <p:sp>
        <p:nvSpPr>
          <p:cNvPr id="227331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Sonho espírita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27332" name="AutoShape 4"/>
          <p:cNvSpPr>
            <a:spLocks/>
          </p:cNvSpPr>
          <p:nvPr/>
        </p:nvSpPr>
        <p:spPr bwMode="auto">
          <a:xfrm>
            <a:off x="463302" y="4940622"/>
            <a:ext cx="8285162" cy="13686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44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o resultado da vivência do Espírito no mundo espiritual</a:t>
            </a:r>
            <a:endParaRPr lang="pt-BR" sz="44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pic>
        <p:nvPicPr>
          <p:cNvPr id="75781" name="Picture 6" descr="ANd9GcRfBKIK5iwSyoTxbS6L5RIFpta5e4NlzpUZQOrYdyXjcCXlikHVG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56" y="1855812"/>
            <a:ext cx="4117876" cy="294134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37363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37B37B5-16C9-41B7-8348-37F862E4C2F6}" type="slidenum">
              <a:rPr lang="pt-BR"/>
              <a:pPr/>
              <a:t>58</a:t>
            </a:fld>
            <a:endParaRPr lang="pt-BR"/>
          </a:p>
        </p:txBody>
      </p:sp>
      <p:sp>
        <p:nvSpPr>
          <p:cNvPr id="228355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Sonho espírita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28356" name="AutoShape 4"/>
          <p:cNvSpPr>
            <a:spLocks/>
          </p:cNvSpPr>
          <p:nvPr/>
        </p:nvSpPr>
        <p:spPr bwMode="auto">
          <a:xfrm>
            <a:off x="395288" y="5156919"/>
            <a:ext cx="8285162" cy="1368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400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a lembrança do que o Espírito</a:t>
            </a:r>
          </a:p>
          <a:p>
            <a:pPr algn="ctr" eaLnBrk="1"/>
            <a:r>
              <a:rPr lang="pt-BR" sz="400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viu</a:t>
            </a:r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 sentiu ou fez enquanto dormia</a:t>
            </a:r>
            <a:endParaRPr lang="pt-BR" sz="40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pic>
        <p:nvPicPr>
          <p:cNvPr id="76805" name="Picture 8" descr="ANd9GcT0Gx0mK_nKtUjQ15xGDBzFYo5JQFid2HVU3q74x45Trwjn5aj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2693"/>
            <a:ext cx="3161704" cy="341249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34650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62C71F5-4DE7-4A10-9D42-64FC00EFC875}" type="slidenum">
              <a:rPr lang="pt-BR"/>
              <a:pPr/>
              <a:t>59</a:t>
            </a:fld>
            <a:endParaRPr lang="pt-BR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3861048"/>
            <a:ext cx="7704137" cy="254870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4000" dirty="0"/>
              <a:t>Às vezes, nada lembramos dessa vivência espiritual, porque, durante ela, o cérebro físico não foi utilizado </a:t>
            </a:r>
            <a:r>
              <a:rPr lang="pt-BR" altLang="ja-JP" sz="2800" i="1" dirty="0"/>
              <a:t>Therezinha Oliveira</a:t>
            </a:r>
            <a:endParaRPr lang="pt-BR" sz="2800" i="1" dirty="0"/>
          </a:p>
        </p:txBody>
      </p:sp>
      <p:pic>
        <p:nvPicPr>
          <p:cNvPr id="77827" name="Picture 4" descr="ANd9GcR7TipKfsOsGwuiYrEJnA0mThAOLVTd5-HCLzuV-5CzpIThLrQq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73" y="769151"/>
            <a:ext cx="4537099" cy="30198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5C54D61-069A-443D-8049-C7EE50682840}" type="slidenum">
              <a:rPr lang="pt-BR"/>
              <a:pPr/>
              <a:t>6</a:t>
            </a:fld>
            <a:endParaRPr lang="pt-BR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942975" y="3141663"/>
            <a:ext cx="4105275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pt-BR" sz="4000" b="1">
                <a:solidFill>
                  <a:schemeClr val="bg1"/>
                </a:solidFill>
              </a:rPr>
              <a:t>Desdobramento</a:t>
            </a:r>
            <a:r>
              <a:rPr lang="pt-BR" sz="4000">
                <a:solidFill>
                  <a:schemeClr val="bg1"/>
                </a:solidFill>
              </a:rPr>
              <a:t> é o fenômeno de </a:t>
            </a:r>
            <a:r>
              <a:rPr lang="pt-BR" sz="4000" b="1">
                <a:solidFill>
                  <a:schemeClr val="bg1"/>
                </a:solidFill>
              </a:rPr>
              <a:t>exteriorização do perispírito</a:t>
            </a:r>
          </a:p>
        </p:txBody>
      </p:sp>
      <p:pic>
        <p:nvPicPr>
          <p:cNvPr id="10244" name="Picture 8" descr="ANd9GcR18VBXWWoUxPSB-bgUYve2VFOIofqrsfWUV2j_jEcR8_u9xM3X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420938"/>
            <a:ext cx="2608262" cy="3671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13218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1369C46-BFAF-4512-9441-315354067719}" type="slidenum">
              <a:rPr lang="pt-BR"/>
              <a:pPr/>
              <a:t>60</a:t>
            </a:fld>
            <a:endParaRPr lang="pt-BR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4509144"/>
            <a:ext cx="7704137" cy="187218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/>
              <a:t>O Espírito poderá lembrar somente das percepções na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000" dirty="0"/>
              <a:t>saída ou retorno ao corpo</a:t>
            </a:r>
            <a:endParaRPr lang="pt-BR" sz="4000" i="1" dirty="0"/>
          </a:p>
        </p:txBody>
      </p:sp>
      <p:pic>
        <p:nvPicPr>
          <p:cNvPr id="78851" name="Picture 6" descr="ANd9GcRS3okxAEdMYzTDwTg1QFeP00WdyWSQb5LnTgUzsk549SvFqMks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89706"/>
            <a:ext cx="3528094" cy="35753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962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892E33D-00B7-4247-AAC6-7A5C824E763C}" type="slidenum">
              <a:rPr lang="pt-BR"/>
              <a:pPr/>
              <a:t>61</a:t>
            </a:fld>
            <a:endParaRPr lang="pt-BR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138" y="1700808"/>
            <a:ext cx="7704137" cy="360045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Os Espíritos, bons ou não, podem atuar magneticamente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para que tenhamos  lembranças de nossos sonhos espirituais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904754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22230C4-C29A-4442-B0E3-252FB4115142}" type="slidenum">
              <a:rPr lang="pt-BR"/>
              <a:pPr/>
              <a:t>62</a:t>
            </a:fld>
            <a:endParaRPr lang="pt-BR"/>
          </a:p>
        </p:txBody>
      </p:sp>
      <p:sp>
        <p:nvSpPr>
          <p:cNvPr id="233475" name="AutoShape 3"/>
          <p:cNvSpPr>
            <a:spLocks/>
          </p:cNvSpPr>
          <p:nvPr/>
        </p:nvSpPr>
        <p:spPr bwMode="auto">
          <a:xfrm>
            <a:off x="971550" y="3068638"/>
            <a:ext cx="7129463" cy="2014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 hangingPunct="0">
              <a:defRPr/>
            </a:pPr>
            <a:r>
              <a:rPr lang="pt-BR" sz="60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Preparando-se</a:t>
            </a:r>
          </a:p>
          <a:p>
            <a:pPr algn="ctr" hangingPunct="0">
              <a:defRPr/>
            </a:pPr>
            <a:r>
              <a:rPr lang="pt-BR" sz="60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para dormir</a:t>
            </a:r>
            <a:endParaRPr lang="pt-BR" sz="1200" dirty="0">
              <a:solidFill>
                <a:srgbClr val="679491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6606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DA05B1B-5CC4-4474-B16A-AB2ED131D83E}" type="slidenum">
              <a:rPr lang="pt-BR"/>
              <a:pPr/>
              <a:t>63</a:t>
            </a:fld>
            <a:endParaRPr lang="pt-BR"/>
          </a:p>
        </p:txBody>
      </p:sp>
      <p:sp>
        <p:nvSpPr>
          <p:cNvPr id="234499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Preparação orgânica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34500" name="AutoShape 4"/>
          <p:cNvSpPr>
            <a:spLocks/>
          </p:cNvSpPr>
          <p:nvPr/>
        </p:nvSpPr>
        <p:spPr bwMode="auto">
          <a:xfrm>
            <a:off x="755650" y="2060575"/>
            <a:ext cx="3816350" cy="79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Refeições leves</a:t>
            </a:r>
            <a:endParaRPr lang="pt-BR" sz="40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sp>
        <p:nvSpPr>
          <p:cNvPr id="234501" name="AutoShape 5"/>
          <p:cNvSpPr>
            <a:spLocks/>
          </p:cNvSpPr>
          <p:nvPr/>
        </p:nvSpPr>
        <p:spPr bwMode="auto">
          <a:xfrm>
            <a:off x="2700338" y="3789363"/>
            <a:ext cx="3816350" cy="7921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400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Higiene</a:t>
            </a:r>
            <a:endParaRPr lang="pt-BR" sz="400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  <p:sp>
        <p:nvSpPr>
          <p:cNvPr id="234502" name="AutoShape 6"/>
          <p:cNvSpPr>
            <a:spLocks/>
          </p:cNvSpPr>
          <p:nvPr/>
        </p:nvSpPr>
        <p:spPr bwMode="auto">
          <a:xfrm>
            <a:off x="4572000" y="5084763"/>
            <a:ext cx="3816350" cy="7921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2938" hangingPunct="0">
              <a:defRPr/>
            </a:pPr>
            <a:r>
              <a:rPr lang="pt-BR" sz="400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Silêncio</a:t>
            </a:r>
            <a:endParaRPr lang="pt-BR" sz="400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3536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D035D76-F9C5-493B-A076-A3DE2CF88835}" type="slidenum">
              <a:rPr lang="pt-BR"/>
              <a:pPr/>
              <a:t>64</a:t>
            </a:fld>
            <a:endParaRPr lang="pt-BR"/>
          </a:p>
        </p:txBody>
      </p:sp>
      <p:sp>
        <p:nvSpPr>
          <p:cNvPr id="235523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Preparação mental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35524" name="AutoShape 4"/>
          <p:cNvSpPr>
            <a:spLocks/>
          </p:cNvSpPr>
          <p:nvPr/>
        </p:nvSpPr>
        <p:spPr bwMode="auto">
          <a:xfrm>
            <a:off x="755650" y="2060575"/>
            <a:ext cx="4608513" cy="79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pt-BR" sz="4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Leituras agradáveis</a:t>
            </a:r>
            <a:endParaRPr lang="pt-BR" sz="4000" dirty="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sp>
        <p:nvSpPr>
          <p:cNvPr id="235525" name="AutoShape 5"/>
          <p:cNvSpPr>
            <a:spLocks/>
          </p:cNvSpPr>
          <p:nvPr/>
        </p:nvSpPr>
        <p:spPr bwMode="auto">
          <a:xfrm>
            <a:off x="2051050" y="3789363"/>
            <a:ext cx="5040313" cy="7921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642938" hangingPunct="0">
              <a:defRPr/>
            </a:pPr>
            <a:r>
              <a:rPr lang="pt-BR" sz="400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Conversas edificantes</a:t>
            </a:r>
            <a:endParaRPr lang="pt-BR" sz="400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  <p:sp>
        <p:nvSpPr>
          <p:cNvPr id="235526" name="AutoShape 6"/>
          <p:cNvSpPr>
            <a:spLocks/>
          </p:cNvSpPr>
          <p:nvPr/>
        </p:nvSpPr>
        <p:spPr bwMode="auto">
          <a:xfrm>
            <a:off x="3708400" y="5229225"/>
            <a:ext cx="4679950" cy="79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2938" hangingPunct="0">
              <a:defRPr/>
            </a:pPr>
            <a:r>
              <a:rPr lang="pt-BR" sz="400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Filmes comedidos</a:t>
            </a:r>
            <a:endParaRPr lang="pt-BR" sz="400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0285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87091AA-5204-4C2D-909A-9152078567C9}" type="slidenum">
              <a:rPr lang="pt-BR"/>
              <a:pPr/>
              <a:t>65</a:t>
            </a:fld>
            <a:endParaRPr lang="pt-BR"/>
          </a:p>
        </p:txBody>
      </p:sp>
      <p:sp>
        <p:nvSpPr>
          <p:cNvPr id="236547" name="AutoShape 3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Preparação espiritual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36548" name="AutoShape 4"/>
          <p:cNvSpPr>
            <a:spLocks/>
          </p:cNvSpPr>
          <p:nvPr/>
        </p:nvSpPr>
        <p:spPr bwMode="auto">
          <a:xfrm>
            <a:off x="755650" y="2060575"/>
            <a:ext cx="4103688" cy="79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42938" hangingPunct="0">
              <a:defRPr/>
            </a:pPr>
            <a:r>
              <a:rPr lang="pt-BR" sz="40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Leitura edificante</a:t>
            </a:r>
            <a:endParaRPr lang="pt-BR" sz="4000" dirty="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  <p:sp>
        <p:nvSpPr>
          <p:cNvPr id="236549" name="AutoShape 5"/>
          <p:cNvSpPr>
            <a:spLocks/>
          </p:cNvSpPr>
          <p:nvPr/>
        </p:nvSpPr>
        <p:spPr bwMode="auto">
          <a:xfrm>
            <a:off x="2700338" y="3789363"/>
            <a:ext cx="3816350" cy="7921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400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Meditação</a:t>
            </a:r>
            <a:endParaRPr lang="pt-BR" sz="400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sp>
        <p:nvSpPr>
          <p:cNvPr id="236550" name="AutoShape 6"/>
          <p:cNvSpPr>
            <a:spLocks/>
          </p:cNvSpPr>
          <p:nvPr/>
        </p:nvSpPr>
        <p:spPr bwMode="auto">
          <a:xfrm>
            <a:off x="4572000" y="5084763"/>
            <a:ext cx="3816350" cy="7921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2938" hangingPunct="0">
              <a:defRPr/>
            </a:pPr>
            <a:r>
              <a:rPr lang="pt-BR" sz="400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Serenidade </a:t>
            </a:r>
            <a:endParaRPr lang="pt-BR" sz="400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  <p:sp>
        <p:nvSpPr>
          <p:cNvPr id="236551" name="AutoShape 7"/>
          <p:cNvSpPr>
            <a:spLocks/>
          </p:cNvSpPr>
          <p:nvPr/>
        </p:nvSpPr>
        <p:spPr bwMode="auto">
          <a:xfrm>
            <a:off x="5940425" y="2708275"/>
            <a:ext cx="1800225" cy="79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/>
            <a:r>
              <a:rPr lang="pt-BR" sz="400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Oração   </a:t>
            </a:r>
            <a:endParaRPr lang="pt-BR" sz="4000">
              <a:solidFill>
                <a:srgbClr val="679491"/>
              </a:solidFill>
              <a:sym typeface="Helvetica" panose="020B0604020202020204" pitchFamily="34" charset="0"/>
            </a:endParaRPr>
          </a:p>
        </p:txBody>
      </p:sp>
      <p:sp>
        <p:nvSpPr>
          <p:cNvPr id="236552" name="AutoShape 8"/>
          <p:cNvSpPr>
            <a:spLocks/>
          </p:cNvSpPr>
          <p:nvPr/>
        </p:nvSpPr>
        <p:spPr bwMode="auto">
          <a:xfrm>
            <a:off x="1476375" y="5445125"/>
            <a:ext cx="1800225" cy="79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642938" hangingPunct="0">
              <a:defRPr/>
            </a:pPr>
            <a:r>
              <a:rPr lang="pt-BR" sz="400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Perdão    </a:t>
            </a:r>
            <a:endParaRPr lang="pt-BR" sz="4000">
              <a:solidFill>
                <a:srgbClr val="679491"/>
              </a:solidFill>
              <a:latin typeface="Arial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21054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505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C5A4CB-5868-4856-A8A8-F25A96B693EF}" type="slidenum">
              <a:rPr lang="pt-BR">
                <a:solidFill>
                  <a:srgbClr val="679491"/>
                </a:solidFill>
              </a:rPr>
              <a:pPr/>
              <a:t>66</a:t>
            </a:fld>
            <a:endParaRPr lang="pt-BR" dirty="0">
              <a:solidFill>
                <a:srgbClr val="6794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9899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710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7C9276-39C6-44FA-94A7-11538B0F2761}" type="slidenum">
              <a:rPr lang="pt-BR">
                <a:solidFill>
                  <a:srgbClr val="679491"/>
                </a:solidFill>
              </a:rPr>
              <a:pPr/>
              <a:t>67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1331913" y="3008313"/>
            <a:ext cx="6353175" cy="1933575"/>
          </a:xfrm>
          <a:custGeom>
            <a:avLst/>
            <a:gdLst>
              <a:gd name="T0" fmla="*/ 3176588 w 21600"/>
              <a:gd name="T1" fmla="*/ 966788 h 21600"/>
              <a:gd name="T2" fmla="*/ 3176588 w 21600"/>
              <a:gd name="T3" fmla="*/ 966788 h 21600"/>
              <a:gd name="T4" fmla="*/ 3176588 w 21600"/>
              <a:gd name="T5" fmla="*/ 966788 h 21600"/>
              <a:gd name="T6" fmla="*/ 3176588 w 21600"/>
              <a:gd name="T7" fmla="*/ 9667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2ª FASE</a:t>
            </a:r>
          </a:p>
          <a:p>
            <a:pPr algn="ctr" eaLnBrk="1" hangingPunct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APROXIMAÇÃO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51675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>
                <a:solidFill>
                  <a:srgbClr val="679491"/>
                </a:solidFill>
              </a:rPr>
              <a:pPr/>
              <a:t>68</a:t>
            </a:fld>
            <a:endParaRPr lang="pt-BR">
              <a:solidFill>
                <a:srgbClr val="679491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971550" y="3214688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Objetivo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2351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54136-9663-4C08-B3C6-A4A48936E09E}" type="slidenum">
              <a:rPr lang="pt-BR"/>
              <a:pPr>
                <a:defRPr/>
              </a:pPr>
              <a:t>69</a:t>
            </a:fld>
            <a:endParaRPr lang="pt-BR"/>
          </a:p>
        </p:txBody>
      </p:sp>
      <p:sp>
        <p:nvSpPr>
          <p:cNvPr id="29699" name="Rectangle 2"/>
          <p:cNvSpPr>
            <a:spLocks noGrp="1"/>
          </p:cNvSpPr>
          <p:nvPr>
            <p:ph type="body" idx="1"/>
          </p:nvPr>
        </p:nvSpPr>
        <p:spPr>
          <a:xfrm>
            <a:off x="612204" y="3789040"/>
            <a:ext cx="7992244" cy="2548706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/>
              <a:t>Aguçar a sensibilidade para o médium reconhecer a presença do guia mediúnico, distinguindo-o de outras entidades </a:t>
            </a:r>
            <a:r>
              <a:rPr lang="pt-BR" sz="2800" i="1" dirty="0"/>
              <a:t>Therezinha Oliveira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4535"/>
          <a:stretch/>
        </p:blipFill>
        <p:spPr>
          <a:xfrm>
            <a:off x="2699792" y="764704"/>
            <a:ext cx="3744416" cy="29379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81974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31F3C17-8BE9-43E1-A02D-BC7328A380B7}" type="slidenum">
              <a:rPr lang="pt-BR"/>
              <a:pPr/>
              <a:t>7</a:t>
            </a:fld>
            <a:endParaRPr lang="pt-BR"/>
          </a:p>
        </p:txBody>
      </p:sp>
      <p:sp>
        <p:nvSpPr>
          <p:cNvPr id="54275" name="AutoShape 3"/>
          <p:cNvSpPr>
            <a:spLocks/>
          </p:cNvSpPr>
          <p:nvPr/>
        </p:nvSpPr>
        <p:spPr bwMode="auto">
          <a:xfrm>
            <a:off x="1042988" y="2636838"/>
            <a:ext cx="7129462" cy="2879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 hangingPunct="0">
              <a:defRPr/>
            </a:pPr>
            <a:r>
              <a:rPr lang="pt-BR" sz="6000" dirty="0">
                <a:solidFill>
                  <a:srgbClr val="67949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Como ocorre</a:t>
            </a:r>
            <a:endParaRPr lang="pt-BR" sz="1200" dirty="0">
              <a:solidFill>
                <a:srgbClr val="679491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62256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222F7D-06BF-418D-BBF7-86B6092F6AF0}" type="slidenum">
              <a:rPr lang="pt-BR">
                <a:solidFill>
                  <a:srgbClr val="679491"/>
                </a:solidFill>
              </a:rPr>
              <a:pPr/>
              <a:t>70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54275" name="Rectangle 2"/>
          <p:cNvSpPr>
            <a:spLocks noGrp="1"/>
          </p:cNvSpPr>
          <p:nvPr>
            <p:ph type="body" idx="1"/>
          </p:nvPr>
        </p:nvSpPr>
        <p:spPr>
          <a:xfrm>
            <a:off x="3635896" y="2278187"/>
            <a:ext cx="5110163" cy="2374949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eaLnBrk="1" hangingPunct="1">
              <a:spcBef>
                <a:spcPts val="0"/>
              </a:spcBef>
            </a:pPr>
            <a:r>
              <a:rPr lang="pt-BR" sz="3600" dirty="0"/>
              <a:t>O instrutor espiritual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pt-BR" sz="3600" dirty="0"/>
              <a:t>se </a:t>
            </a:r>
            <a:r>
              <a:rPr lang="pt-BR" sz="3600"/>
              <a:t>aproximará para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pt-BR" sz="3600"/>
              <a:t>se </a:t>
            </a:r>
            <a:r>
              <a:rPr lang="pt-BR" sz="3600" dirty="0"/>
              <a:t>fazer pessoalmente percebido </a:t>
            </a:r>
            <a:r>
              <a:rPr lang="pt-BR" sz="2400" i="1" dirty="0"/>
              <a:t>Therezinha Oliveira</a:t>
            </a:r>
            <a:endParaRPr lang="pt-BR" sz="2400" dirty="0"/>
          </a:p>
        </p:txBody>
      </p:sp>
      <p:pic>
        <p:nvPicPr>
          <p:cNvPr id="54276" name="Picture 3" descr="ANd9GcTTE7euRdbpKceh35IkyPo4-GFOFn2uw2JuAoadSnE2F59rC-I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664296" cy="414446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642940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02598-72ED-443E-80A0-7EF983EFE9B3}" type="slidenum">
              <a:rPr lang="pt-BR">
                <a:solidFill>
                  <a:srgbClr val="679491"/>
                </a:solidFill>
              </a:rPr>
              <a:pPr/>
              <a:t>71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55299" name="Rectangle 2"/>
          <p:cNvSpPr>
            <a:spLocks noGrp="1"/>
          </p:cNvSpPr>
          <p:nvPr>
            <p:ph type="body" idx="1"/>
          </p:nvPr>
        </p:nvSpPr>
        <p:spPr>
          <a:xfrm>
            <a:off x="684213" y="2278063"/>
            <a:ext cx="7775575" cy="23034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Não há ação direta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do instrutor espiritual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sobre o médium</a:t>
            </a:r>
          </a:p>
        </p:txBody>
      </p:sp>
    </p:spTree>
    <p:extLst>
      <p:ext uri="{BB962C8B-B14F-4D97-AF65-F5344CB8AC3E}">
        <p14:creationId xmlns:p14="http://schemas.microsoft.com/office/powerpoint/2010/main" val="3002337773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>
                <a:solidFill>
                  <a:srgbClr val="679491"/>
                </a:solidFill>
              </a:rPr>
              <a:pPr/>
              <a:t>72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971550" y="3214688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Como ocorre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27631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54399-2398-4754-A9DD-138CC0FAD156}" type="slidenum">
              <a:rPr lang="pt-BR">
                <a:solidFill>
                  <a:srgbClr val="679491"/>
                </a:solidFill>
              </a:rPr>
              <a:pPr/>
              <a:t>73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56323" name="Rectangle 2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38163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O instrutor espiritual se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aproxima ou se afasta,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 fica à frente, às costas, 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de um lado e de outro,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do médium</a:t>
            </a:r>
          </a:p>
        </p:txBody>
      </p:sp>
    </p:spTree>
    <p:extLst>
      <p:ext uri="{BB962C8B-B14F-4D97-AF65-F5344CB8AC3E}">
        <p14:creationId xmlns:p14="http://schemas.microsoft.com/office/powerpoint/2010/main" val="2389634094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4EBAB9-BE39-46EC-B171-F7383F7E3112}" type="slidenum">
              <a:rPr lang="pt-BR">
                <a:solidFill>
                  <a:srgbClr val="679491"/>
                </a:solidFill>
              </a:rPr>
              <a:pPr/>
              <a:t>74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57347" name="Rectangle 2"/>
          <p:cNvSpPr>
            <a:spLocks noGrp="1"/>
          </p:cNvSpPr>
          <p:nvPr>
            <p:ph type="body" idx="1"/>
          </p:nvPr>
        </p:nvSpPr>
        <p:spPr>
          <a:xfrm>
            <a:off x="446088" y="2134170"/>
            <a:ext cx="8229600" cy="273499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/>
              <a:t>O médium poderá notar essa movimentação por meio dos fluidos ou luz que ele irradia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err="1"/>
              <a:t>Therezinha</a:t>
            </a:r>
            <a:r>
              <a:rPr lang="pt-BR" sz="2800" i="1" dirty="0"/>
              <a:t> Oliveira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72111909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64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D44339-35AD-4610-B09E-F8E8CDC33339}" type="slidenum">
              <a:rPr lang="pt-BR">
                <a:solidFill>
                  <a:srgbClr val="679491"/>
                </a:solidFill>
              </a:rPr>
              <a:pPr/>
              <a:t>75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106500" name="AutoShape 5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Lembrete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6501" name="AutoShape 6"/>
          <p:cNvSpPr>
            <a:spLocks/>
          </p:cNvSpPr>
          <p:nvPr/>
        </p:nvSpPr>
        <p:spPr bwMode="auto">
          <a:xfrm>
            <a:off x="395536" y="2852936"/>
            <a:ext cx="8285162" cy="2304256"/>
          </a:xfrm>
          <a:custGeom>
            <a:avLst/>
            <a:gdLst>
              <a:gd name="T0" fmla="*/ 4142581 w 21600"/>
              <a:gd name="T1" fmla="*/ 984250 h 21600"/>
              <a:gd name="T2" fmla="*/ 4142581 w 21600"/>
              <a:gd name="T3" fmla="*/ 984250 h 21600"/>
              <a:gd name="T4" fmla="*/ 4142581 w 21600"/>
              <a:gd name="T5" fmla="*/ 984250 h 21600"/>
              <a:gd name="T6" fmla="*/ 4142581 w 21600"/>
              <a:gd name="T7" fmla="*/ 984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8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plano espiritual</a:t>
            </a:r>
          </a:p>
          <a:p>
            <a:pPr algn="ctr" eaLnBrk="1"/>
            <a:r>
              <a:rPr lang="pt-BR" sz="48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regula e disciplina</a:t>
            </a:r>
          </a:p>
          <a:p>
            <a:pPr algn="ctr" eaLnBrk="1"/>
            <a:r>
              <a:rPr lang="pt-BR" sz="48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as aproximações</a:t>
            </a:r>
            <a:endParaRPr lang="pt-BR" sz="105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83004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>
                <a:solidFill>
                  <a:srgbClr val="679491"/>
                </a:solidFill>
              </a:rPr>
              <a:pPr/>
              <a:t>76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1042937" y="3286869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que posso sentir?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65910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91EA65-7A8A-4979-901F-B5461E35A8D2}" type="slidenum">
              <a:rPr lang="pt-BR">
                <a:solidFill>
                  <a:srgbClr val="679491"/>
                </a:solidFill>
              </a:rPr>
              <a:pPr/>
              <a:t>77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>
          <a:xfrm>
            <a:off x="4283968" y="2348880"/>
            <a:ext cx="4032448" cy="216024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eaLnBrk="1" hangingPunct="1">
              <a:spcBef>
                <a:spcPts val="0"/>
              </a:spcBef>
            </a:pPr>
            <a:r>
              <a:rPr lang="pt-BR" sz="4400" dirty="0"/>
              <a:t> Forte presença de alguém a seu redor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29" y="1304925"/>
            <a:ext cx="2695575" cy="4248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0623383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ED8E7-17EA-4CDB-B467-6764B7108313}" type="slidenum">
              <a:rPr lang="pt-BR"/>
              <a:pPr>
                <a:defRPr/>
              </a:pPr>
              <a:t>78</a:t>
            </a:fld>
            <a:endParaRPr lang="pt-BR"/>
          </a:p>
        </p:txBody>
      </p:sp>
      <p:sp>
        <p:nvSpPr>
          <p:cNvPr id="40963" name="Rectangle 2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2304256" cy="7920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eaLnBrk="1" hangingPunct="1"/>
            <a:r>
              <a:rPr lang="pt-BR" sz="4400" dirty="0"/>
              <a:t>Perfume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971600" y="306896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/>
              <a:t>Calor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940152" y="1340768"/>
            <a:ext cx="15121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000" dirty="0"/>
              <a:t>Luzes 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203848" y="198884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/>
              <a:t>Clarões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5868144" y="270892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/>
              <a:t>Sombra 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1043608" y="5157192"/>
            <a:ext cx="70484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3600" dirty="0"/>
              <a:t>Imantação do corpo sendo atraído para um lado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3131840" y="4149080"/>
            <a:ext cx="29523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dirty="0"/>
              <a:t>Forte presença </a:t>
            </a:r>
          </a:p>
        </p:txBody>
      </p:sp>
    </p:spTree>
    <p:extLst>
      <p:ext uri="{BB962C8B-B14F-4D97-AF65-F5344CB8AC3E}">
        <p14:creationId xmlns:p14="http://schemas.microsoft.com/office/powerpoint/2010/main" val="4014532665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710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7C9276-39C6-44FA-94A7-11538B0F2761}" type="slidenum">
              <a:rPr lang="pt-BR">
                <a:solidFill>
                  <a:srgbClr val="679491"/>
                </a:solidFill>
              </a:rPr>
              <a:pPr/>
              <a:t>79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1259632" y="3008313"/>
            <a:ext cx="6569472" cy="1933575"/>
          </a:xfrm>
          <a:custGeom>
            <a:avLst/>
            <a:gdLst>
              <a:gd name="T0" fmla="*/ 3176588 w 21600"/>
              <a:gd name="T1" fmla="*/ 966788 h 21600"/>
              <a:gd name="T2" fmla="*/ 3176588 w 21600"/>
              <a:gd name="T3" fmla="*/ 966788 h 21600"/>
              <a:gd name="T4" fmla="*/ 3176588 w 21600"/>
              <a:gd name="T5" fmla="*/ 966788 h 21600"/>
              <a:gd name="T6" fmla="*/ 3176588 w 21600"/>
              <a:gd name="T7" fmla="*/ 9667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54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PREPARANDO-SE PARA O EXERCÍCIO</a:t>
            </a:r>
            <a:endParaRPr lang="pt-BR" sz="11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761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A914AD4-2A60-4207-B09E-B9BE27B48751}" type="slidenum">
              <a:rPr lang="pt-BR"/>
              <a:pPr/>
              <a:t>8</a:t>
            </a:fld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25144"/>
            <a:ext cx="7704137" cy="151157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O espírito e seu perispírito se afastam do corpo físico</a:t>
            </a:r>
          </a:p>
        </p:txBody>
      </p:sp>
      <p:pic>
        <p:nvPicPr>
          <p:cNvPr id="12291" name="Picture 12" descr="verse%255B1%25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28" y="967805"/>
            <a:ext cx="5497484" cy="361332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628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51920" y="57239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pt-BR" dirty="0">
                <a:solidFill>
                  <a:srgbClr val="679491"/>
                </a:solidFill>
              </a:rPr>
              <a:t>Fortaleza, janeiro de 2014</a:t>
            </a:r>
            <a:endParaRPr lang="pt-B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ADB1657-10E1-4CA7-895F-58867C2F49D5}" type="slidenum">
              <a:rPr lang="pt-BR"/>
              <a:pPr/>
              <a:t>80</a:t>
            </a:fld>
            <a:endParaRPr lang="pt-BR"/>
          </a:p>
        </p:txBody>
      </p:sp>
      <p:sp>
        <p:nvSpPr>
          <p:cNvPr id="50180" name="AutoShape 4"/>
          <p:cNvSpPr>
            <a:spLocks/>
          </p:cNvSpPr>
          <p:nvPr/>
        </p:nvSpPr>
        <p:spPr bwMode="auto">
          <a:xfrm>
            <a:off x="630238" y="908149"/>
            <a:ext cx="7883525" cy="4537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ts val="700"/>
              </a:spcBef>
            </a:pP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BIBLIOGRAFIA</a:t>
            </a:r>
            <a:endParaRPr lang="pt-BR" sz="2700" dirty="0">
              <a:solidFill>
                <a:srgbClr val="67949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2000" i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Oliveira, Therezinha</a:t>
            </a: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: Mediunidade. 15.ed.Campinas, SP</a:t>
            </a:r>
            <a:r>
              <a:rPr lang="pt-BR" sz="2000" i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: Allan Kardec</a:t>
            </a: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, 2013.</a:t>
            </a:r>
          </a:p>
          <a:p>
            <a:pPr eaLnBrk="1">
              <a:spcBef>
                <a:spcPts val="700"/>
              </a:spcBef>
            </a:pPr>
            <a:r>
              <a:rPr lang="pt-BR" sz="2000" i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Nilson, Teddy e Oliveira, </a:t>
            </a:r>
            <a:r>
              <a:rPr lang="pt-BR" sz="1800" i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Therezinha</a:t>
            </a: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: Orientação Mediúnica. Campinas, SP: Centro Espírita </a:t>
            </a:r>
            <a:r>
              <a:rPr lang="ja-JP" alt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pt-BR" altLang="ja-JP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Allan Kardec</a:t>
            </a:r>
            <a:r>
              <a:rPr lang="ja-JP" alt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  <a:r>
              <a:rPr lang="pt-BR" altLang="ja-JP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- Dep. Editorial, 2001.</a:t>
            </a:r>
          </a:p>
          <a:p>
            <a:pPr eaLnBrk="1">
              <a:spcBef>
                <a:spcPts val="600"/>
              </a:spcBef>
            </a:pPr>
            <a:endParaRPr lang="pt-BR" sz="2000" dirty="0">
              <a:solidFill>
                <a:srgbClr val="67949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CRÉDITOS</a:t>
            </a:r>
          </a:p>
          <a:p>
            <a:pPr eaLnBrk="1">
              <a:spcBef>
                <a:spcPts val="700"/>
              </a:spcBef>
            </a:pP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Pesquisa e Elaboração: </a:t>
            </a:r>
            <a:r>
              <a:rPr lang="pt-BR" sz="2000" i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Aníbal Jorge Oliveira Albuquerque</a:t>
            </a:r>
            <a:endParaRPr lang="pt-BR" sz="2000" dirty="0">
              <a:solidFill>
                <a:srgbClr val="67949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Direção de Arte: </a:t>
            </a:r>
            <a:r>
              <a:rPr lang="pt-BR" sz="2000" i="1" dirty="0" err="1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Weyne</a:t>
            </a:r>
            <a:r>
              <a:rPr lang="pt-BR" sz="2000" i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Vasconcelos</a:t>
            </a:r>
          </a:p>
          <a:p>
            <a:pPr eaLnBrk="1">
              <a:spcBef>
                <a:spcPts val="700"/>
              </a:spcBef>
            </a:pP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Revisão: </a:t>
            </a:r>
            <a:r>
              <a:rPr lang="pt-BR" sz="2000" i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José Roberto Alves de Albuquerque</a:t>
            </a:r>
          </a:p>
          <a:p>
            <a:pPr eaLnBrk="1">
              <a:spcBef>
                <a:spcPts val="700"/>
              </a:spcBef>
            </a:pPr>
            <a:r>
              <a:rPr lang="pt-BR" sz="2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Colaboradores: </a:t>
            </a:r>
            <a:r>
              <a:rPr lang="pt-BR" sz="2000" i="1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Antônio Alfredo de Sousa Monteiro, Antônio Lisboa Teles da Rosa, Regina Célia Mesquita Gondim, Sônia Ponte</a:t>
            </a:r>
          </a:p>
        </p:txBody>
      </p:sp>
    </p:spTree>
    <p:extLst>
      <p:ext uri="{BB962C8B-B14F-4D97-AF65-F5344CB8AC3E}">
        <p14:creationId xmlns:p14="http://schemas.microsoft.com/office/powerpoint/2010/main" val="6414727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81ACA01-41AE-4D5C-A4B3-FBDE214346BD}" type="slidenum">
              <a:rPr lang="pt-BR"/>
              <a:pPr/>
              <a:t>9</a:t>
            </a:fld>
            <a:endParaRPr lang="pt-BR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219971"/>
            <a:ext cx="7777163" cy="201734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O perispírito está ligado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ao corpo físico pelos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400" dirty="0"/>
              <a:t>cordões fluídicos</a:t>
            </a:r>
          </a:p>
        </p:txBody>
      </p:sp>
      <p:pic>
        <p:nvPicPr>
          <p:cNvPr id="13315" name="Picture 7" descr="ANd9GcTgZnmrrgFYYc0Zd-cOrNfgARmfAkD18PbJXX3WCJEQ7uP36W3u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39" y="934027"/>
            <a:ext cx="4826149" cy="31430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26001"/>
      </p:ext>
    </p:extLst>
  </p:cSld>
  <p:clrMapOvr>
    <a:masterClrMapping/>
  </p:clrMapOvr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3577</Words>
  <Application>Microsoft Office PowerPoint</Application>
  <PresentationFormat>Apresentação na tela (4:3)</PresentationFormat>
  <Paragraphs>508</Paragraphs>
  <Slides>80</Slides>
  <Notes>60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5" baseType="lpstr">
      <vt:lpstr>ＭＳ Ｐゴシック</vt:lpstr>
      <vt:lpstr>Arial</vt:lpstr>
      <vt:lpstr>Helvetica</vt:lpstr>
      <vt:lpstr>Noteworthy Bold</vt:lpstr>
      <vt:lpstr>GEPE_GEM_Unidade1_Aula4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Roberto Alves</cp:lastModifiedBy>
  <cp:revision>385</cp:revision>
  <dcterms:created xsi:type="dcterms:W3CDTF">2012-11-15T17:55:20Z</dcterms:created>
  <dcterms:modified xsi:type="dcterms:W3CDTF">2016-10-17T16:32:45Z</dcterms:modified>
</cp:coreProperties>
</file>