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460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50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505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02" r:id="rId46"/>
    <p:sldId id="503" r:id="rId4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91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45" autoAdjust="0"/>
  </p:normalViewPr>
  <p:slideViewPr>
    <p:cSldViewPr showGuides="1">
      <p:cViewPr varScale="1">
        <p:scale>
          <a:sx n="83" d="100"/>
          <a:sy n="83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E39809-5780-4D0B-B4A2-75504938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4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SEGUNDA UNIDADE: AÇÃO FLUÍDICA</a:t>
            </a:r>
          </a:p>
          <a:p>
            <a:pPr eaLnBrk="1" hangingPunct="1"/>
            <a:r>
              <a:rPr lang="pt-BR" dirty="0" smtClean="0"/>
              <a:t>Capítulo 11 – Animismo e Espiritismo</a:t>
            </a: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2EB0C-4562-42D2-B3CA-6614AEB91DAC}" type="slidenum">
              <a:rPr lang="pt-BR">
                <a:ea typeface="ＭＳ Ｐゴシック" panose="020B0600070205080204" pitchFamily="34" charset="-128"/>
              </a:rPr>
              <a:pPr/>
              <a:t>1</a:t>
            </a:fld>
            <a:endParaRPr 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47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385DE3-FAF4-410F-84C9-AC06B52CB33C}" type="slidenum">
              <a:rPr lang="pt-BR"/>
              <a:pPr/>
              <a:t>12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l" eaLnBrk="1" hangingPunct="1">
              <a:spcBef>
                <a:spcPts val="0"/>
              </a:spcBef>
            </a:pPr>
            <a:r>
              <a:rPr lang="pt-BR" dirty="0" smtClean="0"/>
              <a:t>Quanto maior o grau de expansão do perispírito, mais expressivo poderá ser o fenômeno anímico, pois, </a:t>
            </a:r>
          </a:p>
          <a:p>
            <a:pPr eaLnBrk="1" hangingPunct="1"/>
            <a:r>
              <a:rPr lang="pt-BR" dirty="0" smtClean="0"/>
              <a:t>o encarnado passará a desfrutar de maior liberdade em relação ao corpo, agindo mais como um Espírito liberto” (Therezinha Oliveira, pág. 78).</a:t>
            </a:r>
          </a:p>
        </p:txBody>
      </p:sp>
    </p:spTree>
    <p:extLst>
      <p:ext uri="{BB962C8B-B14F-4D97-AF65-F5344CB8AC3E}">
        <p14:creationId xmlns:p14="http://schemas.microsoft.com/office/powerpoint/2010/main" val="140839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u="none" baseline="0" dirty="0" smtClean="0"/>
              <a:t>Obs.: Fenômenos são anímicos desde que, na sua produção, não intervenham de alguma maneira outros Espíritos, só o do próprio encarnado</a:t>
            </a:r>
            <a:endParaRPr lang="pt-BR" u="none" dirty="0" smtClean="0"/>
          </a:p>
          <a:p>
            <a:r>
              <a:rPr lang="pt-BR" u="sng" dirty="0" smtClean="0"/>
              <a:t>O estudo dos fenômenos anímicos</a:t>
            </a:r>
          </a:p>
          <a:p>
            <a:r>
              <a:rPr lang="pt-BR" dirty="0" smtClean="0"/>
              <a:t>Os fenômenos anímicos têm sido objeto de estudo por numerosos</a:t>
            </a:r>
            <a:r>
              <a:rPr lang="pt-BR" baseline="0" dirty="0" smtClean="0"/>
              <a:t> pesquisadores</a:t>
            </a:r>
          </a:p>
          <a:p>
            <a:r>
              <a:rPr lang="pt-BR" baseline="0" dirty="0" smtClean="0"/>
              <a:t>No passado, citamos: </a:t>
            </a:r>
          </a:p>
          <a:p>
            <a:r>
              <a:rPr lang="pt-BR" baseline="0" dirty="0" smtClean="0"/>
              <a:t>Alexandre </a:t>
            </a:r>
            <a:r>
              <a:rPr lang="pt-BR" baseline="0" dirty="0" err="1" smtClean="0"/>
              <a:t>Aksakof</a:t>
            </a:r>
            <a:r>
              <a:rPr lang="pt-BR" baseline="0" dirty="0" smtClean="0"/>
              <a:t> (sábio russo, o primeiro a empregar o termo animismo)</a:t>
            </a:r>
          </a:p>
          <a:p>
            <a:r>
              <a:rPr lang="pt-BR" baseline="0" dirty="0" smtClean="0"/>
              <a:t>Charles </a:t>
            </a:r>
            <a:r>
              <a:rPr lang="pt-BR" baseline="0" dirty="0" err="1" smtClean="0"/>
              <a:t>Richet</a:t>
            </a:r>
            <a:r>
              <a:rPr lang="pt-BR" baseline="0" dirty="0" smtClean="0"/>
              <a:t> (o criador da Metapsíquica, que catalogou os fenômenos anímicos, dando-lhes denominação especial)</a:t>
            </a:r>
          </a:p>
          <a:p>
            <a:r>
              <a:rPr lang="pt-BR" baseline="0" dirty="0" smtClean="0"/>
              <a:t>Ernesto Bozzano (que afirmou “O animismo prova o Espiritismo”,  nas conclusões do seu livro Animismo ou Espiritismo? Isto porque o animismo confirma existir no ser humano algo que é capaz de atuar até fora do corpo somático, mantendo sua individualidade e autonomia, e a tese espírita é, exatamente, a de que o Espírito tem existência independente do corpo, por isso sobrevive a ele e pode continuar a se manifestar depois, agindo sobre coisas e seres)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157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8ADBA-89DC-4E10-92D8-196B16818CFD}" type="slidenum">
              <a:rPr lang="pt-BR"/>
              <a:pPr/>
              <a:t>14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u="sng" dirty="0" smtClean="0">
                <a:effectLst/>
              </a:rPr>
              <a:t>Telepatia</a:t>
            </a:r>
          </a:p>
          <a:p>
            <a:pPr eaLnBrk="1" hangingPunct="1"/>
            <a:r>
              <a:rPr lang="pt-BR" u="none" dirty="0" smtClean="0">
                <a:effectLst/>
              </a:rPr>
              <a:t>É</a:t>
            </a:r>
            <a:r>
              <a:rPr lang="pt-BR" u="none" baseline="0" dirty="0" smtClean="0">
                <a:effectLst/>
              </a:rPr>
              <a:t> a transmissão ou recepção de pensamentos a distância</a:t>
            </a:r>
          </a:p>
          <a:p>
            <a:pPr eaLnBrk="1" hangingPunct="1"/>
            <a:r>
              <a:rPr lang="pt-BR" u="none" baseline="0" dirty="0" smtClean="0">
                <a:effectLst/>
              </a:rPr>
              <a:t>Termo composto das palavras gregas </a:t>
            </a:r>
            <a:r>
              <a:rPr lang="pt-BR" i="1" u="none" baseline="0" dirty="0" err="1" smtClean="0">
                <a:effectLst/>
              </a:rPr>
              <a:t>pathos</a:t>
            </a:r>
            <a:r>
              <a:rPr lang="pt-BR" i="0" u="none" baseline="0" dirty="0" smtClean="0">
                <a:effectLst/>
              </a:rPr>
              <a:t> (impressão exercida sobre a alma) e </a:t>
            </a:r>
            <a:r>
              <a:rPr lang="pt-BR" i="1" u="none" baseline="0" dirty="0" smtClean="0">
                <a:effectLst/>
              </a:rPr>
              <a:t>tele</a:t>
            </a:r>
            <a:r>
              <a:rPr lang="pt-BR" i="0" u="none" baseline="0" dirty="0" smtClean="0">
                <a:effectLst/>
              </a:rPr>
              <a:t> (que traduz distância), portanto: impressão exercida sobre a alma a distância</a:t>
            </a:r>
          </a:p>
          <a:p>
            <a:pPr eaLnBrk="1" hangingPunct="1"/>
            <a:r>
              <a:rPr lang="pt-BR" i="0" u="none" baseline="0" dirty="0" smtClean="0">
                <a:effectLst/>
              </a:rPr>
              <a:t>Foi esse termo proposto por </a:t>
            </a:r>
            <a:r>
              <a:rPr lang="pt-BR" i="0" u="none" baseline="0" dirty="0" err="1" smtClean="0">
                <a:effectLst/>
              </a:rPr>
              <a:t>Frederic</a:t>
            </a:r>
            <a:r>
              <a:rPr lang="pt-BR" i="0" u="none" baseline="0" dirty="0" smtClean="0">
                <a:effectLst/>
              </a:rPr>
              <a:t> Myers, em 1882, e adotado nos trabalhos da </a:t>
            </a:r>
            <a:r>
              <a:rPr lang="pt-BR" i="0" u="none" baseline="0" dirty="0" err="1" smtClean="0">
                <a:effectLst/>
              </a:rPr>
              <a:t>Society</a:t>
            </a:r>
            <a:r>
              <a:rPr lang="pt-BR" i="0" u="none" baseline="0" dirty="0" smtClean="0">
                <a:effectLst/>
              </a:rPr>
              <a:t> for </a:t>
            </a:r>
            <a:r>
              <a:rPr lang="pt-BR" i="0" u="none" baseline="0" dirty="0" err="1" smtClean="0">
                <a:effectLst/>
              </a:rPr>
              <a:t>Psychical</a:t>
            </a:r>
            <a:r>
              <a:rPr lang="pt-BR" i="0" u="none" baseline="0" dirty="0" smtClean="0">
                <a:effectLst/>
              </a:rPr>
              <a:t> Research (Londres)</a:t>
            </a:r>
          </a:p>
          <a:p>
            <a:pPr eaLnBrk="1" hangingPunct="1"/>
            <a:r>
              <a:rPr lang="pt-BR" i="0" u="none" baseline="0" dirty="0" smtClean="0">
                <a:effectLst/>
              </a:rPr>
              <a:t>Fenômeno conhecido pela humanidade desde as épocas mais remotas, não há quem não o tenha experimentado, ocasionalmente</a:t>
            </a:r>
          </a:p>
          <a:p>
            <a:pPr eaLnBrk="1" hangingPunct="1"/>
            <a:r>
              <a:rPr lang="pt-BR" i="0" u="none" baseline="0" dirty="0" smtClean="0">
                <a:effectLst/>
              </a:rPr>
              <a:t>Nos tempos modernos, os estudos a respeito da telepatia apareceram ligados ao magnetismo e ao hipnotismo, na França, a partir de 1825</a:t>
            </a:r>
          </a:p>
          <a:p>
            <a:pPr eaLnBrk="1" hangingPunct="1"/>
            <a:r>
              <a:rPr lang="pt-BR" i="0" u="none" baseline="0" dirty="0" smtClean="0">
                <a:effectLst/>
              </a:rPr>
              <a:t>Atualmente, a Parapsicologia a inclui entre os fenômenos </a:t>
            </a:r>
            <a:r>
              <a:rPr lang="pt-BR" b="1" i="0" u="none" baseline="0" dirty="0" err="1" smtClean="0">
                <a:effectLst/>
              </a:rPr>
              <a:t>psigama</a:t>
            </a:r>
            <a:endParaRPr lang="pt-BR" b="1" i="0" u="none" baseline="0" dirty="0" smtClean="0">
              <a:effectLst/>
            </a:endParaRPr>
          </a:p>
          <a:p>
            <a:pPr eaLnBrk="1" hangingPunct="1"/>
            <a:endParaRPr lang="pt-BR" b="1" i="1" u="non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464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sz="1200" dirty="0" smtClean="0"/>
              <a:t>“Como se explica que duas pessoas, perfeitamente acordadas, tenham instantaneamente a mesma ideia?</a:t>
            </a:r>
          </a:p>
          <a:p>
            <a:pPr algn="l" eaLnBrk="1" hangingPunct="1">
              <a:buFontTx/>
              <a:buChar char="-"/>
            </a:pPr>
            <a:r>
              <a:rPr lang="pt-BR" sz="1200" dirty="0" smtClean="0"/>
              <a:t> São dois Espíritos simpáticos que se comunicam e veem reciprocamente seus pensamentos respectivos, embora sem estarem adormecidos”</a:t>
            </a:r>
          </a:p>
          <a:p>
            <a:pPr algn="l" eaLnBrk="1" hangingPunct="1"/>
            <a:r>
              <a:rPr lang="pt-BR" sz="1050" i="1" dirty="0" smtClean="0"/>
              <a:t>O Livro dos Espíritos, questão 421</a:t>
            </a:r>
          </a:p>
          <a:p>
            <a:endParaRPr lang="pt-BR" dirty="0" smtClean="0"/>
          </a:p>
          <a:p>
            <a:r>
              <a:rPr lang="pt-BR" dirty="0" smtClean="0"/>
              <a:t>A rigor, a telepatia está entre os fenômenos anímicos</a:t>
            </a:r>
            <a:r>
              <a:rPr lang="pt-BR" baseline="0" dirty="0" smtClean="0"/>
              <a:t> &gt; de encarnado para encarnado</a:t>
            </a:r>
          </a:p>
          <a:p>
            <a:r>
              <a:rPr lang="pt-BR" baseline="0" dirty="0" smtClean="0"/>
              <a:t>Mas, no meio espírita, o conceito está se estendendo para o intercâmbio com o Além</a:t>
            </a:r>
          </a:p>
          <a:p>
            <a:r>
              <a:rPr lang="pt-BR" baseline="0" dirty="0" smtClean="0"/>
              <a:t>“(...) realmente evoluímos em profunda comunhão telepática com todos aqueles encarnados ou desencarnados que se afinam conosco” (André Luiz, Nos Domínios da Mediunidade)</a:t>
            </a:r>
          </a:p>
          <a:p>
            <a:r>
              <a:rPr lang="pt-BR" baseline="0" dirty="0" smtClean="0"/>
              <a:t>Porém, se for com desencarnados, ou sob estímulo deles, o fenômeno será mediúnico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6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7DA293-4C88-47D0-AD2D-AADB5BEBF027}" type="slidenum">
              <a:rPr lang="pt-BR"/>
              <a:pPr/>
              <a:t>16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u="sng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Intuição</a:t>
            </a:r>
          </a:p>
          <a:p>
            <a:pPr eaLnBrk="1" hangingPunct="1"/>
            <a:r>
              <a:rPr lang="pt-BR" dirty="0" smtClean="0"/>
              <a:t>Quando se dá uma revelação da consciência profunda à consciência normal</a:t>
            </a:r>
          </a:p>
          <a:p>
            <a:pPr eaLnBrk="1" hangingPunct="1"/>
            <a:r>
              <a:rPr lang="pt-BR" dirty="0" smtClean="0"/>
              <a:t>Por si mesma, a pessoa toma consciência de algum fato ou ideia que, espiritualmente,</a:t>
            </a:r>
            <a:r>
              <a:rPr lang="pt-BR" baseline="0" dirty="0" smtClean="0"/>
              <a:t> já era de seu conhecimento e aflorou em seu consciente</a:t>
            </a:r>
          </a:p>
          <a:p>
            <a:pPr eaLnBrk="1" hangingPunct="1"/>
            <a:r>
              <a:rPr lang="pt-BR" baseline="0" dirty="0" smtClean="0"/>
              <a:t>Observação:</a:t>
            </a:r>
          </a:p>
          <a:p>
            <a:pPr eaLnBrk="1" hangingPunct="1"/>
            <a:r>
              <a:rPr lang="pt-BR" baseline="0" dirty="0" smtClean="0"/>
              <a:t>Como os Espíritos podem provocar a reminiscência intuitiva da pessoa do que ela já sabe ou conhece, para transmitir aviso ou fazer lembrar algo, costuma-se confundir intuição com inspiração</a:t>
            </a:r>
          </a:p>
          <a:p>
            <a:pPr eaLnBrk="1" hangingPunct="1"/>
            <a:r>
              <a:rPr lang="pt-BR" baseline="0" dirty="0" smtClean="0"/>
              <a:t>Mas a inspiração, propriamente dita, é fenômeno mediúnico, em que os Espíritos sugerem ao médium uma ideia deles; o médium poderá ou não acatar e desenvolver o que lhe foi inspirado, quer falando, quer realizando alguma atividade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24300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7DA293-4C88-47D0-AD2D-AADB5BEBF027}" type="slidenum">
              <a:rPr lang="pt-BR"/>
              <a:pPr/>
              <a:t>17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u="sng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Clarividência e clariaudiência</a:t>
            </a:r>
          </a:p>
          <a:p>
            <a:pPr eaLnBrk="1" hangingPunct="1"/>
            <a:r>
              <a:rPr lang="pt-BR" dirty="0" smtClean="0"/>
              <a:t>Visão e audição sem o concurso dos olhos ou dos ouvidos, mesmo a distância e mesmo por meio de corpos opacos</a:t>
            </a:r>
          </a:p>
          <a:p>
            <a:pPr eaLnBrk="1" hangingPunct="1"/>
            <a:endParaRPr lang="pt-BR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Clarividência</a:t>
            </a:r>
            <a:r>
              <a:rPr lang="pt-BR" baseline="0" dirty="0" smtClean="0"/>
              <a:t> = </a:t>
            </a:r>
            <a:r>
              <a:rPr lang="pt-BR" dirty="0" smtClean="0"/>
              <a:t>Visão sem o concurso dos olhos, mesmo a distância e mesmo por meio de corpos opacos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Clariaudiência</a:t>
            </a:r>
            <a:r>
              <a:rPr lang="pt-BR" baseline="0" dirty="0" smtClean="0"/>
              <a:t> = A</a:t>
            </a:r>
            <a:r>
              <a:rPr lang="pt-BR" dirty="0" smtClean="0"/>
              <a:t>udição sem o concurso dos ouvidos, mesmo a distância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24300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6F0FEC-BB32-4AEA-8AEF-0181E9308BAA}" type="slidenum">
              <a:rPr lang="pt-BR"/>
              <a:pPr/>
              <a:t>18</a:t>
            </a:fld>
            <a:endParaRPr lang="pt-B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u="sng" dirty="0" smtClean="0"/>
              <a:t>Ação sobre a matéria</a:t>
            </a:r>
          </a:p>
          <a:p>
            <a:pPr eaLnBrk="1" hangingPunct="1"/>
            <a:r>
              <a:rPr lang="pt-BR" u="none" dirty="0" smtClean="0"/>
              <a:t>Capacidade</a:t>
            </a:r>
            <a:r>
              <a:rPr lang="pt-BR" u="none" baseline="0" dirty="0" smtClean="0"/>
              <a:t> de movimentar objetos ou modificar substâncias, sem contato aparente e mesmo a distância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“Em parapsicologia, se denomina </a:t>
            </a:r>
            <a:r>
              <a:rPr lang="pt-BR" dirty="0" err="1" smtClean="0"/>
              <a:t>psicocinesia</a:t>
            </a:r>
            <a:r>
              <a:rPr lang="pt-BR" dirty="0" smtClean="0"/>
              <a:t>, com as variedades de </a:t>
            </a:r>
            <a:r>
              <a:rPr lang="pt-BR" dirty="0" err="1" smtClean="0"/>
              <a:t>telecinesia</a:t>
            </a:r>
            <a:r>
              <a:rPr lang="pt-BR" dirty="0" smtClean="0"/>
              <a:t> (movimento pelo pensamento), </a:t>
            </a:r>
            <a:r>
              <a:rPr lang="pt-BR" dirty="0" err="1" smtClean="0"/>
              <a:t>pirocinesia</a:t>
            </a:r>
            <a:r>
              <a:rPr lang="pt-BR" dirty="0" smtClean="0"/>
              <a:t> (causar combustão)  e levitação (levantar)” (pág. 80)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Ex.: Nina </a:t>
            </a:r>
            <a:r>
              <a:rPr lang="pt-BR" dirty="0" err="1" smtClean="0"/>
              <a:t>Kulagina</a:t>
            </a:r>
            <a:r>
              <a:rPr lang="pt-BR" dirty="0" smtClean="0"/>
              <a:t>, Uri Geller, fenômenos de combustão espontânea</a:t>
            </a:r>
          </a:p>
          <a:p>
            <a:pPr eaLnBrk="1" hangingPunct="1"/>
            <a:endParaRPr lang="pt-BR" u="none" dirty="0" smtClean="0"/>
          </a:p>
        </p:txBody>
      </p:sp>
    </p:spTree>
    <p:extLst>
      <p:ext uri="{BB962C8B-B14F-4D97-AF65-F5344CB8AC3E}">
        <p14:creationId xmlns:p14="http://schemas.microsoft.com/office/powerpoint/2010/main" val="1566245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3CCAE-A38C-4C8A-BFD3-3F7F6B8CAFAB}" type="slidenum">
              <a:rPr lang="pt-BR"/>
              <a:pPr/>
              <a:t>19</a:t>
            </a:fld>
            <a:endParaRPr lang="pt-B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u="sng" dirty="0" err="1" smtClean="0"/>
              <a:t>Ideoplastia</a:t>
            </a:r>
            <a:endParaRPr lang="pt-BR" u="sng" dirty="0" smtClean="0"/>
          </a:p>
          <a:p>
            <a:pPr eaLnBrk="1" hangingPunct="1"/>
            <a:r>
              <a:rPr lang="pt-BR" u="none" dirty="0" smtClean="0"/>
              <a:t>Projeção de imagens e até sua “materialização”</a:t>
            </a:r>
          </a:p>
          <a:p>
            <a:pPr eaLnBrk="1" hangingPunct="1"/>
            <a:r>
              <a:rPr lang="pt-BR" dirty="0" smtClean="0"/>
              <a:t>Exemplos: </a:t>
            </a:r>
          </a:p>
          <a:p>
            <a:pPr eaLnBrk="1" hangingPunct="1"/>
            <a:r>
              <a:rPr lang="pt-BR" dirty="0" smtClean="0"/>
              <a:t>Ted </a:t>
            </a:r>
            <a:r>
              <a:rPr lang="pt-BR" dirty="0" err="1" smtClean="0"/>
              <a:t>Serios</a:t>
            </a:r>
            <a:r>
              <a:rPr lang="pt-BR" dirty="0" smtClean="0"/>
              <a:t> obtinha fotografia de formas de pensamentos; estaria conseguindo impressionar as chapas fotográficas</a:t>
            </a:r>
          </a:p>
          <a:p>
            <a:pPr eaLnBrk="1" hangingPunct="1"/>
            <a:r>
              <a:rPr lang="pt-BR" dirty="0" smtClean="0"/>
              <a:t>Dr. </a:t>
            </a:r>
            <a:r>
              <a:rPr lang="pt-BR" dirty="0" err="1" smtClean="0"/>
              <a:t>Jule</a:t>
            </a:r>
            <a:r>
              <a:rPr lang="pt-BR" dirty="0" smtClean="0"/>
              <a:t> </a:t>
            </a:r>
            <a:r>
              <a:rPr lang="pt-BR" dirty="0" err="1" smtClean="0"/>
              <a:t>Eisenbud</a:t>
            </a:r>
            <a:r>
              <a:rPr lang="pt-BR" dirty="0" smtClean="0"/>
              <a:t>, professor da Universidade do Colorado, relatou no seu livro </a:t>
            </a:r>
            <a:r>
              <a:rPr lang="pt-BR" dirty="0" err="1" smtClean="0"/>
              <a:t>The</a:t>
            </a:r>
            <a:r>
              <a:rPr lang="pt-BR" dirty="0" smtClean="0"/>
              <a:t> World </a:t>
            </a:r>
            <a:r>
              <a:rPr lang="pt-BR" dirty="0" err="1" smtClean="0"/>
              <a:t>of</a:t>
            </a:r>
            <a:r>
              <a:rPr lang="pt-BR" dirty="0" smtClean="0"/>
              <a:t> Ted </a:t>
            </a:r>
            <a:r>
              <a:rPr lang="pt-BR" dirty="0" err="1" smtClean="0"/>
              <a:t>Serios</a:t>
            </a:r>
            <a:r>
              <a:rPr lang="pt-BR" dirty="0" smtClean="0"/>
              <a:t>, série de experiências feitas com esse sensitivo, nos laboratórios daquela universidade.” (pág. 81)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Formas - Pensamento podem ser projetadas objetivamente (ideoplastia), sejam dos seres humanos, sejam dos Espíritos, tornando-se visíveis por médiuns videntes e também por intermédio da fotografia </a:t>
            </a:r>
            <a:r>
              <a:rPr lang="pt-BR" dirty="0" err="1" smtClean="0"/>
              <a:t>escotográfica</a:t>
            </a:r>
            <a:r>
              <a:rPr lang="pt-BR" dirty="0" smtClean="0"/>
              <a:t>, isto é, a fotografia obtida na escuridão. (Ernesto</a:t>
            </a:r>
            <a:r>
              <a:rPr lang="pt-BR" baseline="0" dirty="0" smtClean="0"/>
              <a:t> Bozzano, na obra Pensamento e Vontade, Roma, 1926)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43896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BB53F9-8A5D-4F9C-B834-A2530688BA6A}" type="slidenum">
              <a:rPr lang="pt-BR"/>
              <a:pPr/>
              <a:t>20</a:t>
            </a:fld>
            <a:endParaRPr 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u="sng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Bicorporeidade</a:t>
            </a:r>
          </a:p>
          <a:p>
            <a:pPr eaLnBrk="1" hangingPunct="1"/>
            <a:r>
              <a:rPr lang="pt-BR" sz="1200" u="none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Perispírito, em desdobramento, se tornando visível e, às</a:t>
            </a:r>
            <a:r>
              <a:rPr lang="pt-BR" sz="1200" u="none" baseline="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vezes, tangível, mesmo a distância do corpo físico</a:t>
            </a:r>
            <a:endParaRPr lang="pt-BR" u="none" dirty="0" smtClean="0"/>
          </a:p>
        </p:txBody>
      </p:sp>
    </p:spTree>
    <p:extLst>
      <p:ext uri="{BB962C8B-B14F-4D97-AF65-F5344CB8AC3E}">
        <p14:creationId xmlns:p14="http://schemas.microsoft.com/office/powerpoint/2010/main" val="139001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34550-EEA4-4975-AAFA-22E88720E8BC}" type="slidenum">
              <a:rPr lang="pt-BR"/>
              <a:pPr/>
              <a:t>21</a:t>
            </a:fld>
            <a:endParaRPr lang="pt-B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u="sng" dirty="0" err="1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Precognição</a:t>
            </a:r>
            <a:r>
              <a:rPr lang="pt-BR" sz="1200" u="sng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 retrocognição</a:t>
            </a:r>
          </a:p>
          <a:p>
            <a:pPr eaLnBrk="1" hangingPunct="1"/>
            <a:r>
              <a:rPr lang="pt-BR" sz="1200" u="none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Conhecimento prévio ou posterior</a:t>
            </a:r>
            <a:r>
              <a:rPr lang="pt-BR" sz="1200" u="none" baseline="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de acontecimentos sem a possibilidade de acesso material aos fatos pelos sentidos comuns</a:t>
            </a:r>
          </a:p>
          <a:p>
            <a:pPr eaLnBrk="1" hangingPunct="1"/>
            <a:endParaRPr lang="pt-BR" sz="1200" u="none" baseline="0" dirty="0" smtClean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pt-BR" u="none" dirty="0" smtClean="0"/>
          </a:p>
        </p:txBody>
      </p:sp>
    </p:spTree>
    <p:extLst>
      <p:ext uri="{BB962C8B-B14F-4D97-AF65-F5344CB8AC3E}">
        <p14:creationId xmlns:p14="http://schemas.microsoft.com/office/powerpoint/2010/main" val="293338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Percepção e ação do Espírito</a:t>
            </a:r>
          </a:p>
          <a:p>
            <a:r>
              <a:rPr lang="pt-BR" sz="1200" dirty="0" smtClean="0"/>
              <a:t>Todas as percepções constituem atributos do Espírito e lhe são inerentes ao ser</a:t>
            </a:r>
          </a:p>
          <a:p>
            <a:r>
              <a:rPr lang="pt-BR" sz="1200" dirty="0" smtClean="0"/>
              <a:t>Quando o reveste um corpo material, elas só lhe chegam pelo conduto dos órgãos</a:t>
            </a:r>
          </a:p>
          <a:p>
            <a:r>
              <a:rPr lang="pt-BR" sz="1200" dirty="0" smtClean="0"/>
              <a:t>Deixam, porém, de estar localizadas, em se achando ele na condição de Espírito livre</a:t>
            </a:r>
          </a:p>
          <a:p>
            <a:r>
              <a:rPr lang="pt-BR" sz="1200" dirty="0" smtClean="0"/>
              <a:t>(O Livro dos Espíritos, questão 249, item 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508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29DBFE-F552-468A-83E1-4C1933273C01}" type="slidenum">
              <a:rPr lang="pt-BR"/>
              <a:pPr/>
              <a:t>22</a:t>
            </a:fld>
            <a:endParaRPr lang="pt-B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6411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AD91C0-68BD-41B4-8F79-3403AF698F0F}" type="slidenum">
              <a:rPr lang="pt-BR"/>
              <a:pPr/>
              <a:t>23</a:t>
            </a:fld>
            <a:endParaRPr lang="pt-B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4385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997E53-484A-4192-BDC8-A2205D5F6CC1}" type="slidenum">
              <a:rPr lang="pt-BR"/>
              <a:pPr/>
              <a:t>24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55027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98EB37-2B65-4ABD-8A31-35E6039DC66A}" type="slidenum">
              <a:rPr lang="pt-BR"/>
              <a:pPr/>
              <a:t>25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2139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98EB37-2B65-4ABD-8A31-35E6039DC66A}" type="slidenum">
              <a:rPr lang="pt-BR"/>
              <a:pPr/>
              <a:t>26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É a “faculdade</a:t>
            </a:r>
            <a:r>
              <a:rPr lang="pt-BR" baseline="0" dirty="0" smtClean="0"/>
              <a:t> de perceber o lado oculto do ambiente e de ter impressões e lembranças, ao contato de objetos e documentos, nos domínios da sensação a distância (...)” (André Luiz, Mecanismos da Mediunidade, cap. XX)</a:t>
            </a:r>
          </a:p>
          <a:p>
            <a:pPr eaLnBrk="1" hangingPunct="1"/>
            <a:r>
              <a:rPr lang="pt-BR" baseline="0" dirty="0" smtClean="0"/>
              <a:t>O psicômetra também pode descrever acontecimentos ou cenas distantes no espaço e no tempo, que estejam relacionados aos objetos </a:t>
            </a:r>
            <a:r>
              <a:rPr lang="pt-BR" baseline="0" dirty="0" err="1" smtClean="0"/>
              <a:t>psicometrados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2139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Todos esses fenômenos são anímicos, desde que na sua produção não intervenham de alguma maneira outros Espíritos, só o do próprio encarnado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5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Animismo e mediunidade</a:t>
            </a:r>
          </a:p>
          <a:p>
            <a:r>
              <a:rPr lang="pt-BR" u="none" dirty="0" smtClean="0"/>
              <a:t>Ao lado dos fenômenos mediúnicos, ocorrem também os fenômenos anímicos, muitas vezes produção inconsciente dos médiuns</a:t>
            </a:r>
          </a:p>
          <a:p>
            <a:r>
              <a:rPr lang="pt-BR" u="none" dirty="0" smtClean="0"/>
              <a:t>“(...) é extremamente importante reconhecer e</a:t>
            </a:r>
            <a:r>
              <a:rPr lang="pt-BR" u="none" baseline="0" dirty="0" smtClean="0"/>
              <a:t> estudar a existência e a atividade desse elemento inconsciente da nossa natureza, nas suas variadas e mais extraordinárias manifestações, como as vemos no Animismo”, alerta </a:t>
            </a:r>
            <a:r>
              <a:rPr lang="pt-BR" u="none" baseline="0" dirty="0" err="1" smtClean="0"/>
              <a:t>Aksakof</a:t>
            </a:r>
            <a:endParaRPr lang="pt-BR" u="none" baseline="0" dirty="0" smtClean="0"/>
          </a:p>
          <a:p>
            <a:endParaRPr lang="pt-BR" u="none" baseline="0" dirty="0" smtClean="0"/>
          </a:p>
          <a:p>
            <a:r>
              <a:rPr lang="pt-BR" u="none" baseline="0" dirty="0" smtClean="0"/>
              <a:t>Podemos isolar o animismo da mediunidade no fenômeno mediúnico?</a:t>
            </a:r>
          </a:p>
          <a:p>
            <a:r>
              <a:rPr lang="pt-BR" u="none" baseline="0" dirty="0" smtClean="0"/>
              <a:t>Dificilmente, porque:</a:t>
            </a:r>
          </a:p>
          <a:p>
            <a:pPr marL="228600" indent="-228600">
              <a:buAutoNum type="arabicParenR"/>
            </a:pPr>
            <a:r>
              <a:rPr lang="pt-BR" u="none" baseline="0" dirty="0" smtClean="0"/>
              <a:t>São as próprias faculdades anímicas dos médiuns que os fazem instrumento para as manifestações dos Espíritos</a:t>
            </a:r>
          </a:p>
          <a:p>
            <a:pPr marL="228600" indent="-228600">
              <a:buAutoNum type="arabicParenR"/>
            </a:pPr>
            <a:r>
              <a:rPr lang="pt-BR" u="none" baseline="0" dirty="0" smtClean="0"/>
              <a:t>Nem sempre podemos definir, com exatidão, quando o fenômeno está ou não sendo provocado ou coadjuvado por Espíritos</a:t>
            </a:r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989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u="none" baseline="0" dirty="0" smtClean="0"/>
              <a:t>Podemos isolar o animismo da mediunidade no fenômeno mediúnico?</a:t>
            </a:r>
          </a:p>
          <a:p>
            <a:r>
              <a:rPr lang="pt-BR" u="none" baseline="0" dirty="0" smtClean="0"/>
              <a:t>Dificilmente, porque:</a:t>
            </a:r>
          </a:p>
          <a:p>
            <a:pPr marL="228600" indent="-228600">
              <a:buAutoNum type="arabicParenR"/>
            </a:pPr>
            <a:r>
              <a:rPr lang="pt-BR" b="1" u="sng" baseline="0" dirty="0" smtClean="0"/>
              <a:t>São as próprias faculdades anímicas dos médiuns que os fazem instrumento para as manifestações dos Espíritos</a:t>
            </a:r>
          </a:p>
          <a:p>
            <a:pPr marL="228600" indent="-228600">
              <a:buAutoNum type="arabicParenR"/>
            </a:pPr>
            <a:r>
              <a:rPr lang="pt-BR" u="none" baseline="0" dirty="0" smtClean="0"/>
              <a:t>Nem sempre podemos definir, com exatidão, quando o fenômeno está ou não sendo provocado ou coadjuvado por Espíritos</a:t>
            </a:r>
            <a:endParaRPr lang="pt-BR" u="none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53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u="none" baseline="0" dirty="0" smtClean="0"/>
              <a:t>Podemos isolar o animismo da mediunidade no fenômeno mediúnico?</a:t>
            </a:r>
          </a:p>
          <a:p>
            <a:r>
              <a:rPr lang="pt-BR" u="none" baseline="0" dirty="0" smtClean="0"/>
              <a:t>Dificilmente, porque:</a:t>
            </a:r>
          </a:p>
          <a:p>
            <a:pPr marL="228600" indent="-228600">
              <a:buAutoNum type="arabicParenR"/>
            </a:pPr>
            <a:r>
              <a:rPr lang="pt-BR" u="none" baseline="0" dirty="0" smtClean="0"/>
              <a:t>São as próprias faculdades anímicas dos médiuns que os fazem instrumento para as manifestações dos Espíritos</a:t>
            </a:r>
          </a:p>
          <a:p>
            <a:pPr marL="228600" indent="-228600">
              <a:buAutoNum type="arabicParenR"/>
            </a:pPr>
            <a:r>
              <a:rPr lang="pt-BR" b="1" u="sng" baseline="0" dirty="0" smtClean="0"/>
              <a:t>Nem sempre podemos definir, com exatidão, quando o fenômeno está ou não sendo provocado ou coadjuvado por Espíritos</a:t>
            </a:r>
            <a:endParaRPr lang="pt-BR" b="1" u="sng" dirty="0" smtClean="0"/>
          </a:p>
          <a:p>
            <a:endParaRPr lang="pt-BR" dirty="0" smtClean="0"/>
          </a:p>
          <a:p>
            <a:r>
              <a:rPr lang="pt-BR" dirty="0" smtClean="0"/>
              <a:t>Dessa</a:t>
            </a:r>
            <a:r>
              <a:rPr lang="pt-BR" baseline="0" dirty="0" smtClean="0"/>
              <a:t> íntima relação entre animismo e Espiritismo, diz Bozzano:</a:t>
            </a:r>
          </a:p>
          <a:p>
            <a:r>
              <a:rPr lang="pt-BR" baseline="0" dirty="0" smtClean="0"/>
              <a:t>“Nem um, nem outro logra, separadamente, explicar o conjunto dos fenômenos supranormais</a:t>
            </a:r>
          </a:p>
          <a:p>
            <a:r>
              <a:rPr lang="pt-BR" baseline="0" dirty="0" smtClean="0"/>
              <a:t>Ambos são indispensáveis a tal fim e não podem separar-se, pois que são efeitos de uma causa única e esta causa única é o espírito humano que, quando se manifesta, em momentos fugazes durante a encarnação, determina os fenômenos anímicos e, quando se manifesta mediunicamente, durante a existência desencarnada, determina os fenômenos </a:t>
            </a:r>
            <a:r>
              <a:rPr lang="pt-BR" baseline="0" dirty="0" err="1" smtClean="0"/>
              <a:t>espiríticos</a:t>
            </a:r>
            <a:r>
              <a:rPr lang="pt-BR" baseline="0" dirty="0" smtClean="0"/>
              <a:t>” (leia-se mediúnicos)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17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1B8A2F-6913-4197-8D9B-B8FAAD3DD6E5}" type="slidenum">
              <a:rPr lang="pt-BR" smtClean="0"/>
              <a:pPr>
                <a:spcBef>
                  <a:spcPct val="0"/>
                </a:spcBef>
              </a:pPr>
              <a:t>31</a:t>
            </a:fld>
            <a:endParaRPr lang="pt-B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Cap. 3 – Fases do treinamento mediúnico. Pág.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81 a 89.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1. 1ª fase – Percepção de fluidos, pág. 81.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Semana 4 de 4.</a:t>
            </a:r>
          </a:p>
        </p:txBody>
      </p:sp>
    </p:spTree>
    <p:extLst>
      <p:ext uri="{BB962C8B-B14F-4D97-AF65-F5344CB8AC3E}">
        <p14:creationId xmlns:p14="http://schemas.microsoft.com/office/powerpoint/2010/main" val="407261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Percepção e ação do Espírito</a:t>
            </a:r>
          </a:p>
          <a:p>
            <a:r>
              <a:rPr lang="pt-BR" dirty="0" smtClean="0"/>
              <a:t>Somos Espíritos, mas, estando encarnados, usualmente nos manifestamos por meio do corpo físico</a:t>
            </a:r>
          </a:p>
          <a:p>
            <a:r>
              <a:rPr lang="pt-BR" dirty="0" smtClean="0"/>
              <a:t>Para perceber o</a:t>
            </a:r>
            <a:r>
              <a:rPr lang="pt-BR" baseline="0" dirty="0" smtClean="0"/>
              <a:t> mundo material, utilizamos os sentidos corpóreos; para agir sobre ele, empregamos os membros físicos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696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9C0FC-1573-41C2-B3C5-1DDC84855379}" type="slidenum">
              <a:rPr lang="pt-BR" smtClean="0"/>
              <a:pPr>
                <a:spcBef>
                  <a:spcPct val="0"/>
                </a:spcBef>
              </a:pPr>
              <a:t>33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94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10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9D6A25-96D5-4DBE-85B0-98A10C3BA6C2}" type="slidenum">
              <a:rPr lang="pt-BR" smtClean="0"/>
              <a:pPr>
                <a:spcBef>
                  <a:spcPct val="0"/>
                </a:spcBef>
              </a:pPr>
              <a:t>35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 fluido poderá ser: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fino ou denso;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leve ou pesado;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excitante ou calmo;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etc.</a:t>
            </a:r>
          </a:p>
        </p:txBody>
      </p:sp>
    </p:spTree>
    <p:extLst>
      <p:ext uri="{BB962C8B-B14F-4D97-AF65-F5344CB8AC3E}">
        <p14:creationId xmlns:p14="http://schemas.microsoft.com/office/powerpoint/2010/main" val="1723772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Contudo, há diferença de propósitos: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No centro,</a:t>
            </a:r>
            <a:r>
              <a:rPr lang="pt-BR" baseline="0" dirty="0" smtClean="0"/>
              <a:t> as projeções são planejadas para uma determinada finalidade;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Fora dele, as projeções são diversificadas, isto é, bem ou mal-intencionadas.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aseline="0" dirty="0" smtClean="0"/>
              <a:t>Pág. 82.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68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082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Estes fluidos</a:t>
            </a:r>
            <a:r>
              <a:rPr lang="pt-BR" baseline="0" dirty="0" smtClean="0"/>
              <a:t> serão percebidos pelos pontos sensíveis dos participantes, porque: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Agiu nos pontos certos;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Fez a projeção de fluidos de acordo com o grau de sensibilidade.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aseline="0" dirty="0" smtClean="0"/>
              <a:t>Pág. 82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09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cs typeface="Arial" panose="020B0604020202020204" pitchFamily="34" charset="0"/>
                <a:sym typeface="Arial" panose="020B0604020202020204" pitchFamily="34" charset="0"/>
              </a:rPr>
              <a:t>“Caso algum participante não se sinta seguro ou com medo, poderá se desconcentrar, retomando a atenção para o ambiente físico e ficando em silêncio até que o exercício finalize.”</a:t>
            </a:r>
            <a:r>
              <a:rPr lang="pt-BR" sz="1000" dirty="0" smtClean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1000" i="1" dirty="0" smtClean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66955-7BD0-401B-A7C3-DBD701757A6C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27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5A939C-60EF-4762-AB48-BCE46D54B5B5}" type="slidenum">
              <a:rPr lang="pt-BR" smtClean="0"/>
              <a:pPr>
                <a:spcBef>
                  <a:spcPct val="0"/>
                </a:spcBef>
              </a:pPr>
              <a:t>43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Orientação para o dirigente: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Essa informação prévia é para que os participantes não se assustem com as sensações da projeção fluídica.</a:t>
            </a:r>
          </a:p>
          <a:p>
            <a:pPr eaLnBrk="1" hangingPunct="1"/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disserem que poderão ficar sugestionados, com o aviso prévio, esclarecer: os 'sintomas' serão físicos e, para alguns, com certa intensidade. </a:t>
            </a:r>
          </a:p>
        </p:txBody>
      </p:sp>
    </p:spTree>
    <p:extLst>
      <p:ext uri="{BB962C8B-B14F-4D97-AF65-F5344CB8AC3E}">
        <p14:creationId xmlns:p14="http://schemas.microsoft.com/office/powerpoint/2010/main" val="577543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9671A5-D017-4590-9F6D-E56336AF7A53}" type="slidenum">
              <a:rPr lang="pt-BR" smtClean="0"/>
              <a:pPr>
                <a:spcBef>
                  <a:spcPct val="0"/>
                </a:spcBef>
              </a:pPr>
              <a:t>44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cs typeface="+mn-cs"/>
              </a:rPr>
              <a:t>Não precisa fazer a leitura, deixar que os participantes leiam.</a:t>
            </a:r>
          </a:p>
        </p:txBody>
      </p:sp>
    </p:spTree>
    <p:extLst>
      <p:ext uri="{BB962C8B-B14F-4D97-AF65-F5344CB8AC3E}">
        <p14:creationId xmlns:p14="http://schemas.microsoft.com/office/powerpoint/2010/main" val="2695674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03DE70-966C-4944-989F-49E65BEFBB3F}" type="slidenum">
              <a:rPr lang="pt-BR" smtClean="0"/>
              <a:pPr>
                <a:spcBef>
                  <a:spcPct val="0"/>
                </a:spcBef>
              </a:pPr>
              <a:t>45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3 – Fases do Treinamento Mediúnico / Roteiro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contido no item 1.4 Modelo para a condução da fase. Páginas 84 a 87. / Ver material de apoio.</a:t>
            </a: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	1ª Fase: PERCEPÇÃO DE FLUIDOS</a:t>
            </a:r>
            <a:endParaRPr lang="pt-BR" sz="11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	Modelo para a condução da fase</a:t>
            </a:r>
            <a:endParaRPr lang="pt-BR" sz="11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Páginas 84 a 87.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Preparação do físico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Iniciando o preparo para o treinamento mediúnico, vamos deixar de lado os pertences, como bolsas, livros, pacotes, e nos colocar em posição confortável, corpo ereto, pés apoiados no chão, cabeça erguida sem forçar.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Relaxamento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Vamos dirigir nossa atenção ponto a ponto do corpo, a começar pelos pés, contraindo e descontraindo. Voltando a atenção para as pernas, o tronco, os ombros, os braços, as mãos, o pescoço, a cabeça, a face. Contraindo os músculos e descontraindo a seguir até encontrar um ponto em que estejam à vontade.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Respiração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Para melhorar a disposição física, respiremos profundamente algumas vezes, com bastante calma, inspirando pelo nariz e expirando pela boca, até eliminarmos todo o ar dos pulmões.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 ainda tivermos alguma parte do corpo em tensão, aproveitemos a respiração para testar e comandar o relaxamento conscientemente.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Depois, que a respiração volte ao ritmo normal.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Autoanálise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Façamos uma autoanálise, tomando ciência das nossas condições momentâneas para nos servir de comparação com as sensações dos exercícios. Isso ajuda a nos conhecer e identificar quais atitudes diárias precisamos reforçar: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Corpo físico – Alguma dor? Algum desconforto? Algum mal-estar?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Campo emocional – Preocupados com alguma coisa? Calmos? Agitados? Nervosos? Tristes? Com medo? Seguros?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Campo espiritual – Temos fé? Confiança? Cedemos com facilidade a pensamentos negativos?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Objetivos da reunião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Focalizemos os objetivos comuns que nos trouxeram a esta Casa, que são o de aprender, educar-nos, para podermos servir aos que mais necessitam.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Integração psíquica com o grupo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Voltemos o pensamento para os companheiros presentes. Como nós, compartilham dos anseios de equilíbrio e precisam de nosso estímulo. Vamos nos ligando a eles e desejando-lhes paz e êxito nos seus intentos.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Sintonia com a equipe espiritual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Como nada realizamos sozinhos, sintonizemos com os Espíritos bondosos que nos assistem, por meio da equipe espiritual da sala, guias mediúnicos e guias de encarnação. Que possamos estreitar a ligação com eles para facilitar a recepção de suas inspirações e desempenhar a tarefa com maior facilidade.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Prece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Senhor, agradecemos por este momento e, em especial, por confiar em nós.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Sabemos que o Seu amor nos conduz e que os bons Espíritos presidem a nossa reunião. Abençoa o nosso esforço de nos educarmos para melhor servir na Seara.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pt-BR" sz="1200" b="1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Realizar, neste</a:t>
            </a:r>
            <a:r>
              <a:rPr lang="pt-BR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encontro, 3 exercícios de percepção de fluidos: P </a:t>
            </a:r>
            <a:r>
              <a:rPr lang="pt-BR" sz="1200" b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pt-BR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Exercício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Pedimos ao companheiro espiritual designado para o dia de hoje que inicie a projeção de fluidos para despertar-nos a sensibilidade.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Pausa para que todos tenham a oportunidade de perceber.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Caem sobre nós jatos de fluidos, bastante intensos, como uma espécie de chuva forte.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Nova pausa para que possam romper as dificuldades naturais da concentração ainda oscilante e agucem a atenção.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 amigo espiritual, pedimos que cesse as projeções.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Pausa.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Aos companheiros encarnados, pedimos que avaliem a diminuição dos sintomas e anotem mentalmente as sensações que impressionaram os seus sentidos.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Desconcentração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Prestemos atenção em como percebemos o ambiente sem a movimentação intensa dos fluidos e iniciemos a desconcentração, testando o controle do corpo com breves movimentos, respiração mais profunda, movimentos dos pés e mãos, e abrindo os olhos devagar para evitar mal-estar.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Pausa até que todos estejam bem desconcentrados.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Por favor, sorriam para o companheiro ao lado, e levante a mão quem teve sintomas de percepção de fluidos.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(Não falar!)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Após repetir esse exercício por duas ou três vezes, o dirigente deve encerrar com uma prece, solicitando aos protetores espirituais um passe de refazimento de energias.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	Avaliação final</a:t>
            </a:r>
            <a:endParaRPr lang="pt-BR" sz="11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Página 87.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 final da reunião, o dirigente deve conduzir os comentários de avaliação dos trabalhos, com mais explicações sobre os sintomas e um intervalo para perguntas. Essa avaliação norteará as providências para as próximas reuniões.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pt-BR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Observação: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Repetir na 2ª e 3ª vez somente o </a:t>
            </a:r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Exercício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 a </a:t>
            </a:r>
            <a:r>
              <a:rPr lang="pt-BR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Desconcentração.</a:t>
            </a:r>
            <a:endParaRPr lang="pt-BR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85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Percepção e ação do Espírito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Não perdemos</a:t>
            </a:r>
            <a:r>
              <a:rPr lang="pt-BR" baseline="0" dirty="0" smtClean="0"/>
              <a:t> nossa natureza espiritual por estarmos encarnados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4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Percepção e ação do Espírito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Quando nos expandimos perispiritualmente, ficamos mais livres em relação ao corpo</a:t>
            </a:r>
            <a:endParaRPr lang="pt-BR" dirty="0" smtClean="0"/>
          </a:p>
          <a:p>
            <a:r>
              <a:rPr lang="pt-BR" dirty="0" smtClean="0"/>
              <a:t>Transcendendo aos limites corpóreos, nossa capacidade de percepção e ação se revela mais ampla e perfeita</a:t>
            </a:r>
          </a:p>
          <a:p>
            <a:r>
              <a:rPr lang="pt-BR" dirty="0" smtClean="0"/>
              <a:t>Tendo retomado nossas faculdades espirituais, somos quase como um Espírito liberto; podemos realizar</a:t>
            </a:r>
            <a:r>
              <a:rPr lang="pt-BR" baseline="0" dirty="0" smtClean="0"/>
              <a:t> certos fenômenos sem precisar nos utilizar dos sentidos corpóreos nem empregar os membros físicos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3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53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/>
            <a:r>
              <a:rPr lang="pt-BR" sz="1200" dirty="0" smtClean="0">
                <a:solidFill>
                  <a:srgbClr val="926568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fenômenos anímicos e os fenômenos espíritas</a:t>
            </a:r>
          </a:p>
          <a:p>
            <a:pPr algn="l" eaLnBrk="1"/>
            <a:r>
              <a:rPr lang="pt-BR" sz="1200" dirty="0" smtClean="0">
                <a:solidFill>
                  <a:srgbClr val="926568"/>
                </a:solidFill>
                <a:latin typeface="Helvetica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Segundo alguns autores, fenômenos espíritas seriam apenas</a:t>
            </a:r>
            <a:r>
              <a:rPr lang="pt-BR" sz="1200" baseline="0" dirty="0" smtClean="0">
                <a:solidFill>
                  <a:srgbClr val="926568"/>
                </a:solidFill>
                <a:latin typeface="Helvetica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os produzidos pelos “mortos”; os fenômenos produzidos pelos “vivos” seriam os fenômenos anímicos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926568"/>
                </a:solidFill>
                <a:latin typeface="Helvetica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Kardec, porém, </a:t>
            </a:r>
            <a:r>
              <a:rPr lang="pt-BR" sz="800" dirty="0" smtClean="0"/>
              <a:t>“Os fenômenos espíritas consistem nos diferentes modos de manifestação da alma ou Espírito, quer durante a encarnação, quer no estado de erraticidade” 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800" dirty="0" smtClean="0"/>
              <a:t>Em princípio, pois, os fenômenos espíritas englobam todos os fenômenos produzidos por ação de um Espírito,</a:t>
            </a:r>
            <a:r>
              <a:rPr lang="pt-BR" sz="800" baseline="0" dirty="0" smtClean="0"/>
              <a:t> quer encarnado, quer desencarnado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800" baseline="0" dirty="0" smtClean="0"/>
          </a:p>
          <a:p>
            <a:pPr algn="l" eaLnBrk="1"/>
            <a:endParaRPr lang="pt-BR" sz="800" dirty="0" smtClean="0">
              <a:solidFill>
                <a:srgbClr val="92656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55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Ao serem classificados quanto ao seu agente, os fenômenos espíritas poderão ser denominados de: mediúnicos ou anímicos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baseline="0" dirty="0" smtClean="0"/>
              <a:t>Fenômeno mediúnico: o produzido por um Espírito desencarnado, pelo concurso de um médium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Fenômeno anímico: o produzido pelo encarnado com suas próprias faculdades espirituais, sem o uso dos sentidos físicos, graças à expansão do seu perispírito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15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9A0C93-328D-4B73-960B-4613D0D71849}" type="slidenum">
              <a:rPr lang="pt-BR"/>
              <a:pPr/>
              <a:t>11</a:t>
            </a:fld>
            <a:endParaRPr 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O encarnado não faz uso dos seus sentidos físicos, o fenômeno ocorre graças à expansão do seu perispírito.</a:t>
            </a:r>
          </a:p>
          <a:p>
            <a:pPr eaLnBrk="1" hangingPunct="1"/>
            <a:endParaRPr lang="pt-BR" dirty="0" smtClean="0"/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Ao serem classificados quanto ao seu agente, os fenômenos espíritas poderão ser denominados de: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Fenômeno mediúnico: o produzido por um Espírito desencarnado, pelo concurso de um médium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baseline="0" dirty="0" smtClean="0"/>
              <a:t>Fenômeno anímico: o produzido pelo encarnado com suas próprias faculdades espirituais, sem o uso dos sentidos físicos, graças à expansão do seu perispírito</a:t>
            </a:r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77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B26C-6BE4-4FA0-9C0E-ED6BCD9C1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AFC6-3439-48B0-A8F5-8AE2C15DE5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0941-46A1-4198-BF99-4F700D31B5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7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1A1F-9C12-40C2-8736-F4E27093B4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1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6D0A-F188-4AD4-8E6A-F4CA9F4617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0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755E9-06A7-482E-BF96-C08BC5551A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5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08C2-B292-4337-BFE6-72A0E812A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2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92BA-3F8E-4312-99FA-C2EAA575C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1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D20B-1145-4BFA-BA28-C657EB7663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6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C606-F03C-48D9-A736-D96CA667A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C7D0-0FEA-4764-B42B-AA3709F4E7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00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AFBE-93CF-42BB-88DC-99695EE62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5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79491"/>
                </a:solidFill>
              </a:defRPr>
            </a:lvl1pPr>
          </a:lstStyle>
          <a:p>
            <a:pPr>
              <a:defRPr/>
            </a:pPr>
            <a:fld id="{8A1914C2-87D5-467E-9587-89CBBA06C5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800">
          <a:solidFill>
            <a:srgbClr val="67949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41388" y="2130425"/>
            <a:ext cx="3960812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2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AÇÃO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FLUÍDICA</a:t>
            </a:r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800">
                <a:solidFill>
                  <a:srgbClr val="92656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2656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926568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F25B057-7566-4186-98C9-2EB6E54E6106}" type="slidenum">
              <a:rPr lang="pt-BR" sz="1000" b="0">
                <a:solidFill>
                  <a:srgbClr val="679491"/>
                </a:solidFill>
                <a:ea typeface="ＭＳ Ｐゴシック" panose="020B0600070205080204" pitchFamily="34" charset="-128"/>
              </a:rPr>
              <a:pPr algn="r"/>
              <a:t>1</a:t>
            </a:fld>
            <a:endParaRPr lang="pt-BR" sz="1000" b="0" dirty="0">
              <a:solidFill>
                <a:srgbClr val="67949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933825"/>
            <a:ext cx="3529013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679491"/>
                </a:solidFill>
              </a:rPr>
              <a:t>AULA 11</a:t>
            </a:r>
            <a:endParaRPr lang="pt-BR" sz="2400" dirty="0" smtClean="0">
              <a:solidFill>
                <a:srgbClr val="679491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spc="-100" dirty="0" smtClean="0">
                <a:solidFill>
                  <a:srgbClr val="679491"/>
                </a:solidFill>
              </a:rPr>
              <a:t>Animismo e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spc="-100" dirty="0" smtClean="0">
                <a:solidFill>
                  <a:srgbClr val="679491"/>
                </a:solidFill>
              </a:rPr>
              <a:t>Espiritismo</a:t>
            </a:r>
          </a:p>
        </p:txBody>
      </p:sp>
    </p:spTree>
    <p:extLst>
      <p:ext uri="{BB962C8B-B14F-4D97-AF65-F5344CB8AC3E}">
        <p14:creationId xmlns:p14="http://schemas.microsoft.com/office/powerpoint/2010/main" val="30313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331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AB3EF-6448-442D-B91E-2BDB59A9D590}" type="slidenum">
              <a:rPr lang="pt-BR" b="0">
                <a:solidFill>
                  <a:srgbClr val="679491"/>
                </a:solidFill>
              </a:rPr>
              <a:pPr/>
              <a:t>10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3316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Fenômeno mediúnico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3317" name="AutoShape 4"/>
          <p:cNvSpPr>
            <a:spLocks/>
          </p:cNvSpPr>
          <p:nvPr/>
        </p:nvSpPr>
        <p:spPr bwMode="auto">
          <a:xfrm>
            <a:off x="395288" y="5084762"/>
            <a:ext cx="8285162" cy="1296566"/>
          </a:xfrm>
          <a:custGeom>
            <a:avLst/>
            <a:gdLst>
              <a:gd name="T0" fmla="*/ 4142581 w 21600"/>
              <a:gd name="T1" fmla="*/ 1008063 h 21600"/>
              <a:gd name="T2" fmla="*/ 4142581 w 21600"/>
              <a:gd name="T3" fmla="*/ 1008063 h 21600"/>
              <a:gd name="T4" fmla="*/ 4142581 w 21600"/>
              <a:gd name="T5" fmla="*/ 1008063 h 21600"/>
              <a:gd name="T6" fmla="*/ 4142581 w 21600"/>
              <a:gd name="T7" fmla="*/ 10080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Produzido </a:t>
            </a:r>
            <a:r>
              <a:rPr lang="pt-BR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pelo </a:t>
            </a:r>
            <a:r>
              <a:rPr lang="pt-BR" sz="4000" b="1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desencarnado</a:t>
            </a:r>
            <a:r>
              <a:rPr lang="pt-BR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</a:p>
          <a:p>
            <a:pPr algn="ctr" eaLnBrk="1"/>
            <a:r>
              <a:rPr lang="pt-BR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por meio 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um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endParaRPr lang="pt-BR" sz="9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13318" name="Picture 6" descr="ANd9GcRlxcuNnecmb15CaDeLoLSVtA_sfCx9BMZP0TB26juRdqRdbVV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62063"/>
            <a:ext cx="2181969" cy="317910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52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433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5B8F6-BEEF-4912-9EAA-C62127D1C469}" type="slidenum">
              <a:rPr lang="pt-BR" b="0">
                <a:solidFill>
                  <a:srgbClr val="679491"/>
                </a:solidFill>
              </a:rPr>
              <a:pPr/>
              <a:t>11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4340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Fenômeno anímico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4341" name="AutoShape 4"/>
          <p:cNvSpPr>
            <a:spLocks/>
          </p:cNvSpPr>
          <p:nvPr/>
        </p:nvSpPr>
        <p:spPr bwMode="auto">
          <a:xfrm>
            <a:off x="395288" y="4610100"/>
            <a:ext cx="8285162" cy="1800225"/>
          </a:xfrm>
          <a:custGeom>
            <a:avLst/>
            <a:gdLst>
              <a:gd name="T0" fmla="*/ 4142581 w 21600"/>
              <a:gd name="T1" fmla="*/ 900113 h 21600"/>
              <a:gd name="T2" fmla="*/ 4142581 w 21600"/>
              <a:gd name="T3" fmla="*/ 900113 h 21600"/>
              <a:gd name="T4" fmla="*/ 4142581 w 21600"/>
              <a:gd name="T5" fmla="*/ 900113 h 21600"/>
              <a:gd name="T6" fmla="*/ 4142581 w 21600"/>
              <a:gd name="T7" fmla="*/ 9001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Produzido pelo encarnado</a:t>
            </a:r>
          </a:p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 suas próprias </a:t>
            </a:r>
          </a:p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faculdades espirituais</a:t>
            </a:r>
            <a:endParaRPr lang="pt-BR" sz="9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14342" name="Picture 8" descr="uri_gel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700213"/>
            <a:ext cx="2484437" cy="252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816475" y="4221163"/>
            <a:ext cx="104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1600" dirty="0">
                <a:solidFill>
                  <a:srgbClr val="679491"/>
                </a:solidFill>
                <a:sym typeface="Arial" panose="020B0604020202020204" pitchFamily="34" charset="0"/>
              </a:rPr>
              <a:t>Uri Geller</a:t>
            </a:r>
          </a:p>
        </p:txBody>
      </p:sp>
    </p:spTree>
    <p:extLst>
      <p:ext uri="{BB962C8B-B14F-4D97-AF65-F5344CB8AC3E}">
        <p14:creationId xmlns:p14="http://schemas.microsoft.com/office/powerpoint/2010/main" val="730601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638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336BB5-CDA6-4559-B713-D249D99502BA}" type="slidenum">
              <a:rPr lang="pt-BR" b="0">
                <a:solidFill>
                  <a:srgbClr val="679491"/>
                </a:solidFill>
              </a:rPr>
              <a:pPr/>
              <a:t>12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8063"/>
            <a:ext cx="7704137" cy="35274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Quanto maior o grau de expansão do perispírito, mais expressivo poderá 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ser o fenômeno anímico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smtClean="0"/>
              <a:t>Therezinha Oliveira</a:t>
            </a:r>
          </a:p>
        </p:txBody>
      </p:sp>
    </p:spTree>
    <p:extLst>
      <p:ext uri="{BB962C8B-B14F-4D97-AF65-F5344CB8AC3E}">
        <p14:creationId xmlns:p14="http://schemas.microsoft.com/office/powerpoint/2010/main" val="2028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843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CDB0F-CD8E-454E-A807-721641EADFC3}" type="slidenum">
              <a:rPr lang="pt-BR" b="0">
                <a:solidFill>
                  <a:srgbClr val="679491"/>
                </a:solidFill>
              </a:rPr>
              <a:pPr/>
              <a:t>13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8436" name="AutoShape 3"/>
          <p:cNvSpPr>
            <a:spLocks/>
          </p:cNvSpPr>
          <p:nvPr/>
        </p:nvSpPr>
        <p:spPr bwMode="auto">
          <a:xfrm>
            <a:off x="1331913" y="2708275"/>
            <a:ext cx="6353175" cy="2808288"/>
          </a:xfrm>
          <a:custGeom>
            <a:avLst/>
            <a:gdLst>
              <a:gd name="T0" fmla="*/ 3176588 w 21600"/>
              <a:gd name="T1" fmla="*/ 1404144 h 21600"/>
              <a:gd name="T2" fmla="*/ 3176588 w 21600"/>
              <a:gd name="T3" fmla="*/ 1404144 h 21600"/>
              <a:gd name="T4" fmla="*/ 3176588 w 21600"/>
              <a:gd name="T5" fmla="*/ 1404144 h 21600"/>
              <a:gd name="T6" fmla="*/ 3176588 w 21600"/>
              <a:gd name="T7" fmla="*/ 14041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EXEMPLOS DE FENÔMENOS ANÍMICOS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93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94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61AF28-F874-479E-A6F5-AF7FBD8DC5DE}" type="slidenum">
              <a:rPr lang="pt-BR" b="0">
                <a:solidFill>
                  <a:srgbClr val="679491"/>
                </a:solidFill>
              </a:rPr>
              <a:pPr/>
              <a:t>14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9460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1. Telepatia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9461" name="AutoShape 4"/>
          <p:cNvSpPr>
            <a:spLocks/>
          </p:cNvSpPr>
          <p:nvPr/>
        </p:nvSpPr>
        <p:spPr bwMode="auto">
          <a:xfrm>
            <a:off x="395288" y="4652963"/>
            <a:ext cx="8285162" cy="1512887"/>
          </a:xfrm>
          <a:custGeom>
            <a:avLst/>
            <a:gdLst>
              <a:gd name="T0" fmla="*/ 4142581 w 21600"/>
              <a:gd name="T1" fmla="*/ 756444 h 21600"/>
              <a:gd name="T2" fmla="*/ 4142581 w 21600"/>
              <a:gd name="T3" fmla="*/ 756444 h 21600"/>
              <a:gd name="T4" fmla="*/ 4142581 w 21600"/>
              <a:gd name="T5" fmla="*/ 756444 h 21600"/>
              <a:gd name="T6" fmla="*/ 4142581 w 21600"/>
              <a:gd name="T7" fmla="*/ 756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a transmissão ou recepção</a:t>
            </a:r>
          </a:p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pensamentos a distância</a:t>
            </a:r>
            <a:endParaRPr lang="pt-BR" sz="44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3224213" y="2581275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19463" name="Picture 8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16113"/>
            <a:ext cx="3810000" cy="2400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62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150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29F4B-92F6-4272-AFB6-5BD5EDCA29F2}" type="slidenum">
              <a:rPr lang="pt-BR" b="0">
                <a:solidFill>
                  <a:srgbClr val="679491"/>
                </a:solidFill>
              </a:rPr>
              <a:pPr/>
              <a:t>15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4864"/>
            <a:ext cx="8135937" cy="388843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3600" dirty="0" smtClean="0"/>
              <a:t>Como se explica que duas pessoas, perfeitamente acordadas, tenham instantaneamente a mesma ideia?</a:t>
            </a:r>
          </a:p>
          <a:p>
            <a:pPr marL="0" indent="0" algn="ctr" eaLnBrk="1" hangingPunct="1">
              <a:spcBef>
                <a:spcPts val="0"/>
              </a:spcBef>
              <a:buFontTx/>
              <a:buChar char="-"/>
            </a:pPr>
            <a:r>
              <a:rPr lang="pt-BR" sz="3600" dirty="0" smtClean="0"/>
              <a:t> São dois Espíritos simpáticos que se comunicam e veem reciprocamente seus pensamentos respectivos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smtClean="0"/>
              <a:t>O Livro dos Espíritos, questão 421</a:t>
            </a:r>
          </a:p>
        </p:txBody>
      </p:sp>
    </p:spTree>
    <p:extLst>
      <p:ext uri="{BB962C8B-B14F-4D97-AF65-F5344CB8AC3E}">
        <p14:creationId xmlns:p14="http://schemas.microsoft.com/office/powerpoint/2010/main" val="31452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253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1DF894-A4E6-4850-A6D2-D563F0C1FB64}" type="slidenum">
              <a:rPr lang="pt-BR" b="0">
                <a:solidFill>
                  <a:srgbClr val="679491"/>
                </a:solidFill>
              </a:rPr>
              <a:pPr/>
              <a:t>16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22532" name="AutoShape 3"/>
          <p:cNvSpPr>
            <a:spLocks/>
          </p:cNvSpPr>
          <p:nvPr/>
        </p:nvSpPr>
        <p:spPr bwMode="auto">
          <a:xfrm>
            <a:off x="395288" y="517525"/>
            <a:ext cx="7705725" cy="701675"/>
          </a:xfrm>
          <a:custGeom>
            <a:avLst/>
            <a:gdLst>
              <a:gd name="T0" fmla="*/ 3852863 w 21600"/>
              <a:gd name="T1" fmla="*/ 350838 h 21600"/>
              <a:gd name="T2" fmla="*/ 3852863 w 21600"/>
              <a:gd name="T3" fmla="*/ 350838 h 21600"/>
              <a:gd name="T4" fmla="*/ 3852863 w 21600"/>
              <a:gd name="T5" fmla="*/ 350838 h 21600"/>
              <a:gd name="T6" fmla="*/ 3852863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2. </a:t>
            </a:r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Intuição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>
            <a:off x="682625" y="4077072"/>
            <a:ext cx="7705725" cy="2376264"/>
          </a:xfrm>
          <a:custGeom>
            <a:avLst/>
            <a:gdLst>
              <a:gd name="T0" fmla="*/ 3852863 w 21600"/>
              <a:gd name="T1" fmla="*/ 972344 h 21600"/>
              <a:gd name="T2" fmla="*/ 3852863 w 21600"/>
              <a:gd name="T3" fmla="*/ 972344 h 21600"/>
              <a:gd name="T4" fmla="*/ 3852863 w 21600"/>
              <a:gd name="T5" fmla="*/ 972344 h 21600"/>
              <a:gd name="T6" fmla="*/ 3852863 w 21600"/>
              <a:gd name="T7" fmla="*/ 9723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Revelação da consciência profunda à consciência normal.</a:t>
            </a:r>
          </a:p>
          <a:p>
            <a:pPr algn="ctr" eaLnBrk="1"/>
            <a:r>
              <a:rPr lang="pt-BR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Não confundir com inspiração, fenômeno mediúnico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2050" name="AutoShape 2" descr="data:image/jpeg;base64,/9j/4AAQSkZJRgABAQAAAQABAAD/2wCEAAkGBxQRERQUEhQVFBUUFRISFRQUEA8UFBISFBUWFhQUFBQYHCggGBolHBQVITEhJSkrLi4uFx8zODMsNygtLisBCgoKDQ0OGhAQGCwkHCQsLCwsLCwsLCwsLCwsLCwsLCwsLCwsLCwsLCwsLCwsLCwsLCwsLCwsLCwsLCwsLCwsN//AABEIAOEA4AMBIgACEQEDEQH/xAAbAAACAgMBAAAAAAAAAAAAAAAABAMFAQIGB//EADkQAAICAQIDBgMFBwQDAAAAAAABAgMRBCEFEjEGE0FRYXEigaEHMlKRwRQVI0JisfAzk9HhF3KC/8QAGQEAAgMBAAAAAAAAAAAAAAAAAAIBAwUE/8QAJhEBAQACAQQBBAIDAAAAAAAAAAECEQMEEjEyIRMiUXFBQjNhgf/aAAwDAQACEQMRAD8A8zk9zGQYG83xkMgAAZDIAAGQyBsoAGplJksKyTlI2jaHkZt3ZMomyqYbG0HdozyDPcAqA7kdxbkMd2Nugw6SNjuK92aOsbdRo4PyJ2nZVxZqNYNJQDY2gyGTeVeDQlIyGQAAMhkAADIZAAAYAwCIAAAAAkZjHJPGABrGskUTeMMk9dWBbUbQxrbJYUk8YksKSLS2l4wS6Eka2xqFRIqhdl2U7oz3PuO92HdkbRsl3PuDpHeQHWGxtXutmjiWLqNJVk7TtWyqIZ1YLKdJDKGCdmlV7iRzrH515F7K8DbNsnKODUalEXlDAyWoAAAAAAAwBgEAMxjkIrJPCIAQjgmhDIVwyNQhgW0trFdeBiFXmbVVjMKxLSWtIVEqgSKPkTwpXiLsuy6RIqWNKCS3aj77beeSs1faLS1bOznflBOX16CXOTyTLOTycVHmbdysenrt9TkuJdtZcy7hcqXVThF5+eTVdrY2R/iwxNb7LmhL/wCH08/EqvPiqvUYushyS2jKDfkpxbNnQef6rtFOT+5U0ujdMYv6PYf0vafCfx2xwliLcHnzjGTWV6ZFnUQs6iOudBpOGCp0/G0sWK121y5YzjNRjZVno8rZrPUttPxKmySjGfxSzhPxa6r3LZySrseWVG4IinWWE6PkQThgt2slV1lRBOPmWcq8i9lQ0ppVXOrBC0WEoeYrbVgbZ5SUoGg1JC9kcDmagAAAwBm0I5ICSqJNCOTWKGqYEWoreqGBqms0pgO1QEtV2iECauGWEINk990aq3Ob5YRW7/RebEtJboTnCGOaShnLTlsnjruypu7U0bxhNRecOcoSnFLzio/eON4/xb9osyk4wX3YuTfzfhkqziz6i71HFn1F38Lji/HrLU4c3wZeZJNO3faUvL26IpwA57bfLnttu6AACEAAAAymXtHFVO6qfKuZuPMk+Rd6vhVilj4c7Z9ihMomXSZdPVuD6mc5W13Jd5TLlbTynGSUlvjd79RydWBHsZXCen75NysseLZPGeeOyj6LGMFzOBocd3i0OO7xVNtfiiCcclpbWJXV+KLNrZVdbWKyiWk45E74Fkp5VZZDBDOI/OIm0PKeUo0BJbEjGMH1J6kQpbjMSAkqjljkEQaeI5TEWkpiqAzCOSOtDWnRXVdZutjXCU5YUYpy3eM+nzPMuKcVs1EnKyTxnaOfhivBJHZ9u71HTqvK5pSi3HO/Ks74/I8+OHqM/nTg6jPd0AAEjmc7aEG+g1XoGx3h+l26F1RofTJ0cfDcl/Hw3KOZnw9rzFbK3HqdjZomvD6MqddpdnsTycFxic+C4xQgbTjh7mpzOcAAAHTdie0H7LZyWP8Ag2NKX9Euin/yeo2V5/zwPCD1L7P+Md/p+6lLNlPn1dTe2PPHT8jp4M/6108Gf9avJxwK3Q8SxuiLTR1uqKmyGPYXsiWN8eolJDSrIrrYYE74YLK+OwlbHKLIeUlYhbA3JC9qHiyM1rdk8URV+PuMVLciimYD1MRWtboepQlVWpoodqjj5LP0FqVuMX3qqqdkukU3jz8kvdleVV5Vw/abUxVVSTTssXeW4XxPPRSl+nocwT63m7yXOsSy8x/DnfBAZmV3dszK7uwTaWOZIhJNPPEkyJ5LHY8J02cf5sddoOEua2WF5+BzXZ+xbfI9Q4dSu6hheH18Ta4Jj27bXDMZhtzOs4LKMW1uvHH6nI8V0uP8+h61OhYeemN/LB5j2gmk3jzePYnlmNx2nlmNx24bicMNCQ5xKzmkhMxcvLFy8gAAVALLs9xCWn1FdkOqkotfijLZx+pWk2kv7uyE0k3CUZJPo+V5wyZdVMunu+ohv9RK2JjgvH6tbXzVvE0szrf3ov0816k1yNDG7m2hjdzZC+JX2xwy1mivvWxZFkIXIRmvAsrUI3x3LIsivtW4vchzUIWmWRZGtY1p0LQGdOtyKKco6j1SE6B2voV1VTOnRnjOnc6MR3alXNr8UYTUpL8kzajoOzr5ljLWfFdU/Mrym/hXlNvMu2enUNXNrpYlbj8PPvh/54lGdD23onHUJz6uEVnGE3FYyvToc8ZuftWbn7UABmK3FK6XgOdt99j1zsa5yjJN5jFLHuzy7gVXQ9m7E6TGncvxS+kUavD9vFtq8P28RTtY5QozB4Tlyy9sHkPHZSyz3btLoufTWryXMvl1PEuOVbsM73cYzvdxuJZgl1MMSIjLrKAABAAAABNpNVOqanXJwlHpKLwzvuBduo2YhqUoye3ex+63/XHw90edklFMpyUYRcpPZJJtsfDO4+D4Z3Hw9pkI6iPX8w4Jpp1aaqFjzOMcP032jn0RtqH19jRxu2hLuEJLYSvQ6+gpd0ZZFsIX9BSaHLlsKSLItjWtjOnfgK1DOn6hRT9A7X0EKOo9UyvJXTlD/QsYlbpyxixL5V1yH2kqLjXL+aMnDr4OKl0ODOz+0VSU45XwTxKMs/zRjyyj/ZnGGfze9Z3L70E2kjmaIRjQffRXj5Jj5dtwGo967N6Pk0tS8XHmfvJ5PDOCTSW/TY7int3fCKinDEUorME9l0NXLDLLjkxrVvHcuOY416TfpeaMotfeTj+aPAO0Wn5ZSi+sXKP5M7j/AMgajzh/txOM47d3jlLxlJyfu+oYceWONmWkY8eWONlrgOJ14aEiy4t4FaZmftWZn5AAAhQAAAB6R9mcK+4sax3vPiXTmUMfDj06nm5332a8NaVmob2a7qKz6pybXy/uW8Put4fd2NvUR1Hj7MckxHUy6nfHfCUhS7oxufQTvZZFkJXdBSQ3f0FJlkWRpWMU9RWt7snre4VNP1PcfpZXQY7VISq6doe5Y0vYq4SwywomV1XWvE+Ew1SrjNJqEpSw87qUXF/NPlfyPItVS4TlF/yylH3w2v0Paq2cv294Dz1Ruqj8VSxNJda+vN6tM5ufDfzHLz4b+Y84J9HNKWWQAckunLLpfri0UtmH74X4voigAt+vn+Vn1s/yv/3wvxfRGf3uvP6I58A+vn+R9bP8nuIXRktmIgBVbu7V27AABCAAAAB2/wBmmnnm6zPwYVeM9Z7NPHov7nEFlwPjFmlsUoP4W1zw8Jx9V5j8dkylp+OyZS16zNiGoe24xK5SipR6SSa9msiV0ss0p8tKILHsJahjdzEbXuWRZC2oYrMmue4vax4siJPcYQr4/MYrZKTtMsjlEitplgcrluJSWLKtjWnn0/MRqkM1Swyuq6ta2SzbcJJbfC1n5biVM8DUX/nmL/pXY46fZel6fW6iOZVpc2naeOVLDk2vd8vyODPXdbwGmzLSsUZZ7yFdkoxl68meXrg5bifZrU3QhyUv+HBVJZqi8R6NRz0fVt7tnFycdniOPk47PEcWBtODTafVNp+6NShQAAAAAAAAAAAAG+G8Nt1EuWmDm/HHRLzbeyOs0X2eT63Wxh/TBcz/AD6DY4ZZeIbHDLLxHEFjwLhctTcq1susn5RXU7WHYbTrrO2Xziv0LXR6CrTx5KoqOer3cn6tl+PT3fz4XY9Pd/c3niCwtkkopei6CkpeJLdPO3kL2S8Dtkd0QXTEpsnun4Cd8yyLIgkxa1k8mLNjxZGGb1SNGCJgNxY3TLKEK5E9U8C2IqzpkN1yKyEvFDlUxLFdP02eY9VYVUZZJ6rcdSuwli2hIr+0/F/2fTTkvvy/hw95Ld/JZJq7TiPtC13PbCpPauOX/wC0v+irly7cdqeXLtx25IAAz2eAAAAAAAAAMxWdvPYA9c7HaVUaOrGzsXeyeN25dE/ZYLKc8kNC5YQj+GMY/kka2WGlhNRpYY6mm1lmBK60LbvzFpz8WPDyMN4FbZkltgnOeSyQ8m2kmJ2SyS3WC0mPFkjS2RCZm8mBjBgDAIG0JYJ4sWN4SwFgO0zwNwkVyZNTZgSwti0qsGYzyVcZeQzVYLYSw+tQoKUpP4YpyfsjzLX6p22TsfWTb/4Ol7V8T5YKmL3lhz9I+C+ZyRn9Rnu6/DP6nPeWvwAADmcwAAAAAAAC07OaF3aiEfBNTk/KMd/+irPQezWg/Z6ctfxLMSl6L+WP6lvFh3ZLeLDuydDbd8l+grZbnoRylnqRTmaMjSkbt4ILLDSdgvZPI0hpBZPIrdZ5GbLRdjmkYbIbZGbJkQ8OAAAAYAwCAAAAG8Jk6kKm0JhoHK54Ma/iMaY56yf3V6+b9BHWazu456t9F6+b9Dn7rXNtyeWzj6jn7Ptnlx9Rz9n2zyzfa5ycpPLby2RgBms0AAAAAAAAAAA/wOlT1FcZYxnO/jjdI7+Vp5lF4eVszseFcV76G7+OO0v6v6kdfS5T1/l19LlPX+VvO0hnb5EMpEUrkd8jvkSykL2Wmk7MkTkTIaRlsjsmaSsNBjAAAkAAAAGAPqARIAAAAzBGDS+fLCT9H9SMrqbLldS1UcQu55vyWy9hUyzBiZZXK7rEyyuV3QAAKUAAAAAAAAAAAE2l1DrkpR6r6ryIQJlsEunW1alTipJ9V+XmmZcih4Rc1Ll8H9H5lrKRr8GffjtscHJ9TDaWVhFKWTAFy8AAAAAAAAAABmXUwAAAAAAAvxL/AEn7oAK+b0v6Vc3+PL9KNgAGMxQAAAAAAAAAAAAAAAAAA5wr/UXs/wCxcMyBp9H6f9anRel/bAAB1Os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xQRERQUEhQVFBUUFRISFRQUEA8UFBISFBUWFhQUFBQYHCggGBolHBQVITEhJSkrLi4uFx8zODMsNygtLisBCgoKDQ0OGhAQGCwkHCQsLCwsLCwsLCwsLCwsLCwsLCwsLCwsLCwsLCwsLCwsLCwsLCwsLCwsLCwsLCwsLCwsN//AABEIAOEA4AMBIgACEQEDEQH/xAAbAAACAgMBAAAAAAAAAAAAAAAABAMFAQIGB//EADkQAAICAQIDBgMFBwQDAAAAAAABAgMRBCEFEjEGE0FRYXEigaEHMlKRwRQVI0JisfAzk9HhF3KC/8QAGQEAAgMBAAAAAAAAAAAAAAAAAAIBAwUE/8QAJhEBAQACAQQBBAIDAAAAAAAAAAECEQMEEjEyIRMiUXFBQjNhgf/aAAwDAQACEQMRAD8A8zk9zGQYG83xkMgAAZDIAAGQyBsoAGplJksKyTlI2jaHkZt3ZMomyqYbG0HdozyDPcAqA7kdxbkMd2Nugw6SNjuK92aOsbdRo4PyJ2nZVxZqNYNJQDY2gyGTeVeDQlIyGQAAMhkAADIZAAAYAwCIAAAAAkZjHJPGABrGskUTeMMk9dWBbUbQxrbJYUk8YksKSLS2l4wS6Eka2xqFRIqhdl2U7oz3PuO92HdkbRsl3PuDpHeQHWGxtXutmjiWLqNJVk7TtWyqIZ1YLKdJDKGCdmlV7iRzrH515F7K8DbNsnKODUalEXlDAyWoAAAAAAAwBgEAMxjkIrJPCIAQjgmhDIVwyNQhgW0trFdeBiFXmbVVjMKxLSWtIVEqgSKPkTwpXiLsuy6RIqWNKCS3aj77beeSs1faLS1bOznflBOX16CXOTyTLOTycVHmbdysenrt9TkuJdtZcy7hcqXVThF5+eTVdrY2R/iwxNb7LmhL/wCH08/EqvPiqvUYushyS2jKDfkpxbNnQef6rtFOT+5U0ujdMYv6PYf0vafCfx2xwliLcHnzjGTWV6ZFnUQs6iOudBpOGCp0/G0sWK121y5YzjNRjZVno8rZrPUttPxKmySjGfxSzhPxa6r3LZySrseWVG4IinWWE6PkQThgt2slV1lRBOPmWcq8i9lQ0ppVXOrBC0WEoeYrbVgbZ5SUoGg1JC9kcDmagAAAwBm0I5ICSqJNCOTWKGqYEWoreqGBqms0pgO1QEtV2iECauGWEINk990aq3Ob5YRW7/RebEtJboTnCGOaShnLTlsnjruypu7U0bxhNRecOcoSnFLzio/eON4/xb9osyk4wX3YuTfzfhkqziz6i71HFn1F38Lji/HrLU4c3wZeZJNO3faUvL26IpwA57bfLnttu6AACEAAAAymXtHFVO6qfKuZuPMk+Rd6vhVilj4c7Z9ihMomXSZdPVuD6mc5W13Jd5TLlbTynGSUlvjd79RydWBHsZXCen75NysseLZPGeeOyj6LGMFzOBocd3i0OO7xVNtfiiCcclpbWJXV+KLNrZVdbWKyiWk45E74Fkp5VZZDBDOI/OIm0PKeUo0BJbEjGMH1J6kQpbjMSAkqjljkEQaeI5TEWkpiqAzCOSOtDWnRXVdZutjXCU5YUYpy3eM+nzPMuKcVs1EnKyTxnaOfhivBJHZ9u71HTqvK5pSi3HO/Ks74/I8+OHqM/nTg6jPd0AAEjmc7aEG+g1XoGx3h+l26F1RofTJ0cfDcl/Hw3KOZnw9rzFbK3HqdjZomvD6MqddpdnsTycFxic+C4xQgbTjh7mpzOcAAAHTdie0H7LZyWP8Ag2NKX9Euin/yeo2V5/zwPCD1L7P+Md/p+6lLNlPn1dTe2PPHT8jp4M/6108Gf9avJxwK3Q8SxuiLTR1uqKmyGPYXsiWN8eolJDSrIrrYYE74YLK+OwlbHKLIeUlYhbA3JC9qHiyM1rdk8URV+PuMVLciimYD1MRWtboepQlVWpoodqjj5LP0FqVuMX3qqqdkukU3jz8kvdleVV5Vw/abUxVVSTTssXeW4XxPPRSl+nocwT63m7yXOsSy8x/DnfBAZmV3dszK7uwTaWOZIhJNPPEkyJ5LHY8J02cf5sddoOEua2WF5+BzXZ+xbfI9Q4dSu6hheH18Ta4Jj27bXDMZhtzOs4LKMW1uvHH6nI8V0uP8+h61OhYeemN/LB5j2gmk3jzePYnlmNx2nlmNx24bicMNCQ5xKzmkhMxcvLFy8gAAVALLs9xCWn1FdkOqkotfijLZx+pWk2kv7uyE0k3CUZJPo+V5wyZdVMunu+ohv9RK2JjgvH6tbXzVvE0szrf3ov0816k1yNDG7m2hjdzZC+JX2xwy1mivvWxZFkIXIRmvAsrUI3x3LIsivtW4vchzUIWmWRZGtY1p0LQGdOtyKKco6j1SE6B2voV1VTOnRnjOnc6MR3alXNr8UYTUpL8kzajoOzr5ljLWfFdU/Mrym/hXlNvMu2enUNXNrpYlbj8PPvh/54lGdD23onHUJz6uEVnGE3FYyvToc8ZuftWbn7UABmK3FK6XgOdt99j1zsa5yjJN5jFLHuzy7gVXQ9m7E6TGncvxS+kUavD9vFtq8P28RTtY5QozB4Tlyy9sHkPHZSyz3btLoufTWryXMvl1PEuOVbsM73cYzvdxuJZgl1MMSIjLrKAABAAAABNpNVOqanXJwlHpKLwzvuBduo2YhqUoye3ex+63/XHw90edklFMpyUYRcpPZJJtsfDO4+D4Z3Hw9pkI6iPX8w4Jpp1aaqFjzOMcP032jn0RtqH19jRxu2hLuEJLYSvQ6+gpd0ZZFsIX9BSaHLlsKSLItjWtjOnfgK1DOn6hRT9A7X0EKOo9UyvJXTlD/QsYlbpyxixL5V1yH2kqLjXL+aMnDr4OKl0ODOz+0VSU45XwTxKMs/zRjyyj/ZnGGfze9Z3L70E2kjmaIRjQffRXj5Jj5dtwGo967N6Pk0tS8XHmfvJ5PDOCTSW/TY7int3fCKinDEUorME9l0NXLDLLjkxrVvHcuOY416TfpeaMotfeTj+aPAO0Wn5ZSi+sXKP5M7j/AMgajzh/txOM47d3jlLxlJyfu+oYceWONmWkY8eWONlrgOJ14aEiy4t4FaZmftWZn5AAAhQAAAB6R9mcK+4sax3vPiXTmUMfDj06nm5332a8NaVmob2a7qKz6pybXy/uW8Put4fd2NvUR1Hj7MckxHUy6nfHfCUhS7oxufQTvZZFkJXdBSQ3f0FJlkWRpWMU9RWt7snre4VNP1PcfpZXQY7VISq6doe5Y0vYq4SwywomV1XWvE+Ew1SrjNJqEpSw87qUXF/NPlfyPItVS4TlF/yylH3w2v0Paq2cv294Dz1Ruqj8VSxNJda+vN6tM5ufDfzHLz4b+Y84J9HNKWWQAckunLLpfri0UtmH74X4voigAt+vn+Vn1s/yv/3wvxfRGf3uvP6I58A+vn+R9bP8nuIXRktmIgBVbu7V27AABCAAAAB2/wBmmnnm6zPwYVeM9Z7NPHov7nEFlwPjFmlsUoP4W1zw8Jx9V5j8dkylp+OyZS16zNiGoe24xK5SipR6SSa9msiV0ss0p8tKILHsJahjdzEbXuWRZC2oYrMmue4vax4siJPcYQr4/MYrZKTtMsjlEitplgcrluJSWLKtjWnn0/MRqkM1Swyuq6ta2SzbcJJbfC1n5biVM8DUX/nmL/pXY46fZel6fW6iOZVpc2naeOVLDk2vd8vyODPXdbwGmzLSsUZZ7yFdkoxl68meXrg5bifZrU3QhyUv+HBVJZqi8R6NRz0fVt7tnFycdniOPk47PEcWBtODTafVNp+6NShQAAAAAAAAAAAAG+G8Nt1EuWmDm/HHRLzbeyOs0X2eT63Wxh/TBcz/AD6DY4ZZeIbHDLLxHEFjwLhctTcq1susn5RXU7WHYbTrrO2Xziv0LXR6CrTx5KoqOer3cn6tl+PT3fz4XY9Pd/c3niCwtkkopei6CkpeJLdPO3kL2S8Dtkd0QXTEpsnun4Cd8yyLIgkxa1k8mLNjxZGGb1SNGCJgNxY3TLKEK5E9U8C2IqzpkN1yKyEvFDlUxLFdP02eY9VYVUZZJ6rcdSuwli2hIr+0/F/2fTTkvvy/hw95Ld/JZJq7TiPtC13PbCpPauOX/wC0v+irly7cdqeXLtx25IAAz2eAAAAAAAAAMxWdvPYA9c7HaVUaOrGzsXeyeN25dE/ZYLKc8kNC5YQj+GMY/kka2WGlhNRpYY6mm1lmBK60LbvzFpz8WPDyMN4FbZkltgnOeSyQ8m2kmJ2SyS3WC0mPFkjS2RCZm8mBjBgDAIG0JYJ4sWN4SwFgO0zwNwkVyZNTZgSwti0qsGYzyVcZeQzVYLYSw+tQoKUpP4YpyfsjzLX6p22TsfWTb/4Ol7V8T5YKmL3lhz9I+C+ZyRn9Rnu6/DP6nPeWvwAADmcwAAAAAAAC07OaF3aiEfBNTk/KMd/+irPQezWg/Z6ctfxLMSl6L+WP6lvFh3ZLeLDuydDbd8l+grZbnoRylnqRTmaMjSkbt4ILLDSdgvZPI0hpBZPIrdZ5GbLRdjmkYbIbZGbJkQ8OAAAAYAwCAAAAG8Jk6kKm0JhoHK54Ma/iMaY56yf3V6+b9BHWazu456t9F6+b9Dn7rXNtyeWzj6jn7Ptnlx9Rz9n2zyzfa5ycpPLby2RgBms0AAAAAAAAAAA/wOlT1FcZYxnO/jjdI7+Vp5lF4eVszseFcV76G7+OO0v6v6kdfS5T1/l19LlPX+VvO0hnb5EMpEUrkd8jvkSykL2Wmk7MkTkTIaRlsjsmaSsNBjAAAkAAAAGAPqARIAAAAzBGDS+fLCT9H9SMrqbLldS1UcQu55vyWy9hUyzBiZZXK7rEyyuV3QAAKUAAAAAAAAAAAE2l1DrkpR6r6ryIQJlsEunW1alTipJ9V+XmmZcih4Rc1Ll8H9H5lrKRr8GffjtscHJ9TDaWVhFKWTAFy8AAAAAAAAAABmXUwAAAAAAAvxL/AEn7oAK+b0v6Vc3+PL9KNgAGMxQAAAAAAAAAAAAAAAAAA5wr/UXs/wCxcMyBp9H6f9anRel/bAAB1Os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504" y="1628800"/>
            <a:ext cx="2421632" cy="24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905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253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1DF894-A4E6-4850-A6D2-D563F0C1FB64}" type="slidenum">
              <a:rPr lang="pt-BR" b="0">
                <a:solidFill>
                  <a:srgbClr val="679491"/>
                </a:solidFill>
              </a:rPr>
              <a:pPr/>
              <a:t>17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22532" name="AutoShape 3"/>
          <p:cNvSpPr>
            <a:spLocks/>
          </p:cNvSpPr>
          <p:nvPr/>
        </p:nvSpPr>
        <p:spPr bwMode="auto">
          <a:xfrm>
            <a:off x="395288" y="517525"/>
            <a:ext cx="7705725" cy="701675"/>
          </a:xfrm>
          <a:custGeom>
            <a:avLst/>
            <a:gdLst>
              <a:gd name="T0" fmla="*/ 3852863 w 21600"/>
              <a:gd name="T1" fmla="*/ 350838 h 21600"/>
              <a:gd name="T2" fmla="*/ 3852863 w 21600"/>
              <a:gd name="T3" fmla="*/ 350838 h 21600"/>
              <a:gd name="T4" fmla="*/ 3852863 w 21600"/>
              <a:gd name="T5" fmla="*/ 350838 h 21600"/>
              <a:gd name="T6" fmla="*/ 3852863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3. </a:t>
            </a:r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Clarividência e clariaudiência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>
            <a:off x="682625" y="4364038"/>
            <a:ext cx="7705725" cy="1944687"/>
          </a:xfrm>
          <a:custGeom>
            <a:avLst/>
            <a:gdLst>
              <a:gd name="T0" fmla="*/ 3852863 w 21600"/>
              <a:gd name="T1" fmla="*/ 972344 h 21600"/>
              <a:gd name="T2" fmla="*/ 3852863 w 21600"/>
              <a:gd name="T3" fmla="*/ 972344 h 21600"/>
              <a:gd name="T4" fmla="*/ 3852863 w 21600"/>
              <a:gd name="T5" fmla="*/ 972344 h 21600"/>
              <a:gd name="T6" fmla="*/ 3852863 w 21600"/>
              <a:gd name="T7" fmla="*/ 9723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Ver e ouvir sem o uso dos olhos ou ouvidos, estando distante ou separado por corpos opacos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22534" name="Picture 6" descr="ANd9GcSqz4XbLQRBSogrYxPfCFiJS9QNj5K798VkQF0PZjKcTsKXwS27k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"/>
          <a:stretch>
            <a:fillRect/>
          </a:stretch>
        </p:blipFill>
        <p:spPr bwMode="auto">
          <a:xfrm>
            <a:off x="3521075" y="1801813"/>
            <a:ext cx="2066925" cy="2462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05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457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B2D38-012A-45CF-AA4D-7572F7F6E81F}" type="slidenum">
              <a:rPr lang="pt-BR" b="0">
                <a:solidFill>
                  <a:srgbClr val="679491"/>
                </a:solidFill>
              </a:rPr>
              <a:pPr/>
              <a:t>18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24580" name="AutoShape 3"/>
          <p:cNvSpPr>
            <a:spLocks/>
          </p:cNvSpPr>
          <p:nvPr/>
        </p:nvSpPr>
        <p:spPr bwMode="auto">
          <a:xfrm>
            <a:off x="755650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4. </a:t>
            </a:r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Ação sobre a matéria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4581" name="AutoShape 4"/>
          <p:cNvSpPr>
            <a:spLocks/>
          </p:cNvSpPr>
          <p:nvPr/>
        </p:nvSpPr>
        <p:spPr bwMode="auto">
          <a:xfrm>
            <a:off x="862013" y="3830638"/>
            <a:ext cx="7381875" cy="2520950"/>
          </a:xfrm>
          <a:custGeom>
            <a:avLst/>
            <a:gdLst>
              <a:gd name="T0" fmla="*/ 3690938 w 21600"/>
              <a:gd name="T1" fmla="*/ 1260475 h 21600"/>
              <a:gd name="T2" fmla="*/ 3690938 w 21600"/>
              <a:gd name="T3" fmla="*/ 1260475 h 21600"/>
              <a:gd name="T4" fmla="*/ 3690938 w 21600"/>
              <a:gd name="T5" fmla="*/ 1260475 h 21600"/>
              <a:gd name="T6" fmla="*/ 3690938 w 21600"/>
              <a:gd name="T7" fmla="*/ 12604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Movimentação de objetos ou modificação de substâncias, sem o contato aparente e mesmo a distância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24582" name="AutoShape 6" descr="9k="/>
          <p:cNvSpPr>
            <a:spLocks noChangeAspect="1" noChangeArrowheads="1"/>
          </p:cNvSpPr>
          <p:nvPr/>
        </p:nvSpPr>
        <p:spPr bwMode="auto">
          <a:xfrm>
            <a:off x="3352800" y="25908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24583" name="Picture 8" descr="te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85925"/>
            <a:ext cx="3048000" cy="2095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55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662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6A26F-FFAD-47E8-9321-39842E7B9747}" type="slidenum">
              <a:rPr lang="pt-BR" b="0">
                <a:solidFill>
                  <a:srgbClr val="679491"/>
                </a:solidFill>
              </a:rPr>
              <a:pPr/>
              <a:t>19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>
            <a:off x="755650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5. </a:t>
            </a:r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Ideoplastia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6629" name="AutoShape 4"/>
          <p:cNvSpPr>
            <a:spLocks/>
          </p:cNvSpPr>
          <p:nvPr/>
        </p:nvSpPr>
        <p:spPr bwMode="auto">
          <a:xfrm>
            <a:off x="719138" y="3213100"/>
            <a:ext cx="7705725" cy="1512888"/>
          </a:xfrm>
          <a:custGeom>
            <a:avLst/>
            <a:gdLst>
              <a:gd name="T0" fmla="*/ 3852863 w 21600"/>
              <a:gd name="T1" fmla="*/ 756444 h 21600"/>
              <a:gd name="T2" fmla="*/ 3852863 w 21600"/>
              <a:gd name="T3" fmla="*/ 756444 h 21600"/>
              <a:gd name="T4" fmla="*/ 3852863 w 21600"/>
              <a:gd name="T5" fmla="*/ 756444 h 21600"/>
              <a:gd name="T6" fmla="*/ 3852863 w 21600"/>
              <a:gd name="T7" fmla="*/ 756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Projeção de imagens ou materialização de objetos</a:t>
            </a:r>
            <a:endParaRPr lang="pt-BR" sz="44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15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1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66F21-31DB-47EA-8B0C-D610FE52FDDD}" type="slidenum">
              <a:rPr lang="pt-BR" b="0">
                <a:solidFill>
                  <a:srgbClr val="679491"/>
                </a:solidFill>
              </a:rPr>
              <a:pPr/>
              <a:t>2</a:t>
            </a:fld>
            <a:endParaRPr lang="pt-BR" b="0" dirty="0">
              <a:solidFill>
                <a:srgbClr val="679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86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E6CEA-E1D6-468F-9162-CA8BF3C80192}" type="slidenum">
              <a:rPr lang="pt-BR" b="0">
                <a:solidFill>
                  <a:srgbClr val="679491"/>
                </a:solidFill>
              </a:rPr>
              <a:pPr/>
              <a:t>20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28676" name="AutoShape 3"/>
          <p:cNvSpPr>
            <a:spLocks/>
          </p:cNvSpPr>
          <p:nvPr/>
        </p:nvSpPr>
        <p:spPr bwMode="auto">
          <a:xfrm>
            <a:off x="755650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6. </a:t>
            </a:r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Bicorporeidade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8677" name="AutoShape 4"/>
          <p:cNvSpPr>
            <a:spLocks/>
          </p:cNvSpPr>
          <p:nvPr/>
        </p:nvSpPr>
        <p:spPr bwMode="auto">
          <a:xfrm>
            <a:off x="719138" y="2996952"/>
            <a:ext cx="7705725" cy="1871662"/>
          </a:xfrm>
          <a:custGeom>
            <a:avLst/>
            <a:gdLst>
              <a:gd name="T0" fmla="*/ 3852863 w 21600"/>
              <a:gd name="T1" fmla="*/ 935831 h 21600"/>
              <a:gd name="T2" fmla="*/ 3852863 w 21600"/>
              <a:gd name="T3" fmla="*/ 935831 h 21600"/>
              <a:gd name="T4" fmla="*/ 3852863 w 21600"/>
              <a:gd name="T5" fmla="*/ 935831 h 21600"/>
              <a:gd name="T6" fmla="*/ 3852863 w 21600"/>
              <a:gd name="T7" fmla="*/ 9358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perispírito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desdobrado</a:t>
            </a:r>
          </a:p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fica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visível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podendo</a:t>
            </a:r>
          </a:p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ficar até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tangível</a:t>
            </a:r>
            <a:endParaRPr lang="pt-BR" sz="40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45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07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E46660-418C-4E83-9AA2-595433B630AB}" type="slidenum">
              <a:rPr lang="pt-BR" b="0">
                <a:solidFill>
                  <a:srgbClr val="679491"/>
                </a:solidFill>
              </a:rPr>
              <a:pPr/>
              <a:t>21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30724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3708400 w 21600"/>
              <a:gd name="T1" fmla="*/ 350838 h 21600"/>
              <a:gd name="T2" fmla="*/ 3708400 w 21600"/>
              <a:gd name="T3" fmla="*/ 350838 h 21600"/>
              <a:gd name="T4" fmla="*/ 3708400 w 21600"/>
              <a:gd name="T5" fmla="*/ 350838 h 21600"/>
              <a:gd name="T6" fmla="*/ 370840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7. </a:t>
            </a:r>
            <a:r>
              <a:rPr lang="pt-BR" sz="4000" dirty="0" err="1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Precognição</a:t>
            </a:r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retrocognição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0725" name="AutoShape 4"/>
          <p:cNvSpPr>
            <a:spLocks/>
          </p:cNvSpPr>
          <p:nvPr/>
        </p:nvSpPr>
        <p:spPr bwMode="auto">
          <a:xfrm>
            <a:off x="576263" y="3860800"/>
            <a:ext cx="7956550" cy="2592388"/>
          </a:xfrm>
          <a:custGeom>
            <a:avLst/>
            <a:gdLst>
              <a:gd name="T0" fmla="*/ 3978275 w 21600"/>
              <a:gd name="T1" fmla="*/ 1296194 h 21600"/>
              <a:gd name="T2" fmla="*/ 3978275 w 21600"/>
              <a:gd name="T3" fmla="*/ 1296194 h 21600"/>
              <a:gd name="T4" fmla="*/ 3978275 w 21600"/>
              <a:gd name="T5" fmla="*/ 1296194 h 21600"/>
              <a:gd name="T6" fmla="*/ 3978275 w 21600"/>
              <a:gd name="T7" fmla="*/ 1296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pt-BR" sz="36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Respectivamente, conhecimento prévio e conhecimento posterior de acontecimentos sem recurso aos sentidos normais do corpo e à dedução lógica</a:t>
            </a:r>
            <a:endParaRPr lang="pt-BR" sz="36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30726" name="AutoShape 6" descr="9k="/>
          <p:cNvSpPr>
            <a:spLocks noChangeAspect="1" noChangeArrowheads="1"/>
          </p:cNvSpPr>
          <p:nvPr/>
        </p:nvSpPr>
        <p:spPr bwMode="auto">
          <a:xfrm>
            <a:off x="3505200" y="2357438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30727" name="Picture 8" descr="precognic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003425" cy="2016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72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277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14BE9-85AB-449C-B4FF-983EA5948A75}" type="slidenum">
              <a:rPr lang="pt-BR" b="0">
                <a:solidFill>
                  <a:srgbClr val="679491"/>
                </a:solidFill>
              </a:rPr>
              <a:pPr/>
              <a:t>22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32772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3708400 w 21600"/>
              <a:gd name="T1" fmla="*/ 350838 h 21600"/>
              <a:gd name="T2" fmla="*/ 3708400 w 21600"/>
              <a:gd name="T3" fmla="*/ 350838 h 21600"/>
              <a:gd name="T4" fmla="*/ 3708400 w 21600"/>
              <a:gd name="T5" fmla="*/ 350838 h 21600"/>
              <a:gd name="T6" fmla="*/ 370840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7.1 </a:t>
            </a:r>
            <a:r>
              <a:rPr lang="pt-BR" sz="4000" dirty="0" err="1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Precognição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2773" name="AutoShape 4"/>
          <p:cNvSpPr>
            <a:spLocks/>
          </p:cNvSpPr>
          <p:nvPr/>
        </p:nvSpPr>
        <p:spPr bwMode="auto">
          <a:xfrm>
            <a:off x="611188" y="2925316"/>
            <a:ext cx="7956550" cy="2303884"/>
          </a:xfrm>
          <a:custGeom>
            <a:avLst/>
            <a:gdLst>
              <a:gd name="T0" fmla="*/ 3978275 w 21600"/>
              <a:gd name="T1" fmla="*/ 1296194 h 21600"/>
              <a:gd name="T2" fmla="*/ 3978275 w 21600"/>
              <a:gd name="T3" fmla="*/ 1296194 h 21600"/>
              <a:gd name="T4" fmla="*/ 3978275 w 21600"/>
              <a:gd name="T5" fmla="*/ 1296194 h 21600"/>
              <a:gd name="T6" fmla="*/ 3978275 w 21600"/>
              <a:gd name="T7" fmla="*/ 1296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Capacidade de obter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informação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sobre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acontecimentos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futuros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sem recurso aos sentidos normais do corpo e à dedução </a:t>
            </a:r>
            <a:r>
              <a:rPr lang="pt-BR" sz="4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lógica</a:t>
            </a:r>
            <a:endParaRPr lang="pt-BR" sz="4000" dirty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6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481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A94CC-6A48-437C-B195-65524B53497A}" type="slidenum">
              <a:rPr lang="pt-BR" b="0">
                <a:solidFill>
                  <a:srgbClr val="679491"/>
                </a:solidFill>
              </a:rPr>
              <a:pPr/>
              <a:t>23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34820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3708400 w 21600"/>
              <a:gd name="T1" fmla="*/ 350838 h 21600"/>
              <a:gd name="T2" fmla="*/ 3708400 w 21600"/>
              <a:gd name="T3" fmla="*/ 350838 h 21600"/>
              <a:gd name="T4" fmla="*/ 3708400 w 21600"/>
              <a:gd name="T5" fmla="*/ 350838 h 21600"/>
              <a:gd name="T6" fmla="*/ 370840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err="1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Precognição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4821" name="AutoShape 4"/>
          <p:cNvSpPr>
            <a:spLocks/>
          </p:cNvSpPr>
          <p:nvPr/>
        </p:nvSpPr>
        <p:spPr bwMode="auto">
          <a:xfrm>
            <a:off x="900113" y="3357563"/>
            <a:ext cx="7345362" cy="1295400"/>
          </a:xfrm>
          <a:custGeom>
            <a:avLst/>
            <a:gdLst>
              <a:gd name="T0" fmla="*/ 3672681 w 21600"/>
              <a:gd name="T1" fmla="*/ 647700 h 21600"/>
              <a:gd name="T2" fmla="*/ 3672681 w 21600"/>
              <a:gd name="T3" fmla="*/ 647700 h 21600"/>
              <a:gd name="T4" fmla="*/ 3672681 w 21600"/>
              <a:gd name="T5" fmla="*/ 647700 h 21600"/>
              <a:gd name="T6" fmla="*/ 3672681 w 21600"/>
              <a:gd name="T7" fmla="*/ 647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Por vezes, também designada de “</a:t>
            </a:r>
            <a:r>
              <a:rPr lang="pt-BR" sz="44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presciência</a:t>
            </a:r>
            <a:r>
              <a:rPr lang="pt-BR" sz="44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endParaRPr lang="pt-BR" sz="44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97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686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A61E16-BAA1-4907-A6AC-FFF248F71DD4}" type="slidenum">
              <a:rPr lang="pt-BR" b="0">
                <a:solidFill>
                  <a:srgbClr val="679491"/>
                </a:solidFill>
              </a:rPr>
              <a:pPr/>
              <a:t>24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36868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3708400 w 21600"/>
              <a:gd name="T1" fmla="*/ 350838 h 21600"/>
              <a:gd name="T2" fmla="*/ 3708400 w 21600"/>
              <a:gd name="T3" fmla="*/ 350838 h 21600"/>
              <a:gd name="T4" fmla="*/ 3708400 w 21600"/>
              <a:gd name="T5" fmla="*/ 350838 h 21600"/>
              <a:gd name="T6" fmla="*/ 370840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err="1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Precognição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6869" name="AutoShape 4"/>
          <p:cNvSpPr>
            <a:spLocks/>
          </p:cNvSpPr>
          <p:nvPr/>
        </p:nvSpPr>
        <p:spPr bwMode="auto">
          <a:xfrm>
            <a:off x="684213" y="3429000"/>
            <a:ext cx="7777162" cy="1295400"/>
          </a:xfrm>
          <a:custGeom>
            <a:avLst/>
            <a:gdLst>
              <a:gd name="T0" fmla="*/ 3888581 w 21600"/>
              <a:gd name="T1" fmla="*/ 647700 h 21600"/>
              <a:gd name="T2" fmla="*/ 3888581 w 21600"/>
              <a:gd name="T3" fmla="*/ 647700 h 21600"/>
              <a:gd name="T4" fmla="*/ 3888581 w 21600"/>
              <a:gd name="T5" fmla="*/ 647700 h 21600"/>
              <a:gd name="T6" fmla="*/ 3888581 w 21600"/>
              <a:gd name="T7" fmla="*/ 647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4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Sonho</a:t>
            </a:r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 err="1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precognivo</a:t>
            </a:r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é aquele</a:t>
            </a:r>
          </a:p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que profecia ou prediz o futuro</a:t>
            </a:r>
            <a:endParaRPr lang="pt-BR" sz="44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4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891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C9F8A-169D-466A-9FAA-2454F94977E7}" type="slidenum">
              <a:rPr lang="pt-BR" b="0">
                <a:solidFill>
                  <a:srgbClr val="679491"/>
                </a:solidFill>
              </a:rPr>
              <a:pPr/>
              <a:t>25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38916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3708400 w 21600"/>
              <a:gd name="T1" fmla="*/ 350838 h 21600"/>
              <a:gd name="T2" fmla="*/ 3708400 w 21600"/>
              <a:gd name="T3" fmla="*/ 350838 h 21600"/>
              <a:gd name="T4" fmla="*/ 3708400 w 21600"/>
              <a:gd name="T5" fmla="*/ 350838 h 21600"/>
              <a:gd name="T6" fmla="*/ 370840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7.2 Retrocognição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8917" name="AutoShape 4"/>
          <p:cNvSpPr>
            <a:spLocks/>
          </p:cNvSpPr>
          <p:nvPr/>
        </p:nvSpPr>
        <p:spPr bwMode="auto">
          <a:xfrm>
            <a:off x="755650" y="3429000"/>
            <a:ext cx="7561263" cy="1295400"/>
          </a:xfrm>
          <a:custGeom>
            <a:avLst/>
            <a:gdLst>
              <a:gd name="T0" fmla="*/ 3780632 w 21600"/>
              <a:gd name="T1" fmla="*/ 647700 h 21600"/>
              <a:gd name="T2" fmla="*/ 3780632 w 21600"/>
              <a:gd name="T3" fmla="*/ 647700 h 21600"/>
              <a:gd name="T4" fmla="*/ 3780632 w 21600"/>
              <a:gd name="T5" fmla="*/ 647700 h 21600"/>
              <a:gd name="T6" fmla="*/ 3780632 w 21600"/>
              <a:gd name="T7" fmla="*/ 647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4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Percepção </a:t>
            </a:r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paranormal de </a:t>
            </a:r>
            <a:r>
              <a:rPr lang="pt-BR" sz="4400" b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acontecimentos passados</a:t>
            </a:r>
            <a:endParaRPr lang="pt-BR" sz="44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88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144000" cy="6885384"/>
          </a:xfrm>
          <a:prstGeom prst="rect">
            <a:avLst/>
          </a:prstGeom>
        </p:spPr>
      </p:pic>
      <p:sp>
        <p:nvSpPr>
          <p:cNvPr id="3891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C9F8A-169D-466A-9FAA-2454F94977E7}" type="slidenum">
              <a:rPr lang="pt-BR" b="0">
                <a:solidFill>
                  <a:srgbClr val="679491"/>
                </a:solidFill>
              </a:rPr>
              <a:pPr/>
              <a:t>26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38916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3708400 w 21600"/>
              <a:gd name="T1" fmla="*/ 350838 h 21600"/>
              <a:gd name="T2" fmla="*/ 3708400 w 21600"/>
              <a:gd name="T3" fmla="*/ 350838 h 21600"/>
              <a:gd name="T4" fmla="*/ 3708400 w 21600"/>
              <a:gd name="T5" fmla="*/ 350838 h 21600"/>
              <a:gd name="T6" fmla="*/ 370840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8. Psicometria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8917" name="AutoShape 4"/>
          <p:cNvSpPr>
            <a:spLocks/>
          </p:cNvSpPr>
          <p:nvPr/>
        </p:nvSpPr>
        <p:spPr bwMode="auto">
          <a:xfrm>
            <a:off x="107504" y="2780928"/>
            <a:ext cx="8640960" cy="3600400"/>
          </a:xfrm>
          <a:custGeom>
            <a:avLst/>
            <a:gdLst>
              <a:gd name="T0" fmla="*/ 3780632 w 21600"/>
              <a:gd name="T1" fmla="*/ 647700 h 21600"/>
              <a:gd name="T2" fmla="*/ 3780632 w 21600"/>
              <a:gd name="T3" fmla="*/ 647700 h 21600"/>
              <a:gd name="T4" fmla="*/ 3780632 w 21600"/>
              <a:gd name="T5" fmla="*/ 647700 h 21600"/>
              <a:gd name="T6" fmla="*/ 3780632 w 21600"/>
              <a:gd name="T7" fmla="*/ 647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1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Faculdade de perceber o lado oculto do ambiente e de ter impressões e lembranças, ao contato de objetos e documentos, nos domínios da sensação a distância</a:t>
            </a:r>
          </a:p>
          <a:p>
            <a:pPr algn="ctr" eaLnBrk="1"/>
            <a:r>
              <a:rPr lang="pt-BR" sz="2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André Luiz, Mecanismos da Mediunidade, cap. XX</a:t>
            </a:r>
            <a:endParaRPr lang="pt-BR" sz="44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1655837"/>
            <a:ext cx="46386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888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51E4C-5BE2-48DC-A286-C0F88779162D}" type="slidenum">
              <a:rPr lang="pt-BR" b="0">
                <a:solidFill>
                  <a:srgbClr val="679491"/>
                </a:solidFill>
              </a:rPr>
              <a:pPr/>
              <a:t>27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1772791"/>
            <a:ext cx="7777163" cy="345640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 smtClean="0"/>
              <a:t>Um fenômeno só é classificado como </a:t>
            </a:r>
            <a:r>
              <a:rPr lang="pt-BR" sz="4400" b="1" dirty="0" smtClean="0"/>
              <a:t>anímico</a:t>
            </a:r>
            <a:r>
              <a:rPr lang="pt-BR" sz="4400" dirty="0" smtClean="0"/>
              <a:t> quando </a:t>
            </a:r>
            <a:r>
              <a:rPr lang="pt-BR" sz="4400" b="1" dirty="0" smtClean="0"/>
              <a:t>não</a:t>
            </a:r>
            <a:r>
              <a:rPr lang="pt-BR" sz="4400" dirty="0" smtClean="0"/>
              <a:t> </a:t>
            </a:r>
            <a:r>
              <a:rPr lang="pt-BR" sz="4400" b="1" dirty="0" smtClean="0"/>
              <a:t>há</a:t>
            </a:r>
            <a:r>
              <a:rPr lang="pt-BR" sz="4400" dirty="0" smtClean="0"/>
              <a:t> a </a:t>
            </a:r>
            <a:r>
              <a:rPr lang="pt-BR" sz="4400" b="1" dirty="0" smtClean="0"/>
              <a:t>intervenção</a:t>
            </a:r>
            <a:r>
              <a:rPr lang="pt-BR" sz="4400" dirty="0" smtClean="0"/>
              <a:t> de </a:t>
            </a:r>
            <a:r>
              <a:rPr lang="pt-BR" sz="4400" b="1" dirty="0" smtClean="0"/>
              <a:t>Espíritos</a:t>
            </a:r>
            <a:r>
              <a:rPr lang="pt-BR" sz="4400" dirty="0" smtClean="0"/>
              <a:t>, que não o encarnado</a:t>
            </a:r>
          </a:p>
        </p:txBody>
      </p:sp>
    </p:spTree>
    <p:extLst>
      <p:ext uri="{BB962C8B-B14F-4D97-AF65-F5344CB8AC3E}">
        <p14:creationId xmlns:p14="http://schemas.microsoft.com/office/powerpoint/2010/main" val="32671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F3628-F6B6-4C7E-BACC-F53B364A3DF9}" type="slidenum">
              <a:rPr lang="pt-BR" b="0">
                <a:solidFill>
                  <a:srgbClr val="679491"/>
                </a:solidFill>
              </a:rPr>
              <a:pPr/>
              <a:t>28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46363"/>
            <a:ext cx="7704137" cy="1646237"/>
          </a:xfrm>
        </p:spPr>
        <p:txBody>
          <a:bodyPr/>
          <a:lstStyle/>
          <a:p>
            <a:pPr marL="0" indent="0" algn="ctr" eaLnBrk="1" hangingPunct="1"/>
            <a:r>
              <a:rPr lang="pt-BR" dirty="0" smtClean="0"/>
              <a:t>É difícil isolar o animismo da mediunidade</a:t>
            </a:r>
          </a:p>
        </p:txBody>
      </p:sp>
    </p:spTree>
    <p:extLst>
      <p:ext uri="{BB962C8B-B14F-4D97-AF65-F5344CB8AC3E}">
        <p14:creationId xmlns:p14="http://schemas.microsoft.com/office/powerpoint/2010/main" val="3970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D9D7F-E312-4210-9F14-435457E0A7C0}" type="slidenum">
              <a:rPr lang="pt-BR" b="0">
                <a:solidFill>
                  <a:srgbClr val="679491"/>
                </a:solidFill>
              </a:rPr>
              <a:pPr/>
              <a:t>29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17303"/>
            <a:ext cx="7704137" cy="309587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São as próprias faculdades anímicas dos médiuns que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os fazem instrumento para as manifestações dos Espíritos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smtClean="0"/>
              <a:t>Therezinha Oliveira</a:t>
            </a:r>
          </a:p>
        </p:txBody>
      </p:sp>
    </p:spTree>
    <p:extLst>
      <p:ext uri="{BB962C8B-B14F-4D97-AF65-F5344CB8AC3E}">
        <p14:creationId xmlns:p14="http://schemas.microsoft.com/office/powerpoint/2010/main" val="26360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1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653EFF-01E7-4C03-B4C0-D680920D7A32}" type="slidenum">
              <a:rPr lang="pt-BR" b="0">
                <a:solidFill>
                  <a:srgbClr val="679491"/>
                </a:solidFill>
              </a:rPr>
              <a:pPr/>
              <a:t>3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6148" name="AutoShape 3"/>
          <p:cNvSpPr>
            <a:spLocks/>
          </p:cNvSpPr>
          <p:nvPr/>
        </p:nvSpPr>
        <p:spPr bwMode="auto">
          <a:xfrm>
            <a:off x="1331913" y="2708275"/>
            <a:ext cx="6353175" cy="2808288"/>
          </a:xfrm>
          <a:custGeom>
            <a:avLst/>
            <a:gdLst>
              <a:gd name="T0" fmla="*/ 3176588 w 21600"/>
              <a:gd name="T1" fmla="*/ 1404144 h 21600"/>
              <a:gd name="T2" fmla="*/ 3176588 w 21600"/>
              <a:gd name="T3" fmla="*/ 1404144 h 21600"/>
              <a:gd name="T4" fmla="*/ 3176588 w 21600"/>
              <a:gd name="T5" fmla="*/ 1404144 h 21600"/>
              <a:gd name="T6" fmla="*/ 3176588 w 21600"/>
              <a:gd name="T7" fmla="*/ 14041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PERCEPÇÃO</a:t>
            </a:r>
          </a:p>
          <a:p>
            <a:pPr algn="ctr" eaLnBrk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AÇÃO DO</a:t>
            </a:r>
          </a:p>
          <a:p>
            <a:pPr algn="ctr" eaLnBrk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ESPÍRITO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96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216B1F-41E5-4380-AE53-9321D05EFB1E}" type="slidenum">
              <a:rPr lang="pt-BR" b="0">
                <a:solidFill>
                  <a:srgbClr val="679491"/>
                </a:solidFill>
              </a:rPr>
              <a:pPr/>
              <a:t>30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3285108"/>
            <a:ext cx="7775575" cy="316822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Nem sempre podemos definir, com exatidão, quando o fenômeno está ou não sendo provocado ou coadjuvado por Espíritos </a:t>
            </a:r>
            <a:r>
              <a:rPr lang="pt-BR" sz="2800" i="1" dirty="0" smtClean="0"/>
              <a:t>Therezinha Oliveira</a:t>
            </a:r>
          </a:p>
        </p:txBody>
      </p:sp>
      <p:pic>
        <p:nvPicPr>
          <p:cNvPr id="44036" name="Picture 3" descr="ANd9GcRzV001z8pt6II3zNGxIGLghIiUKpXjs9PnvrdBiwC9Z8h47O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/>
          <a:stretch>
            <a:fillRect/>
          </a:stretch>
        </p:blipFill>
        <p:spPr bwMode="auto">
          <a:xfrm>
            <a:off x="3131840" y="587783"/>
            <a:ext cx="2952155" cy="268412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0548AE-3A0D-4BE8-8581-C8D2B399EC81}" type="slidenum">
              <a:rPr lang="pt-BR" sz="1000" b="0" smtClean="0"/>
              <a:pPr>
                <a:spcBef>
                  <a:spcPct val="0"/>
                </a:spcBef>
              </a:pPr>
              <a:t>31</a:t>
            </a:fld>
            <a:endParaRPr lang="pt-BR" sz="1000" b="0" dirty="0" smtClean="0"/>
          </a:p>
        </p:txBody>
      </p:sp>
      <p:pic>
        <p:nvPicPr>
          <p:cNvPr id="87043" name="Picture 2" descr="4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15E1F9-C670-4FFD-A740-A413612D15BC}" type="slidenum">
              <a:rPr lang="pt-BR" sz="1000" b="0" smtClean="0"/>
              <a:pPr>
                <a:spcBef>
                  <a:spcPct val="0"/>
                </a:spcBef>
              </a:pPr>
              <a:t>32</a:t>
            </a:fld>
            <a:endParaRPr lang="pt-BR" sz="1000" b="0" dirty="0" smtClean="0"/>
          </a:p>
        </p:txBody>
      </p:sp>
      <p:pic>
        <p:nvPicPr>
          <p:cNvPr id="50179" name="Picture 4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3"/>
          <p:cNvSpPr>
            <a:spLocks/>
          </p:cNvSpPr>
          <p:nvPr/>
        </p:nvSpPr>
        <p:spPr bwMode="auto">
          <a:xfrm>
            <a:off x="706438" y="2573338"/>
            <a:ext cx="7729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5 FASES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TRANSE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MEDIÚNICO DE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EDGARD ARMOND</a:t>
            </a:r>
            <a:endParaRPr lang="pt-BR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32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FE9E3F-96CD-4C04-A486-E21461B525ED}" type="slidenum">
              <a:rPr lang="pt-BR" sz="1000" b="0" smtClean="0"/>
              <a:pPr>
                <a:spcBef>
                  <a:spcPct val="0"/>
                </a:spcBef>
              </a:pPr>
              <a:t>33</a:t>
            </a:fld>
            <a:endParaRPr lang="pt-BR" sz="1000" b="0" dirty="0" smtClean="0"/>
          </a:p>
        </p:txBody>
      </p:sp>
      <p:sp>
        <p:nvSpPr>
          <p:cNvPr id="51203" name="Rectangle 2"/>
          <p:cNvSpPr>
            <a:spLocks/>
          </p:cNvSpPr>
          <p:nvPr/>
        </p:nvSpPr>
        <p:spPr bwMode="auto">
          <a:xfrm>
            <a:off x="706438" y="685800"/>
            <a:ext cx="7729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P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ercepção de Fluidos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4" name="Rectangle 3"/>
          <p:cNvSpPr>
            <a:spLocks/>
          </p:cNvSpPr>
          <p:nvPr/>
        </p:nvSpPr>
        <p:spPr bwMode="auto">
          <a:xfrm>
            <a:off x="706438" y="1844675"/>
            <a:ext cx="7729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proximação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5" name="Rectangle 4"/>
          <p:cNvSpPr>
            <a:spLocks/>
          </p:cNvSpPr>
          <p:nvPr/>
        </p:nvSpPr>
        <p:spPr bwMode="auto">
          <a:xfrm>
            <a:off x="706438" y="3068638"/>
            <a:ext cx="77295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ontato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706438" y="4221163"/>
            <a:ext cx="77295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nvolvimento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51207" name="Rectangle 6"/>
          <p:cNvSpPr>
            <a:spLocks/>
          </p:cNvSpPr>
          <p:nvPr/>
        </p:nvSpPr>
        <p:spPr bwMode="auto">
          <a:xfrm>
            <a:off x="706438" y="5387975"/>
            <a:ext cx="7729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pt-BR" sz="5500">
                <a:cs typeface="Arial" panose="020B0604020202020204" pitchFamily="34" charset="0"/>
                <a:sym typeface="Arial" panose="020B0604020202020204" pitchFamily="34" charset="0"/>
              </a:rPr>
              <a:t>anifestação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6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291B91-20A7-49AC-9F5B-1F7CDA282054}" type="slidenum">
              <a:rPr lang="pt-BR" sz="1000" b="0" smtClean="0"/>
              <a:pPr>
                <a:spcBef>
                  <a:spcPct val="0"/>
                </a:spcBef>
              </a:pPr>
              <a:t>34</a:t>
            </a:fld>
            <a:endParaRPr lang="pt-BR" sz="1000" b="0" dirty="0" smtClean="0"/>
          </a:p>
        </p:txBody>
      </p:sp>
      <p:pic>
        <p:nvPicPr>
          <p:cNvPr id="53251" name="Picture 5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3"/>
          <p:cNvSpPr>
            <a:spLocks/>
          </p:cNvSpPr>
          <p:nvPr/>
        </p:nvSpPr>
        <p:spPr bwMode="auto">
          <a:xfrm>
            <a:off x="1331913" y="2647950"/>
            <a:ext cx="635317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1ª FASE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PERCEPÇÃO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FLUIDOS</a:t>
            </a:r>
            <a:endParaRPr lang="pt-BR" sz="6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90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7C48D2-A351-4BAB-8E08-DDE15EA61866}" type="slidenum">
              <a:rPr lang="pt-BR" sz="1000" b="0" smtClean="0"/>
              <a:pPr>
                <a:spcBef>
                  <a:spcPct val="0"/>
                </a:spcBef>
              </a:pPr>
              <a:t>35</a:t>
            </a:fld>
            <a:endParaRPr lang="pt-BR" sz="1000" b="0" dirty="0" smtClean="0"/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539750" y="1917378"/>
            <a:ext cx="7994650" cy="31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altLang="ja-JP" sz="4000" b="1" dirty="0" smtClean="0">
                <a:cs typeface="Arial" panose="020B0604020202020204" pitchFamily="34" charset="0"/>
                <a:sym typeface="Arial" panose="020B0604020202020204" pitchFamily="34" charset="0"/>
              </a:rPr>
              <a:t>Estimular</a:t>
            </a:r>
            <a:r>
              <a:rPr lang="pt-BR" altLang="ja-JP" sz="4000" dirty="0" smtClean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a capacidade de</a:t>
            </a:r>
          </a:p>
          <a:p>
            <a:pPr algn="ctr" eaLnBrk="1">
              <a:spcBef>
                <a:spcPct val="0"/>
              </a:spcBef>
            </a:pPr>
            <a:r>
              <a:rPr lang="ja-JP" altLang="pt-BR" sz="4000" dirty="0">
                <a:cs typeface="Arial" panose="020B0604020202020204" pitchFamily="34" charset="0"/>
                <a:sym typeface="Arial" panose="020B0604020202020204" pitchFamily="34" charset="0"/>
              </a:rPr>
              <a:t>‘</a:t>
            </a:r>
            <a:r>
              <a:rPr lang="pt-BR" altLang="ja-JP" sz="4000" b="1" dirty="0">
                <a:cs typeface="Arial" panose="020B0604020202020204" pitchFamily="34" charset="0"/>
                <a:sym typeface="Arial" panose="020B0604020202020204" pitchFamily="34" charset="0"/>
              </a:rPr>
              <a:t>sentir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altLang="ja-JP" sz="4000" b="1" dirty="0"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r>
              <a:rPr lang="ja-JP" altLang="pt-BR" sz="4000" dirty="0"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, permitindo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ao médium determinar, no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próprio organismo, os pontos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sensibilidade </a:t>
            </a:r>
            <a:r>
              <a:rPr lang="pt-BR" sz="2800" i="1" dirty="0" smtClean="0">
                <a:cs typeface="Arial" panose="020B0604020202020204" pitchFamily="34" charset="0"/>
                <a:sym typeface="Arial" panose="020B0604020202020204" pitchFamily="34" charset="0"/>
              </a:rPr>
              <a:t>Therezinha </a:t>
            </a: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Oliveira</a:t>
            </a:r>
            <a:endParaRPr lang="pt-BR" sz="28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69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39EC01-AFB1-4D7D-92D4-6560B6DDF9B8}" type="slidenum">
              <a:rPr lang="pt-BR" sz="1000" b="0" smtClean="0"/>
              <a:pPr>
                <a:spcBef>
                  <a:spcPct val="0"/>
                </a:spcBef>
              </a:pPr>
              <a:t>36</a:t>
            </a:fld>
            <a:endParaRPr lang="pt-BR" sz="1000" b="0" dirty="0" smtClean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539552" y="1844824"/>
            <a:ext cx="806990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Fora do centro também é possível sentir fluidos, porque vivemos rodeados de Espíritos e a sensibilidade não está restrita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à casa espírita </a:t>
            </a:r>
            <a:r>
              <a:rPr lang="pt-BR" sz="2800" i="1" dirty="0" smtClean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40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77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291B91-20A7-49AC-9F5B-1F7CDA282054}" type="slidenum">
              <a:rPr lang="pt-BR" sz="1000" b="0" smtClean="0"/>
              <a:pPr>
                <a:spcBef>
                  <a:spcPct val="0"/>
                </a:spcBef>
              </a:pPr>
              <a:t>37</a:t>
            </a:fld>
            <a:endParaRPr lang="pt-BR" sz="1000" b="0" dirty="0" smtClean="0"/>
          </a:p>
        </p:txBody>
      </p:sp>
      <p:pic>
        <p:nvPicPr>
          <p:cNvPr id="53251" name="Picture 5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3"/>
          <p:cNvSpPr>
            <a:spLocks/>
          </p:cNvSpPr>
          <p:nvPr/>
        </p:nvSpPr>
        <p:spPr bwMode="auto">
          <a:xfrm>
            <a:off x="1331913" y="3152006"/>
            <a:ext cx="6353175" cy="20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 dirty="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</a:t>
            </a:r>
          </a:p>
          <a:p>
            <a:pPr algn="ctr" eaLnBrk="1">
              <a:spcBef>
                <a:spcPct val="0"/>
              </a:spcBef>
            </a:pPr>
            <a:r>
              <a:rPr lang="pt-BR" sz="6000" b="1" dirty="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OCORRE</a:t>
            </a:r>
            <a:endParaRPr lang="pt-BR" sz="6000" dirty="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05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39EC01-AFB1-4D7D-92D4-6560B6DDF9B8}" type="slidenum">
              <a:rPr lang="pt-BR" sz="1000" b="0" smtClean="0"/>
              <a:pPr>
                <a:spcBef>
                  <a:spcPct val="0"/>
                </a:spcBef>
              </a:pPr>
              <a:t>38</a:t>
            </a:fld>
            <a:endParaRPr lang="pt-BR" sz="1000" b="0" dirty="0" smtClean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388938" y="2278063"/>
            <a:ext cx="836453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dirty="0" smtClean="0">
                <a:cs typeface="Arial" panose="020B0604020202020204" pitchFamily="34" charset="0"/>
                <a:sym typeface="Arial" panose="020B0604020202020204" pitchFamily="34" charset="0"/>
              </a:rPr>
              <a:t>Quando solicitado, será projetado um jato de fluidos sobre o ambiente</a:t>
            </a:r>
            <a:endParaRPr lang="pt-BR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36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601EA2-4DE4-46E3-8697-7F75BB6341AA}" type="slidenum">
              <a:rPr lang="pt-BR" sz="1000" b="0" smtClean="0"/>
              <a:pPr>
                <a:spcBef>
                  <a:spcPct val="0"/>
                </a:spcBef>
              </a:pPr>
              <a:t>39</a:t>
            </a:fld>
            <a:endParaRPr lang="pt-BR" sz="1000" b="0" dirty="0" smtClean="0"/>
          </a:p>
        </p:txBody>
      </p:sp>
      <p:sp>
        <p:nvSpPr>
          <p:cNvPr id="57347" name="Rectangle 2"/>
          <p:cNvSpPr>
            <a:spLocks/>
          </p:cNvSpPr>
          <p:nvPr/>
        </p:nvSpPr>
        <p:spPr bwMode="auto">
          <a:xfrm>
            <a:off x="388938" y="2005013"/>
            <a:ext cx="83645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Os instrutores espirituais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estudam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o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</a:p>
          <a:p>
            <a:pPr algn="ctr" eaLnBrk="1">
              <a:spcBef>
                <a:spcPct val="0"/>
              </a:spcBef>
            </a:pP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e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identificam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seus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pontos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sensíveis</a:t>
            </a:r>
            <a:endParaRPr lang="pt-BR" b="1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0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17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EFDE39-8640-4CD7-90F7-9F8AABB9335D}" type="slidenum">
              <a:rPr lang="pt-BR" b="0">
                <a:solidFill>
                  <a:srgbClr val="679491"/>
                </a:solidFill>
              </a:rPr>
              <a:pPr/>
              <a:t>4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05833"/>
            <a:ext cx="8280400" cy="2231479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pt-BR" sz="3200" dirty="0" smtClean="0"/>
              <a:t>Todas as percepções constituem atributos do Espírito e lhe são inerentes ao ser. Quando revestido por um corpo material, elas só lhe chegam pelo conduto dos órgãos </a:t>
            </a:r>
            <a:r>
              <a:rPr lang="pt-BR" sz="2000" i="1" dirty="0" smtClean="0"/>
              <a:t>O Livro dos Espíritos, questão 249, item a</a:t>
            </a:r>
          </a:p>
        </p:txBody>
      </p:sp>
      <p:pic>
        <p:nvPicPr>
          <p:cNvPr id="7173" name="Picture 5" descr="ANd9GcTc6YxMjbvbg3GB1YkQIdUz8m0xmIeDwKI_pXRHa9mzcpeJUdY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557338"/>
            <a:ext cx="1787525" cy="223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BA66D9-2CC6-4F99-A60D-566EDB90C2E8}" type="slidenum">
              <a:rPr lang="pt-BR" sz="1000" b="0" smtClean="0"/>
              <a:pPr>
                <a:spcBef>
                  <a:spcPct val="0"/>
                </a:spcBef>
              </a:pPr>
              <a:t>40</a:t>
            </a:fld>
            <a:endParaRPr lang="pt-BR" sz="1000" b="0" dirty="0" smtClean="0"/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388938" y="4003675"/>
            <a:ext cx="83645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Os instrutores espirituais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projetam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sobre o médium</a:t>
            </a:r>
          </a:p>
          <a:p>
            <a:pPr algn="ctr" eaLnBrk="1">
              <a:spcBef>
                <a:spcPct val="0"/>
              </a:spcBef>
            </a:pP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jatos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de</a:t>
            </a:r>
            <a:r>
              <a:rPr lang="pt-BR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b="1">
                <a:cs typeface="Arial" panose="020B0604020202020204" pitchFamily="34" charset="0"/>
                <a:sym typeface="Arial" panose="020B0604020202020204" pitchFamily="34" charset="0"/>
              </a:rPr>
              <a:t>fluidos</a:t>
            </a:r>
            <a:endParaRPr lang="pt-BR" b="1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5837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81075"/>
            <a:ext cx="3048000" cy="288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93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13B48D-804A-48F2-8DB4-FAAE9C3444C4}" type="slidenum">
              <a:rPr lang="pt-BR" sz="1000" b="0" smtClean="0"/>
              <a:pPr>
                <a:spcBef>
                  <a:spcPct val="0"/>
                </a:spcBef>
              </a:pPr>
              <a:t>41</a:t>
            </a:fld>
            <a:endParaRPr lang="pt-BR" sz="1000" b="0" dirty="0" smtClean="0"/>
          </a:p>
        </p:txBody>
      </p:sp>
      <p:pic>
        <p:nvPicPr>
          <p:cNvPr id="65539" name="Picture 5" descr="5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-659" r="-854" b="3931"/>
          <a:stretch>
            <a:fillRect/>
          </a:stretch>
        </p:blipFill>
        <p:spPr bwMode="auto">
          <a:xfrm>
            <a:off x="-6350" y="0"/>
            <a:ext cx="91503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755650" y="4697413"/>
            <a:ext cx="7631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4000">
                <a:sym typeface="Verdana" panose="020B0604030504040204" pitchFamily="34" charset="0"/>
              </a:rPr>
              <a:t>Se ficar </a:t>
            </a:r>
            <a:r>
              <a:rPr lang="pt-BR" sz="4000" b="1">
                <a:sym typeface="Verdana" panose="020B0604030504040204" pitchFamily="34" charset="0"/>
              </a:rPr>
              <a:t>inseguro</a:t>
            </a:r>
            <a:r>
              <a:rPr lang="pt-BR" sz="4000">
                <a:sym typeface="Verdana" panose="020B0604030504040204" pitchFamily="34" charset="0"/>
              </a:rPr>
              <a:t> ou com </a:t>
            </a:r>
            <a:r>
              <a:rPr lang="pt-BR" sz="4000" b="1">
                <a:sym typeface="Verdana" panose="020B0604030504040204" pitchFamily="34" charset="0"/>
              </a:rPr>
              <a:t>medo</a:t>
            </a:r>
            <a:r>
              <a:rPr lang="pt-BR" sz="4000">
                <a:sym typeface="Verdana" panose="020B0604030504040204" pitchFamily="34" charset="0"/>
              </a:rPr>
              <a:t>, você deve </a:t>
            </a:r>
            <a:r>
              <a:rPr lang="pt-BR" sz="4000" b="1">
                <a:sym typeface="Verdana" panose="020B0604030504040204" pitchFamily="34" charset="0"/>
              </a:rPr>
              <a:t>abrir</a:t>
            </a:r>
            <a:r>
              <a:rPr lang="pt-BR" sz="4000">
                <a:sym typeface="Verdana" panose="020B0604030504040204" pitchFamily="34" charset="0"/>
              </a:rPr>
              <a:t> os </a:t>
            </a:r>
            <a:r>
              <a:rPr lang="pt-BR" sz="4000" b="1">
                <a:sym typeface="Verdana" panose="020B0604030504040204" pitchFamily="34" charset="0"/>
              </a:rPr>
              <a:t>olhos</a:t>
            </a:r>
          </a:p>
        </p:txBody>
      </p:sp>
      <p:pic>
        <p:nvPicPr>
          <p:cNvPr id="6554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03438"/>
            <a:ext cx="3852862" cy="2405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90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DEF645-3B07-4B64-9C95-436D6216C989}" type="slidenum">
              <a:rPr lang="pt-BR" sz="1000" b="0" smtClean="0"/>
              <a:pPr>
                <a:spcBef>
                  <a:spcPct val="0"/>
                </a:spcBef>
              </a:pPr>
              <a:t>42</a:t>
            </a:fld>
            <a:endParaRPr lang="pt-BR" sz="1000" b="0" dirty="0" smtClean="0"/>
          </a:p>
        </p:txBody>
      </p:sp>
      <p:sp>
        <p:nvSpPr>
          <p:cNvPr id="66563" name="Rectangle 2"/>
          <p:cNvSpPr>
            <a:spLocks/>
          </p:cNvSpPr>
          <p:nvPr/>
        </p:nvSpPr>
        <p:spPr bwMode="auto">
          <a:xfrm>
            <a:off x="539750" y="1341438"/>
            <a:ext cx="79946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Quem se </a:t>
            </a:r>
            <a:r>
              <a:rPr lang="pt-BR" sz="4400" b="1" dirty="0" err="1">
                <a:cs typeface="Arial" panose="020B0604020202020204" pitchFamily="34" charset="0"/>
                <a:sym typeface="Arial" panose="020B0604020202020204" pitchFamily="34" charset="0"/>
              </a:rPr>
              <a:t>mediunizar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deve interromper o exercício,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desconcentrando-se,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abrindo os olhos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e voltando a atenção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para o ambiente físico</a:t>
            </a:r>
            <a:endParaRPr lang="pt-BR" sz="44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01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F8A9DC-DE62-4CA9-8AD4-2F6C05CBD694}" type="slidenum">
              <a:rPr lang="pt-BR" sz="1000" b="0" smtClean="0"/>
              <a:pPr>
                <a:spcBef>
                  <a:spcPct val="0"/>
                </a:spcBef>
              </a:pPr>
              <a:t>43</a:t>
            </a:fld>
            <a:endParaRPr lang="pt-BR" sz="1000" b="0" dirty="0" smtClean="0"/>
          </a:p>
        </p:txBody>
      </p:sp>
      <p:pic>
        <p:nvPicPr>
          <p:cNvPr id="59395" name="Picture 4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/>
          </p:cNvSpPr>
          <p:nvPr/>
        </p:nvSpPr>
        <p:spPr bwMode="auto">
          <a:xfrm>
            <a:off x="1327150" y="2620963"/>
            <a:ext cx="6488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MÉDIUM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PODE SENTIR?</a:t>
            </a:r>
            <a:endParaRPr lang="pt-BR" sz="6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5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D56E6F-70C6-417D-AE3E-37502CE00BF2}" type="slidenum">
              <a:rPr lang="pt-BR" sz="1000" b="0" smtClean="0"/>
              <a:pPr>
                <a:spcBef>
                  <a:spcPct val="0"/>
                </a:spcBef>
              </a:pPr>
              <a:t>44</a:t>
            </a:fld>
            <a:endParaRPr lang="pt-BR" sz="1000" b="0" dirty="0" smtClean="0"/>
          </a:p>
        </p:txBody>
      </p:sp>
      <p:sp>
        <p:nvSpPr>
          <p:cNvPr id="61443" name="Rectangle 2"/>
          <p:cNvSpPr>
            <a:spLocks/>
          </p:cNvSpPr>
          <p:nvPr/>
        </p:nvSpPr>
        <p:spPr bwMode="auto">
          <a:xfrm>
            <a:off x="1716088" y="1749425"/>
            <a:ext cx="19923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300">
                <a:cs typeface="Arial" panose="020B0604020202020204" pitchFamily="34" charset="0"/>
                <a:sym typeface="Arial" panose="020B0604020202020204" pitchFamily="34" charset="0"/>
              </a:rPr>
              <a:t>Frio/Calor</a:t>
            </a:r>
            <a:endParaRPr lang="pt-BR" sz="1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4140200" y="777875"/>
            <a:ext cx="23241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900">
                <a:cs typeface="Arial" panose="020B0604020202020204" pitchFamily="34" charset="0"/>
                <a:sym typeface="Arial" panose="020B0604020202020204" pitchFamily="34" charset="0"/>
              </a:rPr>
              <a:t>Arrepio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5" name="Rectangle 4"/>
          <p:cNvSpPr>
            <a:spLocks/>
          </p:cNvSpPr>
          <p:nvPr/>
        </p:nvSpPr>
        <p:spPr bwMode="auto">
          <a:xfrm>
            <a:off x="539750" y="2579688"/>
            <a:ext cx="2324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500">
                <a:cs typeface="Arial" panose="020B0604020202020204" pitchFamily="34" charset="0"/>
                <a:sym typeface="Arial" panose="020B0604020202020204" pitchFamily="34" charset="0"/>
              </a:rPr>
              <a:t>Tremor</a:t>
            </a:r>
            <a:endParaRPr lang="pt-BR" sz="21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6" name="Rectangle 5"/>
          <p:cNvSpPr>
            <a:spLocks/>
          </p:cNvSpPr>
          <p:nvPr/>
        </p:nvSpPr>
        <p:spPr bwMode="auto">
          <a:xfrm>
            <a:off x="3300413" y="4941888"/>
            <a:ext cx="1992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700">
                <a:cs typeface="Arial" panose="020B0604020202020204" pitchFamily="34" charset="0"/>
                <a:sym typeface="Arial" panose="020B0604020202020204" pitchFamily="34" charset="0"/>
              </a:rPr>
              <a:t>Sono</a:t>
            </a:r>
            <a:endParaRPr lang="pt-BR" sz="18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7" name="Rectangle 6"/>
          <p:cNvSpPr>
            <a:spLocks/>
          </p:cNvSpPr>
          <p:nvPr/>
        </p:nvSpPr>
        <p:spPr bwMode="auto">
          <a:xfrm>
            <a:off x="1619250" y="3605213"/>
            <a:ext cx="4410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500">
                <a:cs typeface="Arial" panose="020B0604020202020204" pitchFamily="34" charset="0"/>
                <a:sym typeface="Arial" panose="020B0604020202020204" pitchFamily="34" charset="0"/>
              </a:rPr>
              <a:t>Pálpebras pesadas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8" name="Rectangle 7"/>
          <p:cNvSpPr>
            <a:spLocks/>
          </p:cNvSpPr>
          <p:nvPr/>
        </p:nvSpPr>
        <p:spPr bwMode="auto">
          <a:xfrm>
            <a:off x="6011863" y="4594225"/>
            <a:ext cx="2436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900">
                <a:cs typeface="Arial" panose="020B0604020202020204" pitchFamily="34" charset="0"/>
                <a:sym typeface="Arial" panose="020B0604020202020204" pitchFamily="34" charset="0"/>
              </a:rPr>
              <a:t>Bocejos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49" name="Rectangle 8"/>
          <p:cNvSpPr>
            <a:spLocks/>
          </p:cNvSpPr>
          <p:nvPr/>
        </p:nvSpPr>
        <p:spPr bwMode="auto">
          <a:xfrm>
            <a:off x="1838325" y="5878513"/>
            <a:ext cx="6189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2300">
                <a:cs typeface="Arial" panose="020B0604020202020204" pitchFamily="34" charset="0"/>
                <a:sym typeface="Arial" panose="020B0604020202020204" pitchFamily="34" charset="0"/>
              </a:rPr>
              <a:t>Formigamento nas mãos, braços ou pernas</a:t>
            </a:r>
            <a:endParaRPr lang="pt-BR" sz="17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0" name="Rectangle 9"/>
          <p:cNvSpPr>
            <a:spLocks/>
          </p:cNvSpPr>
          <p:nvPr/>
        </p:nvSpPr>
        <p:spPr bwMode="auto">
          <a:xfrm>
            <a:off x="3995738" y="2776538"/>
            <a:ext cx="44084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200">
                <a:cs typeface="Arial" panose="020B0604020202020204" pitchFamily="34" charset="0"/>
                <a:sym typeface="Arial" panose="020B0604020202020204" pitchFamily="34" charset="0"/>
              </a:rPr>
              <a:t>Mãos transpirando</a:t>
            </a:r>
            <a:endParaRPr lang="pt-BR" sz="21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1" name="Rectangle 10"/>
          <p:cNvSpPr>
            <a:spLocks/>
          </p:cNvSpPr>
          <p:nvPr/>
        </p:nvSpPr>
        <p:spPr bwMode="auto">
          <a:xfrm>
            <a:off x="0" y="536575"/>
            <a:ext cx="44084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500">
                <a:cs typeface="Arial" panose="020B0604020202020204" pitchFamily="34" charset="0"/>
                <a:sym typeface="Arial" panose="020B0604020202020204" pitchFamily="34" charset="0"/>
              </a:rPr>
              <a:t>Taquicardia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2" name="Rectangle 11"/>
          <p:cNvSpPr>
            <a:spLocks/>
          </p:cNvSpPr>
          <p:nvPr/>
        </p:nvSpPr>
        <p:spPr bwMode="auto">
          <a:xfrm>
            <a:off x="4949825" y="1841500"/>
            <a:ext cx="2935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500">
                <a:cs typeface="Arial" panose="020B0604020202020204" pitchFamily="34" charset="0"/>
                <a:sym typeface="Arial" panose="020B0604020202020204" pitchFamily="34" charset="0"/>
              </a:rPr>
              <a:t>Falta de ar</a:t>
            </a:r>
            <a:endParaRPr lang="pt-BR" sz="25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1453" name="Rectangle 12"/>
          <p:cNvSpPr>
            <a:spLocks/>
          </p:cNvSpPr>
          <p:nvPr/>
        </p:nvSpPr>
        <p:spPr bwMode="auto">
          <a:xfrm>
            <a:off x="611188" y="4508500"/>
            <a:ext cx="2736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200">
                <a:cs typeface="Arial" panose="020B0604020202020204" pitchFamily="34" charset="0"/>
                <a:sym typeface="Arial" panose="020B0604020202020204" pitchFamily="34" charset="0"/>
              </a:rPr>
              <a:t>Emoções</a:t>
            </a:r>
            <a:endParaRPr lang="pt-BR" sz="220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6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B33768-9D0B-4388-94E3-487817B24F99}" type="slidenum">
              <a:rPr lang="pt-BR" sz="1000" b="0" smtClean="0"/>
              <a:pPr>
                <a:spcBef>
                  <a:spcPct val="0"/>
                </a:spcBef>
              </a:pPr>
              <a:t>45</a:t>
            </a:fld>
            <a:endParaRPr lang="pt-BR" sz="1000" b="0" dirty="0" smtClean="0"/>
          </a:p>
        </p:txBody>
      </p:sp>
      <p:pic>
        <p:nvPicPr>
          <p:cNvPr id="67587" name="Picture 4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/>
          <p:cNvSpPr>
            <a:spLocks/>
          </p:cNvSpPr>
          <p:nvPr/>
        </p:nvSpPr>
        <p:spPr bwMode="auto">
          <a:xfrm>
            <a:off x="1044575" y="3270250"/>
            <a:ext cx="70564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PREPARANDO-SE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PARA O EXERCÍCIO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85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851920" y="57239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pt-BR" dirty="0" smtClean="0">
                <a:solidFill>
                  <a:srgbClr val="679491"/>
                </a:solidFill>
              </a:rPr>
              <a:t>Fortaleza, janeiro de 2014</a:t>
            </a:r>
            <a:endParaRPr lang="pt-BR" dirty="0"/>
          </a:p>
        </p:txBody>
      </p:sp>
      <p:sp>
        <p:nvSpPr>
          <p:cNvPr id="10854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48176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65ECF1-74B9-40DF-9D1D-A2EEC64B2ACB}" type="slidenum">
              <a:rPr lang="pt-BR" sz="1000" b="0" smtClean="0"/>
              <a:pPr>
                <a:spcBef>
                  <a:spcPct val="0"/>
                </a:spcBef>
              </a:pPr>
              <a:t>46</a:t>
            </a:fld>
            <a:endParaRPr lang="pt-BR" sz="1000" b="0" dirty="0" smtClean="0"/>
          </a:p>
        </p:txBody>
      </p:sp>
      <p:sp>
        <p:nvSpPr>
          <p:cNvPr id="108548" name="Rectangle 3"/>
          <p:cNvSpPr>
            <a:spLocks/>
          </p:cNvSpPr>
          <p:nvPr/>
        </p:nvSpPr>
        <p:spPr bwMode="auto">
          <a:xfrm>
            <a:off x="576907" y="908397"/>
            <a:ext cx="7883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30000"/>
              </a:spcBef>
            </a:pPr>
            <a:r>
              <a:rPr lang="pt-BR" sz="1800" dirty="0">
                <a:latin typeface="+mn-lt"/>
                <a:sym typeface="Helvetica Light" charset="0"/>
              </a:rPr>
              <a:t>BIBLIOGRAFIA</a:t>
            </a:r>
            <a:endParaRPr lang="pt-BR" sz="1800" b="0" dirty="0">
              <a:latin typeface="+mn-lt"/>
              <a:sym typeface="Helvetica Light" charset="0"/>
            </a:endParaRPr>
          </a:p>
          <a:p>
            <a:pPr eaLnBrk="1">
              <a:spcBef>
                <a:spcPct val="30000"/>
              </a:spcBef>
            </a:pPr>
            <a:r>
              <a:rPr lang="pt-BR" sz="1800" b="0" i="1" dirty="0">
                <a:latin typeface="+mn-lt"/>
                <a:sym typeface="Helvetica Light" charset="0"/>
              </a:rPr>
              <a:t>Luiz, André: </a:t>
            </a:r>
            <a:r>
              <a:rPr lang="pt-BR" sz="1800" b="0" dirty="0">
                <a:latin typeface="+mn-lt"/>
                <a:sym typeface="Helvetica Light" charset="0"/>
              </a:rPr>
              <a:t>Missionários da Luz. Psicografia de Chico Xavier.</a:t>
            </a:r>
          </a:p>
          <a:p>
            <a:pPr eaLnBrk="1">
              <a:spcBef>
                <a:spcPct val="30000"/>
              </a:spcBef>
            </a:pPr>
            <a:r>
              <a:rPr lang="pt-BR" sz="1800" b="0" i="1" dirty="0">
                <a:latin typeface="+mn-lt"/>
                <a:sym typeface="Helvetica Light" charset="0"/>
              </a:rPr>
              <a:t>Oliveira, Therezinha</a:t>
            </a:r>
            <a:r>
              <a:rPr lang="pt-BR" sz="1800" b="0" dirty="0">
                <a:latin typeface="+mn-lt"/>
                <a:sym typeface="Helvetica Light" charset="0"/>
              </a:rPr>
              <a:t>: Mediunidade. </a:t>
            </a:r>
            <a:r>
              <a:rPr lang="pt-BR" sz="1800" b="0" dirty="0" smtClean="0">
                <a:latin typeface="+mn-lt"/>
                <a:sym typeface="Helvetica Light" charset="0"/>
              </a:rPr>
              <a:t>15.ed.Campinas</a:t>
            </a:r>
            <a:r>
              <a:rPr lang="pt-BR" sz="1800" b="0" dirty="0">
                <a:latin typeface="+mn-lt"/>
                <a:sym typeface="Helvetica Light" charset="0"/>
              </a:rPr>
              <a:t>, SP</a:t>
            </a:r>
            <a:r>
              <a:rPr lang="pt-BR" sz="1800" b="0" i="1" dirty="0">
                <a:latin typeface="+mn-lt"/>
                <a:sym typeface="Helvetica Light" charset="0"/>
              </a:rPr>
              <a:t>: Allan Kardec</a:t>
            </a:r>
            <a:r>
              <a:rPr lang="pt-BR" sz="1800" b="0" dirty="0">
                <a:latin typeface="+mn-lt"/>
                <a:sym typeface="Helvetica Light" charset="0"/>
              </a:rPr>
              <a:t>, </a:t>
            </a:r>
            <a:r>
              <a:rPr lang="pt-BR" sz="1800" b="0" dirty="0" smtClean="0">
                <a:latin typeface="+mn-lt"/>
                <a:sym typeface="Helvetica Light" charset="0"/>
              </a:rPr>
              <a:t>2013.</a:t>
            </a:r>
            <a:endParaRPr lang="pt-BR" sz="1800" b="0" dirty="0">
              <a:latin typeface="+mn-lt"/>
              <a:sym typeface="Helvetica Light" charset="0"/>
            </a:endParaRPr>
          </a:p>
          <a:p>
            <a:pPr eaLnBrk="1">
              <a:spcBef>
                <a:spcPct val="30000"/>
              </a:spcBef>
            </a:pPr>
            <a:r>
              <a:rPr lang="pt-BR" sz="1800" b="0" i="1" dirty="0">
                <a:latin typeface="+mn-lt"/>
                <a:sym typeface="Helvetica Light" charset="0"/>
              </a:rPr>
              <a:t>Nilson, Teddy e Oliveira, Therezinha</a:t>
            </a:r>
            <a:r>
              <a:rPr lang="pt-BR" sz="1800" b="0" dirty="0">
                <a:latin typeface="+mn-lt"/>
                <a:sym typeface="Helvetica Light" charset="0"/>
              </a:rPr>
              <a:t>: Orientação Mediúnica. Campinas, SP: Centro Espírita </a:t>
            </a:r>
            <a:r>
              <a:rPr lang="ja-JP" altLang="pt-BR" sz="1800" b="0" dirty="0">
                <a:latin typeface="+mn-lt"/>
                <a:sym typeface="Helvetica Light" charset="0"/>
              </a:rPr>
              <a:t>“</a:t>
            </a:r>
            <a:r>
              <a:rPr lang="pt-BR" altLang="ja-JP" sz="1800" b="0" dirty="0">
                <a:latin typeface="+mn-lt"/>
                <a:sym typeface="Helvetica Light" charset="0"/>
              </a:rPr>
              <a:t>Allan Kardec</a:t>
            </a:r>
            <a:r>
              <a:rPr lang="ja-JP" altLang="pt-BR" sz="1800" b="0" dirty="0">
                <a:latin typeface="+mn-lt"/>
                <a:sym typeface="Helvetica Light" charset="0"/>
              </a:rPr>
              <a:t>”</a:t>
            </a:r>
            <a:r>
              <a:rPr lang="pt-BR" altLang="ja-JP" sz="1800" b="0" dirty="0">
                <a:latin typeface="+mn-lt"/>
                <a:sym typeface="Helvetica Light" charset="0"/>
              </a:rPr>
              <a:t> - Dep. Editorial, 2001.</a:t>
            </a:r>
          </a:p>
          <a:p>
            <a:pPr eaLnBrk="1">
              <a:spcBef>
                <a:spcPct val="30000"/>
              </a:spcBef>
            </a:pPr>
            <a:endParaRPr lang="pt-BR" sz="1800" b="0" dirty="0">
              <a:latin typeface="+mn-lt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36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B63EE4-C7AF-49E2-9C1E-A992C16AD734}" type="slidenum">
              <a:rPr lang="pt-BR" b="0">
                <a:solidFill>
                  <a:srgbClr val="679491"/>
                </a:solidFill>
              </a:rPr>
              <a:pPr/>
              <a:t>5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3716338"/>
            <a:ext cx="8135938" cy="2665412"/>
          </a:xfrm>
          <a:noFill/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Apesar de sermos Espíritos, quando estamos encarnados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nos manifestamos por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meio do corpo físico</a:t>
            </a:r>
          </a:p>
        </p:txBody>
      </p:sp>
      <p:pic>
        <p:nvPicPr>
          <p:cNvPr id="8196" name="Picture 9" descr="Espi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755650"/>
            <a:ext cx="2457450" cy="288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3" descr="people-28736_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r="22214"/>
          <a:stretch>
            <a:fillRect/>
          </a:stretch>
        </p:blipFill>
        <p:spPr bwMode="auto">
          <a:xfrm>
            <a:off x="5292725" y="836613"/>
            <a:ext cx="1455738" cy="2808287"/>
          </a:xfrm>
          <a:prstGeom prst="rect">
            <a:avLst/>
          </a:prstGeom>
          <a:solidFill>
            <a:srgbClr val="926568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5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10FD8A-FE14-4B8D-887C-E2CDFBA5A3E5}" type="slidenum">
              <a:rPr lang="pt-BR" b="0">
                <a:solidFill>
                  <a:srgbClr val="679491"/>
                </a:solidFill>
              </a:rPr>
              <a:pPr/>
              <a:t>6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295" y="1999804"/>
            <a:ext cx="7704137" cy="301337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Mesmo quando encarnados nós não perdemos a nossa natureza espiritual</a:t>
            </a:r>
          </a:p>
        </p:txBody>
      </p:sp>
    </p:spTree>
    <p:extLst>
      <p:ext uri="{BB962C8B-B14F-4D97-AF65-F5344CB8AC3E}">
        <p14:creationId xmlns:p14="http://schemas.microsoft.com/office/powerpoint/2010/main" val="41006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24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405D6-63B6-4808-BDCF-5974C35A0BDE}" type="slidenum">
              <a:rPr lang="pt-BR" b="0">
                <a:solidFill>
                  <a:srgbClr val="679491"/>
                </a:solidFill>
              </a:rPr>
              <a:pPr/>
              <a:t>7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55650" y="1484313"/>
            <a:ext cx="403225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>
                <a:solidFill>
                  <a:srgbClr val="926568"/>
                </a:solidFill>
                <a:latin typeface="Arial" panose="020B0604020202020204" pitchFamily="34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rgbClr val="926568"/>
                </a:solidFill>
                <a:latin typeface="Arial" panose="020B0604020202020204" pitchFamily="34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rgbClr val="926568"/>
                </a:solidFill>
                <a:latin typeface="Arial" panose="020B0604020202020204" pitchFamily="34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3600" dirty="0" smtClean="0">
                <a:solidFill>
                  <a:schemeClr val="bg1"/>
                </a:solidFill>
              </a:rPr>
              <a:t>Quando </a:t>
            </a:r>
            <a:r>
              <a:rPr lang="pt-BR" sz="3600" dirty="0">
                <a:solidFill>
                  <a:schemeClr val="bg1"/>
                </a:solidFill>
              </a:rPr>
              <a:t>nos expandimos perispiritualmente, ficamos mais livres em relação ao </a:t>
            </a:r>
            <a:r>
              <a:rPr lang="pt-BR" sz="3600" dirty="0" smtClean="0">
                <a:solidFill>
                  <a:schemeClr val="bg1"/>
                </a:solidFill>
              </a:rPr>
              <a:t>corpo</a:t>
            </a:r>
            <a:endParaRPr lang="pt-BR" sz="3600" dirty="0">
              <a:solidFill>
                <a:schemeClr val="bg1"/>
              </a:solidFill>
            </a:endParaRPr>
          </a:p>
          <a:p>
            <a:pPr algn="r" eaLnBrk="1" hangingPunct="1"/>
            <a:r>
              <a:rPr lang="pt-BR" sz="2400" i="1" dirty="0">
                <a:solidFill>
                  <a:schemeClr val="bg1"/>
                </a:solidFill>
              </a:rPr>
              <a:t>Therezinha Oliveira</a:t>
            </a:r>
          </a:p>
        </p:txBody>
      </p:sp>
      <p:pic>
        <p:nvPicPr>
          <p:cNvPr id="10245" name="Picture 6" descr="ANd9GcRD2aUMWevPdGih_BwIS5EoZcymteX03WNE2Ap0ufbou65ROOVHm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63788"/>
            <a:ext cx="2627313" cy="3370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26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FF3FE8-1225-4A99-AE0D-12E23A92465F}" type="slidenum">
              <a:rPr lang="pt-BR" b="0">
                <a:solidFill>
                  <a:srgbClr val="679491"/>
                </a:solidFill>
              </a:rPr>
              <a:pPr/>
              <a:t>8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1268" name="AutoShape 3"/>
          <p:cNvSpPr>
            <a:spLocks/>
          </p:cNvSpPr>
          <p:nvPr/>
        </p:nvSpPr>
        <p:spPr bwMode="auto">
          <a:xfrm>
            <a:off x="1042988" y="2348880"/>
            <a:ext cx="7129462" cy="3384376"/>
          </a:xfrm>
          <a:custGeom>
            <a:avLst/>
            <a:gdLst>
              <a:gd name="T0" fmla="*/ 3564731 w 21600"/>
              <a:gd name="T1" fmla="*/ 1439863 h 21600"/>
              <a:gd name="T2" fmla="*/ 3564731 w 21600"/>
              <a:gd name="T3" fmla="*/ 1439863 h 21600"/>
              <a:gd name="T4" fmla="*/ 3564731 w 21600"/>
              <a:gd name="T5" fmla="*/ 1439863 h 21600"/>
              <a:gd name="T6" fmla="*/ 3564731 w 21600"/>
              <a:gd name="T7" fmla="*/ 14398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fenômenos anímicos </a:t>
            </a:r>
            <a:r>
              <a:rPr lang="pt-BR" sz="6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</a:t>
            </a:r>
            <a:endParaRPr lang="pt-BR" sz="6000" dirty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</a:t>
            </a:r>
            <a:r>
              <a:rPr lang="pt-BR" sz="6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fenômenos espíritas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7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229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18F72D-946B-4CBC-9142-58B221529977}" type="slidenum">
              <a:rPr lang="pt-BR" b="0">
                <a:solidFill>
                  <a:srgbClr val="679491"/>
                </a:solidFill>
              </a:rPr>
              <a:pPr/>
              <a:t>9</a:t>
            </a:fld>
            <a:endParaRPr lang="pt-BR" b="0" dirty="0">
              <a:solidFill>
                <a:srgbClr val="67949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3088"/>
            <a:ext cx="7632700" cy="42497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pt-BR" sz="4400" dirty="0" smtClean="0"/>
              <a:t>Os fenômenos espíritas consistem nos diferentes modos de manifestação da alma ou Espírito, quer durante a encarnação, quer no estado de </a:t>
            </a:r>
            <a:r>
              <a:rPr lang="pt-BR" sz="4400" dirty="0" err="1" smtClean="0"/>
              <a:t>erraticidade</a:t>
            </a:r>
            <a:r>
              <a:rPr lang="pt-BR" sz="4400" dirty="0" smtClean="0"/>
              <a:t> </a:t>
            </a:r>
          </a:p>
          <a:p>
            <a:pPr marL="0" indent="0" algn="ctr" eaLnBrk="1" hangingPunct="1">
              <a:lnSpc>
                <a:spcPct val="90000"/>
              </a:lnSpc>
            </a:pPr>
            <a:r>
              <a:rPr lang="pt-BR" sz="2800" i="1" dirty="0" smtClean="0"/>
              <a:t>A Gênese, cap. XIII, item 9</a:t>
            </a:r>
          </a:p>
        </p:txBody>
      </p:sp>
    </p:spTree>
    <p:extLst>
      <p:ext uri="{BB962C8B-B14F-4D97-AF65-F5344CB8AC3E}">
        <p14:creationId xmlns:p14="http://schemas.microsoft.com/office/powerpoint/2010/main" val="21782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2712</Words>
  <Application>Microsoft Office PowerPoint</Application>
  <PresentationFormat>Apresentação na tela (4:3)</PresentationFormat>
  <Paragraphs>384</Paragraphs>
  <Slides>46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Info</cp:lastModifiedBy>
  <cp:revision>308</cp:revision>
  <dcterms:created xsi:type="dcterms:W3CDTF">2012-11-15T17:55:20Z</dcterms:created>
  <dcterms:modified xsi:type="dcterms:W3CDTF">2014-09-10T13:53:48Z</dcterms:modified>
</cp:coreProperties>
</file>