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7"/>
  </p:notesMasterIdLst>
  <p:sldIdLst>
    <p:sldId id="419" r:id="rId2"/>
    <p:sldId id="328" r:id="rId3"/>
    <p:sldId id="272" r:id="rId4"/>
    <p:sldId id="336" r:id="rId5"/>
    <p:sldId id="269" r:id="rId6"/>
    <p:sldId id="407" r:id="rId7"/>
    <p:sldId id="389" r:id="rId8"/>
    <p:sldId id="288" r:id="rId9"/>
    <p:sldId id="338" r:id="rId10"/>
    <p:sldId id="270" r:id="rId11"/>
    <p:sldId id="339" r:id="rId12"/>
    <p:sldId id="340" r:id="rId13"/>
    <p:sldId id="342" r:id="rId14"/>
    <p:sldId id="343" r:id="rId15"/>
    <p:sldId id="390" r:id="rId16"/>
    <p:sldId id="334" r:id="rId17"/>
    <p:sldId id="274" r:id="rId18"/>
    <p:sldId id="345" r:id="rId19"/>
    <p:sldId id="346" r:id="rId20"/>
    <p:sldId id="357" r:id="rId21"/>
    <p:sldId id="347" r:id="rId22"/>
    <p:sldId id="348" r:id="rId23"/>
    <p:sldId id="349" r:id="rId24"/>
    <p:sldId id="350" r:id="rId25"/>
    <p:sldId id="351" r:id="rId26"/>
    <p:sldId id="358" r:id="rId27"/>
    <p:sldId id="352" r:id="rId28"/>
    <p:sldId id="353" r:id="rId29"/>
    <p:sldId id="354" r:id="rId30"/>
    <p:sldId id="355" r:id="rId31"/>
    <p:sldId id="356" r:id="rId32"/>
    <p:sldId id="359" r:id="rId33"/>
    <p:sldId id="360" r:id="rId34"/>
    <p:sldId id="361" r:id="rId35"/>
    <p:sldId id="362" r:id="rId36"/>
    <p:sldId id="363" r:id="rId37"/>
    <p:sldId id="364" r:id="rId38"/>
    <p:sldId id="365" r:id="rId39"/>
    <p:sldId id="366" r:id="rId40"/>
    <p:sldId id="367" r:id="rId41"/>
    <p:sldId id="368" r:id="rId42"/>
    <p:sldId id="369" r:id="rId43"/>
    <p:sldId id="370" r:id="rId44"/>
    <p:sldId id="371" r:id="rId45"/>
    <p:sldId id="372" r:id="rId46"/>
    <p:sldId id="373" r:id="rId47"/>
    <p:sldId id="374" r:id="rId48"/>
    <p:sldId id="375" r:id="rId49"/>
    <p:sldId id="376" r:id="rId50"/>
    <p:sldId id="378" r:id="rId51"/>
    <p:sldId id="379" r:id="rId52"/>
    <p:sldId id="380" r:id="rId53"/>
    <p:sldId id="381" r:id="rId54"/>
    <p:sldId id="383" r:id="rId55"/>
    <p:sldId id="384" r:id="rId56"/>
    <p:sldId id="385" r:id="rId57"/>
    <p:sldId id="335" r:id="rId58"/>
    <p:sldId id="391" r:id="rId59"/>
    <p:sldId id="392" r:id="rId60"/>
    <p:sldId id="420" r:id="rId61"/>
    <p:sldId id="446" r:id="rId62"/>
    <p:sldId id="447" r:id="rId63"/>
    <p:sldId id="448" r:id="rId64"/>
    <p:sldId id="449" r:id="rId65"/>
    <p:sldId id="450" r:id="rId66"/>
    <p:sldId id="451" r:id="rId67"/>
    <p:sldId id="452" r:id="rId68"/>
    <p:sldId id="453" r:id="rId69"/>
    <p:sldId id="454" r:id="rId70"/>
    <p:sldId id="455" r:id="rId71"/>
    <p:sldId id="456" r:id="rId72"/>
    <p:sldId id="457" r:id="rId73"/>
    <p:sldId id="458" r:id="rId74"/>
    <p:sldId id="459" r:id="rId75"/>
    <p:sldId id="267" r:id="rId76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333399"/>
    <a:srgbClr val="000066"/>
    <a:srgbClr val="687995"/>
    <a:srgbClr val="7C7995"/>
    <a:srgbClr val="FFFF99"/>
    <a:srgbClr val="003399"/>
    <a:srgbClr val="6794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087" autoAdjust="0"/>
  </p:normalViewPr>
  <p:slideViewPr>
    <p:cSldViewPr showGuides="1">
      <p:cViewPr varScale="1">
        <p:scale>
          <a:sx n="55" d="100"/>
          <a:sy n="55" d="100"/>
        </p:scale>
        <p:origin x="183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BE39809-5780-4D0B-B4A2-75504938871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58403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pt.wikipedia.org/wiki/Suco_pancre%C3%A1tico" TargetMode="External"/><Relationship Id="rId3" Type="http://schemas.openxmlformats.org/officeDocument/2006/relationships/hyperlink" Target="http://pt.wikipedia.org/wiki/Sistema_circulat%C3%B3rio" TargetMode="External"/><Relationship Id="rId7" Type="http://schemas.openxmlformats.org/officeDocument/2006/relationships/hyperlink" Target="http://pt.wikipedia.org/wiki/Insulina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pt.wikipedia.org/wiki/P%C3%A2ncreas" TargetMode="External"/><Relationship Id="rId5" Type="http://schemas.openxmlformats.org/officeDocument/2006/relationships/hyperlink" Target="http://pt.wikipedia.org/wiki/Tire%C3%B3ide" TargetMode="External"/><Relationship Id="rId4" Type="http://schemas.openxmlformats.org/officeDocument/2006/relationships/hyperlink" Target="http://pt.wikipedia.org/wiki/Gl%C3%A2ndula_ex%C3%B3crina" TargetMode="External"/><Relationship Id="rId9" Type="http://schemas.openxmlformats.org/officeDocument/2006/relationships/hyperlink" Target="http://pt.wikipedia.org/wiki/Intestino_delgado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SEGUNDA UNIDADE - AÇÃO FLUÍDICA</a:t>
            </a:r>
          </a:p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Capítulo 10 - Os Centros de Força</a:t>
            </a:r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369B766-4133-4758-90B4-97246725D2D4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3473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A transferência das energias dos centros de força para o corpo físico é feita pelos plexos</a:t>
            </a:r>
            <a:r>
              <a:rPr lang="pt-BR" baseline="0" dirty="0"/>
              <a:t> que existem em nosso organismo e com os quais eles se conjugam</a:t>
            </a:r>
          </a:p>
          <a:p>
            <a:endParaRPr lang="pt-BR" baseline="0" dirty="0"/>
          </a:p>
          <a:p>
            <a:pPr rtl="0"/>
            <a:r>
              <a:rPr lang="pt-BR" baseline="0" dirty="0"/>
              <a:t>Centro de força básico: </a:t>
            </a:r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Localização: base da coluna; Correlação Física: ligado às Glândulas suprarrenais; Cor: vermelhão. </a:t>
            </a:r>
          </a:p>
          <a:p>
            <a:pPr rtl="0"/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É o responsável pela absorção do fluido cósmico e pelo estímulo direto da energia no corpo e na circulação do sangue. </a:t>
            </a: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O “Centro Básico” está situado na área da base da coluna vertebral. É o responsável pela absorção da energia telúrica e pelo estimulo direto da energia no corpo e na circulação do sangue.</a:t>
            </a: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Está ligado às “Glândulas </a:t>
            </a:r>
            <a:r>
              <a:rPr lang="pt-BR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supra-renais</a:t>
            </a:r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” e tem relação direta com os fenômenos bioenergéticos e </a:t>
            </a:r>
            <a:r>
              <a:rPr lang="pt-BR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parapsíquicos</a:t>
            </a:r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oriundos da ativação da </a:t>
            </a:r>
            <a:r>
              <a:rPr lang="pt-BR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Kundalini</a:t>
            </a:r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pt-PT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Na tradição indiana seu nome é “</a:t>
            </a:r>
            <a:r>
              <a:rPr lang="pt-BR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Muladhara</a:t>
            </a:r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que significa  base e fundamento, suporte. Sua cor é o vermelho.</a:t>
            </a: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Quando esse </a:t>
            </a:r>
            <a:r>
              <a:rPr lang="pt-BR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Chakra</a:t>
            </a:r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está enfraquecido indica distúrbios da sexualidade ou disfunções endócrinas. Quando muito energizado, indica excesso de hormônios, sexualidade exagerada.</a:t>
            </a:r>
          </a:p>
          <a:p>
            <a:endParaRPr lang="pt-BR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pt-BR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rtl="0"/>
            <a:endParaRPr lang="pt-BR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0263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Os plexos</a:t>
            </a:r>
          </a:p>
          <a:p>
            <a:r>
              <a:rPr lang="pt-BR" dirty="0"/>
              <a:t>As linhas de nosso sistema nervoso se estendem por</a:t>
            </a:r>
            <a:r>
              <a:rPr lang="pt-BR" baseline="0" dirty="0"/>
              <a:t> todo o corpo como um emaranhado</a:t>
            </a:r>
          </a:p>
          <a:p>
            <a:r>
              <a:rPr lang="pt-BR" baseline="0" dirty="0"/>
              <a:t>Onde essas linhas se entrecruzam abundantemente forma-se uma rede compacta, denominada plexo nervoso</a:t>
            </a:r>
          </a:p>
          <a:p>
            <a:r>
              <a:rPr lang="pt-BR" baseline="0" dirty="0"/>
              <a:t>Os plexos nervosos são pontos sensíveis, delicados e muito numerosos</a:t>
            </a:r>
          </a:p>
          <a:p>
            <a:r>
              <a:rPr lang="pt-BR" baseline="0" dirty="0"/>
              <a:t>Alguns plexos nervosos são considerados de maior importância pelo trabalho que realizam, principalmente os que estão conjugados aos centros de força que iremos estudar</a:t>
            </a:r>
          </a:p>
          <a:p>
            <a:endParaRPr lang="pt-BR" baseline="0" dirty="0"/>
          </a:p>
          <a:p>
            <a:r>
              <a:rPr lang="pt-BR" baseline="0" dirty="0"/>
              <a:t>Sob o comando da mente do Espírito, os centros de força transferem as energias cósmicas e espirituais para os plexos; e os plexos realizam o trabalho físico e mecânico</a:t>
            </a:r>
          </a:p>
          <a:p>
            <a:r>
              <a:rPr lang="pt-BR" baseline="0" dirty="0"/>
              <a:t>Esse trabalho dos centros de força e dos plexos é feito sob poder diretriz  da mente do Espírito, simultaneamente e de forma automática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9957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Circulação das energias</a:t>
            </a:r>
          </a:p>
          <a:p>
            <a:r>
              <a:rPr lang="pt-BR" dirty="0"/>
              <a:t>Absorvidos e metabolizados,</a:t>
            </a:r>
            <a:r>
              <a:rPr lang="pt-BR" baseline="0" dirty="0"/>
              <a:t> os fluidos circulam pelos diversos centros de força (no perispírito) e são canalizados (para os plexos) segundo o padrão vibratório de cada pessoa</a:t>
            </a:r>
          </a:p>
          <a:p>
            <a:r>
              <a:rPr lang="pt-BR" baseline="0" dirty="0"/>
              <a:t>A estimulação de determinado centro de força poderá compensar ou descarregar outro</a:t>
            </a:r>
          </a:p>
          <a:p>
            <a:endParaRPr lang="pt-BR" baseline="0" dirty="0"/>
          </a:p>
          <a:p>
            <a:r>
              <a:rPr lang="pt-BR" baseline="0" dirty="0"/>
              <a:t>Estimulação que compensa: acontece por meio das atitudes boas. Ex.: ação bondosa estimula o centro de força cardíaco, responsável pelo controle dos sentimentos, compensando ou revitalizando um outro centro de força enfraquecido</a:t>
            </a:r>
          </a:p>
          <a:p>
            <a:endParaRPr lang="pt-BR" baseline="0" dirty="0"/>
          </a:p>
          <a:p>
            <a:r>
              <a:rPr lang="pt-BR" baseline="0" dirty="0"/>
              <a:t>Estimulação que descarrega: acontece por meio das atitudes incorretas. Ex.: gula e vícios ativando negativamente o centro gástrico fazem que este, automaticamente, para poder continuar sua função, puxe para si as energias de outro centro de força</a:t>
            </a:r>
          </a:p>
          <a:p>
            <a:endParaRPr lang="pt-BR" baseline="0" dirty="0"/>
          </a:p>
          <a:p>
            <a:r>
              <a:rPr lang="pt-BR" baseline="0" dirty="0"/>
              <a:t>Sublimando certos comportamentos (dando-lhes direcionamento superior), podemos diminuir a atividade de certos centros de força e canalizar suas energias de modo a fortalecer outros centros de força</a:t>
            </a:r>
          </a:p>
          <a:p>
            <a:endParaRPr lang="pt-BR" baseline="0" dirty="0"/>
          </a:p>
          <a:p>
            <a:r>
              <a:rPr lang="pt-BR" baseline="0" dirty="0"/>
              <a:t>“Quando a nossa mente, por atos contrários à lei Divina, prejudica a harmonia de qualquer um desses fulcros de força de nossa alma, naturalmente se escraviza aos efeitos da ação desequilibrante, obrigando-se ao trabalho de reajuste” (André Luiz, Entre a Terra e o Céu, cap. XX)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6733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5789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São sete os centros de força mais importantes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6646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22A80C6-9D79-4764-A7A9-4F1BC385A832}" type="slidenum">
              <a:rPr lang="pt-BR" smtClean="0"/>
              <a:pPr>
                <a:spcBef>
                  <a:spcPct val="0"/>
                </a:spcBef>
              </a:pPr>
              <a:t>16</a:t>
            </a:fld>
            <a:endParaRPr lang="pt-BR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94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Localização: topo da cabeça; Correlação Física: ligado à Glândula Pineal (epífise); Cor: Violeta, branco-fluorescente ou dourado.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É o centro de força mais importante, pois é o responsável pela irrigação energética do cérebro. Bem desenvolvido, facilita a lembrança e a conscientização das projeções da consciência. É muito importante na telepatia, na mediunidade, nas expansões da consciência e na recepção de temas elevados. É o centro de força por onde penetra o fluido cósmico.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17</a:t>
            </a:fld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Coronário</a:t>
            </a:r>
            <a:r>
              <a:rPr lang="pt-BR" baseline="0" dirty="0"/>
              <a:t>: liga os planos espiritual e material </a:t>
            </a:r>
          </a:p>
          <a:p>
            <a:r>
              <a:rPr lang="pt-BR" sz="1200" u="sng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As glândulas endócrinas,</a:t>
            </a:r>
            <a:r>
              <a:rPr lang="pt-BR" sz="1200" u="none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com seus hormônios saturados de energias espirituais, </a:t>
            </a:r>
            <a:r>
              <a:rPr lang="pt-BR" sz="1200" u="sng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inundam todo o organismo </a:t>
            </a:r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através da corrente sanguínea. Assim toda a energia que entrou via perispírito é distribuída em todo o organismo físico. No livro Entre a Terra e o Céu, o autor André Luiz sublinha a importância  desses centros de força, que são como usinas de recepção e armazenamento de energia espiritual, ligados ao corpo físico por terminações nervosas denominadas plexos.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3115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A glândula pineal (também chamada de corpo pineal, epífise cerebral, epífise ou o “terceiro olho”) é uma pequena glândula endócrina no cérebro dos vertebrados. Ela produz a melatonina derivado da serotonina, um hormônio que afeta a modulação do padrão vigília / sono e funções sazonais. Sua forma assemelha-se a uma pequena pinha (daí o seu nome), e está localizada perto do centro do cérebro, entre os dois hemisférios, escondida num sulco onde os dois corpos talâmicos arredondados se juntam</a:t>
            </a:r>
          </a:p>
          <a:p>
            <a:endParaRPr lang="pt-BR" dirty="0"/>
          </a:p>
          <a:p>
            <a:r>
              <a:rPr lang="pt-BR" dirty="0"/>
              <a:t>Uma </a:t>
            </a:r>
            <a:r>
              <a:rPr lang="pt-BR" b="1" dirty="0"/>
              <a:t>glândula endócrina</a:t>
            </a:r>
            <a:r>
              <a:rPr lang="pt-BR" dirty="0"/>
              <a:t> secreta substâncias que são lançadas diretamente na </a:t>
            </a:r>
            <a:r>
              <a:rPr lang="pt-BR" dirty="0">
                <a:hlinkClick r:id="rId3" tooltip="Sistema circulatório"/>
              </a:rPr>
              <a:t>corrente sanguínea</a:t>
            </a:r>
            <a:r>
              <a:rPr lang="pt-BR" dirty="0"/>
              <a:t>, ao contrário das </a:t>
            </a:r>
            <a:r>
              <a:rPr lang="pt-BR" dirty="0">
                <a:hlinkClick r:id="rId4" tooltip="Glândula exócrina"/>
              </a:rPr>
              <a:t>glândulas exócrinas</a:t>
            </a:r>
            <a:r>
              <a:rPr lang="pt-BR" dirty="0"/>
              <a:t>. A </a:t>
            </a:r>
            <a:r>
              <a:rPr lang="pt-BR" dirty="0" err="1">
                <a:hlinkClick r:id="rId5" tooltip="Tireóide"/>
              </a:rPr>
              <a:t>tireóide</a:t>
            </a:r>
            <a:r>
              <a:rPr lang="pt-BR" dirty="0"/>
              <a:t> é uma glândula endócrina. Existem ainda as glândulas </a:t>
            </a:r>
            <a:r>
              <a:rPr lang="pt-BR" dirty="0" err="1"/>
              <a:t>anfícrinas</a:t>
            </a:r>
            <a:r>
              <a:rPr lang="pt-BR" dirty="0"/>
              <a:t>, que são simultaneamente endócrinas e exócrinas. O </a:t>
            </a:r>
            <a:r>
              <a:rPr lang="pt-BR" dirty="0">
                <a:hlinkClick r:id="rId6" tooltip="Pâncreas"/>
              </a:rPr>
              <a:t>pâncreas</a:t>
            </a:r>
            <a:r>
              <a:rPr lang="pt-BR" dirty="0"/>
              <a:t> produz </a:t>
            </a:r>
            <a:r>
              <a:rPr lang="pt-BR" dirty="0">
                <a:hlinkClick r:id="rId7" tooltip="Insulina"/>
              </a:rPr>
              <a:t>insulina</a:t>
            </a:r>
            <a:r>
              <a:rPr lang="pt-BR" dirty="0"/>
              <a:t> (lançada diretamente no sangue) e </a:t>
            </a:r>
            <a:r>
              <a:rPr lang="pt-BR" dirty="0">
                <a:hlinkClick r:id="rId8" tooltip="Suco pancreático"/>
              </a:rPr>
              <a:t>suco pancreático</a:t>
            </a:r>
            <a:r>
              <a:rPr lang="pt-BR" dirty="0"/>
              <a:t> (lançado no </a:t>
            </a:r>
            <a:r>
              <a:rPr lang="pt-BR" dirty="0">
                <a:hlinkClick r:id="rId9" tooltip="Intestino delgado"/>
              </a:rPr>
              <a:t>intestino delgado</a:t>
            </a:r>
            <a:r>
              <a:rPr lang="pt-BR" dirty="0"/>
              <a:t>, considerado como exterior do organismo)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19</a:t>
            </a:fld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O que o médium em desenvolvimento poderá sentir:</a:t>
            </a:r>
          </a:p>
          <a:p>
            <a:r>
              <a:rPr lang="pt-BR" dirty="0"/>
              <a:t>como se a cabeça crescesse ou certa pressão sobre ela; ou</a:t>
            </a:r>
          </a:p>
          <a:p>
            <a:r>
              <a:rPr lang="pt-BR" dirty="0"/>
              <a:t>espécie de redemoinho, tontura; ou mesmo</a:t>
            </a:r>
          </a:p>
          <a:p>
            <a:r>
              <a:rPr lang="pt-BR" dirty="0"/>
              <a:t>ideias diferentes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3270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Os</a:t>
            </a:r>
            <a:r>
              <a:rPr lang="pt-BR" baseline="0" dirty="0"/>
              <a:t> seres humanos </a:t>
            </a:r>
            <a:r>
              <a:rPr lang="pt-BR" b="1" baseline="0" dirty="0"/>
              <a:t>se nutrem de alimentos líquidos ou sólidos </a:t>
            </a:r>
            <a:r>
              <a:rPr lang="pt-BR" baseline="0" dirty="0"/>
              <a:t>(que recebem por meio do aparelho digestivo), </a:t>
            </a:r>
            <a:r>
              <a:rPr lang="pt-BR" b="1" baseline="0" dirty="0"/>
              <a:t>do ar atmosférico </a:t>
            </a:r>
            <a:r>
              <a:rPr lang="pt-BR" baseline="0" dirty="0"/>
              <a:t>(por meio do aparelho respiratório), mas também se nutrem </a:t>
            </a:r>
            <a:r>
              <a:rPr lang="pt-BR" b="1" baseline="0" dirty="0"/>
              <a:t>de energias cósmicas e espirituais</a:t>
            </a:r>
          </a:p>
          <a:p>
            <a:endParaRPr lang="pt-BR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Afirma</a:t>
            </a:r>
            <a:r>
              <a:rPr lang="en-US" baseline="0" dirty="0"/>
              <a:t> André Luiz (</a:t>
            </a:r>
            <a:r>
              <a:rPr lang="en-US" baseline="0" dirty="0" err="1"/>
              <a:t>Missionários</a:t>
            </a:r>
            <a:r>
              <a:rPr lang="en-US" baseline="0" dirty="0"/>
              <a:t> da Luz) </a:t>
            </a:r>
            <a:r>
              <a:rPr lang="en-US" baseline="0" dirty="0" err="1"/>
              <a:t>que</a:t>
            </a:r>
            <a:r>
              <a:rPr lang="en-US" baseline="0" dirty="0"/>
              <a:t>,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cada</a:t>
            </a:r>
            <a:r>
              <a:rPr lang="en-US" baseline="0" dirty="0"/>
              <a:t> </a:t>
            </a:r>
            <a:r>
              <a:rPr lang="en-US" baseline="0" dirty="0" err="1"/>
              <a:t>minuto</a:t>
            </a:r>
            <a:r>
              <a:rPr lang="en-US" baseline="0" dirty="0"/>
              <a:t>, </a:t>
            </a:r>
            <a:r>
              <a:rPr lang="en-US" baseline="0" dirty="0" err="1"/>
              <a:t>descem</a:t>
            </a:r>
            <a:r>
              <a:rPr lang="en-US" baseline="0" dirty="0"/>
              <a:t> </a:t>
            </a:r>
            <a:r>
              <a:rPr lang="en-US" baseline="0" dirty="0" err="1"/>
              <a:t>sobre</a:t>
            </a:r>
            <a:r>
              <a:rPr lang="en-US" baseline="0" dirty="0"/>
              <a:t> </a:t>
            </a:r>
            <a:r>
              <a:rPr lang="en-US" baseline="0" dirty="0" err="1"/>
              <a:t>os</a:t>
            </a:r>
            <a:r>
              <a:rPr lang="en-US" baseline="0" dirty="0"/>
              <a:t> </a:t>
            </a:r>
            <a:r>
              <a:rPr lang="en-US" baseline="0" dirty="0" err="1"/>
              <a:t>encarnados</a:t>
            </a:r>
            <a:r>
              <a:rPr lang="en-US" baseline="0" dirty="0"/>
              <a:t> </a:t>
            </a:r>
            <a:r>
              <a:rPr lang="en-US" baseline="0" dirty="0" err="1"/>
              <a:t>bilhões</a:t>
            </a:r>
            <a:r>
              <a:rPr lang="en-US" baseline="0" dirty="0"/>
              <a:t> de </a:t>
            </a:r>
            <a:r>
              <a:rPr lang="en-US" baseline="0" dirty="0" err="1"/>
              <a:t>raios</a:t>
            </a:r>
            <a:r>
              <a:rPr lang="en-US" baseline="0" dirty="0"/>
              <a:t> </a:t>
            </a:r>
            <a:r>
              <a:rPr lang="en-US" baseline="0" dirty="0" err="1"/>
              <a:t>cósmicos</a:t>
            </a:r>
            <a:r>
              <a:rPr lang="en-US" baseline="0" dirty="0"/>
              <a:t> (</a:t>
            </a:r>
            <a:r>
              <a:rPr lang="en-US" baseline="0" dirty="0" err="1"/>
              <a:t>vindos</a:t>
            </a:r>
            <a:r>
              <a:rPr lang="en-US" baseline="0" dirty="0"/>
              <a:t> de </a:t>
            </a:r>
            <a:r>
              <a:rPr lang="en-US" baseline="0" dirty="0" err="1"/>
              <a:t>estrelas</a:t>
            </a:r>
            <a:r>
              <a:rPr lang="en-US" baseline="0" dirty="0"/>
              <a:t> e </a:t>
            </a:r>
            <a:r>
              <a:rPr lang="en-US" baseline="0" dirty="0" err="1"/>
              <a:t>planetas</a:t>
            </a:r>
            <a:r>
              <a:rPr lang="en-US" baseline="0" dirty="0"/>
              <a:t>), </a:t>
            </a:r>
            <a:r>
              <a:rPr lang="en-US" baseline="0" dirty="0" err="1"/>
              <a:t>além</a:t>
            </a:r>
            <a:r>
              <a:rPr lang="en-US" baseline="0" dirty="0"/>
              <a:t> dos </a:t>
            </a:r>
            <a:r>
              <a:rPr lang="en-US" baseline="0" dirty="0" err="1"/>
              <a:t>raios</a:t>
            </a:r>
            <a:r>
              <a:rPr lang="en-US" baseline="0" dirty="0"/>
              <a:t> </a:t>
            </a:r>
            <a:r>
              <a:rPr lang="en-US" baseline="0" dirty="0" err="1"/>
              <a:t>solares</a:t>
            </a:r>
            <a:r>
              <a:rPr lang="en-US" baseline="0" dirty="0"/>
              <a:t>, </a:t>
            </a:r>
            <a:r>
              <a:rPr lang="en-US" baseline="0" dirty="0" err="1"/>
              <a:t>caloríficos</a:t>
            </a:r>
            <a:r>
              <a:rPr lang="en-US" baseline="0" dirty="0"/>
              <a:t> e </a:t>
            </a:r>
            <a:r>
              <a:rPr lang="en-US" baseline="0" dirty="0" err="1"/>
              <a:t>luminosos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a </a:t>
            </a:r>
            <a:r>
              <a:rPr lang="en-US" baseline="0" dirty="0" err="1"/>
              <a:t>ciência</a:t>
            </a:r>
            <a:r>
              <a:rPr lang="en-US" baseline="0" dirty="0"/>
              <a:t> mal </a:t>
            </a:r>
            <a:r>
              <a:rPr lang="en-US" baseline="0" dirty="0" err="1"/>
              <a:t>conhece</a:t>
            </a:r>
            <a:r>
              <a:rPr lang="en-US" baseline="0" dirty="0"/>
              <a:t>: </a:t>
            </a:r>
            <a:r>
              <a:rPr lang="en-US" baseline="0" dirty="0" err="1"/>
              <a:t>os</a:t>
            </a:r>
            <a:r>
              <a:rPr lang="en-US" baseline="0" dirty="0"/>
              <a:t> </a:t>
            </a:r>
            <a:r>
              <a:rPr lang="en-US" baseline="0" dirty="0" err="1"/>
              <a:t>raios</a:t>
            </a:r>
            <a:r>
              <a:rPr lang="en-US" baseline="0" dirty="0"/>
              <a:t> </a:t>
            </a:r>
            <a:r>
              <a:rPr lang="en-US" baseline="0" dirty="0" err="1"/>
              <a:t>gama</a:t>
            </a:r>
            <a:r>
              <a:rPr lang="en-US" baseline="0" dirty="0"/>
              <a:t> (</a:t>
            </a:r>
            <a:r>
              <a:rPr lang="en-US" baseline="0" dirty="0" err="1"/>
              <a:t>provenientes</a:t>
            </a:r>
            <a:r>
              <a:rPr lang="en-US" baseline="0" dirty="0"/>
              <a:t> do </a:t>
            </a:r>
            <a:r>
              <a:rPr lang="en-US" baseline="0" dirty="0" err="1"/>
              <a:t>rádium</a:t>
            </a:r>
            <a:r>
              <a:rPr lang="en-US" baseline="0" dirty="0"/>
              <a:t>), </a:t>
            </a:r>
            <a:r>
              <a:rPr lang="en-US" baseline="0" dirty="0" err="1"/>
              <a:t>os</a:t>
            </a:r>
            <a:r>
              <a:rPr lang="en-US" baseline="0" dirty="0"/>
              <a:t> </a:t>
            </a:r>
            <a:r>
              <a:rPr lang="en-US" baseline="0" dirty="0" err="1"/>
              <a:t>emitidos</a:t>
            </a:r>
            <a:r>
              <a:rPr lang="en-US" baseline="0" dirty="0"/>
              <a:t> </a:t>
            </a:r>
            <a:r>
              <a:rPr lang="en-US" baseline="0" dirty="0" err="1"/>
              <a:t>pela</a:t>
            </a:r>
            <a:r>
              <a:rPr lang="en-US" baseline="0" dirty="0"/>
              <a:t> </a:t>
            </a:r>
            <a:r>
              <a:rPr lang="en-US" baseline="0" dirty="0" err="1"/>
              <a:t>água</a:t>
            </a:r>
            <a:r>
              <a:rPr lang="en-US" baseline="0" dirty="0"/>
              <a:t> e </a:t>
            </a:r>
            <a:r>
              <a:rPr lang="en-US" baseline="0" dirty="0" err="1"/>
              <a:t>pelos</a:t>
            </a:r>
            <a:r>
              <a:rPr lang="en-US" baseline="0" dirty="0"/>
              <a:t> </a:t>
            </a:r>
            <a:r>
              <a:rPr lang="en-US" baseline="0" dirty="0" err="1"/>
              <a:t>metais</a:t>
            </a:r>
            <a:r>
              <a:rPr lang="en-US" baseline="0" dirty="0"/>
              <a:t> e </a:t>
            </a:r>
            <a:r>
              <a:rPr lang="en-US" baseline="0" dirty="0" err="1"/>
              <a:t>os</a:t>
            </a:r>
            <a:r>
              <a:rPr lang="en-US" baseline="0" dirty="0"/>
              <a:t> </a:t>
            </a:r>
            <a:r>
              <a:rPr lang="en-US" baseline="0" dirty="0" err="1"/>
              <a:t>magnéticos</a:t>
            </a:r>
            <a:r>
              <a:rPr lang="en-US" baseline="0" dirty="0"/>
              <a:t> (</a:t>
            </a:r>
            <a:r>
              <a:rPr lang="en-US" baseline="0" dirty="0" err="1"/>
              <a:t>exteriorizados</a:t>
            </a:r>
            <a:r>
              <a:rPr lang="en-US" baseline="0" dirty="0"/>
              <a:t> </a:t>
            </a:r>
            <a:r>
              <a:rPr lang="en-US" baseline="0" dirty="0" err="1"/>
              <a:t>pelos</a:t>
            </a:r>
            <a:r>
              <a:rPr lang="en-US" baseline="0" dirty="0"/>
              <a:t> </a:t>
            </a:r>
            <a:r>
              <a:rPr lang="en-US" baseline="0" dirty="0" err="1"/>
              <a:t>vegetais</a:t>
            </a:r>
            <a:r>
              <a:rPr lang="en-US" baseline="0" dirty="0"/>
              <a:t>, </a:t>
            </a:r>
            <a:r>
              <a:rPr lang="en-US" baseline="0" dirty="0" err="1"/>
              <a:t>animais</a:t>
            </a:r>
            <a:r>
              <a:rPr lang="en-US" baseline="0" dirty="0"/>
              <a:t> e </a:t>
            </a:r>
            <a:r>
              <a:rPr lang="en-US" baseline="0" dirty="0" err="1"/>
              <a:t>seres</a:t>
            </a:r>
            <a:r>
              <a:rPr lang="en-US" baseline="0" dirty="0"/>
              <a:t> </a:t>
            </a:r>
            <a:r>
              <a:rPr lang="en-US" baseline="0" dirty="0" err="1"/>
              <a:t>humanos</a:t>
            </a:r>
            <a:r>
              <a:rPr lang="en-US" baseline="0" dirty="0"/>
              <a:t>)</a:t>
            </a:r>
            <a:endParaRPr lang="en-US" dirty="0"/>
          </a:p>
          <a:p>
            <a:endParaRPr lang="pt-BR" dirty="0"/>
          </a:p>
          <a:p>
            <a:r>
              <a:rPr lang="pt-BR" dirty="0"/>
              <a:t>Nutrição</a:t>
            </a:r>
          </a:p>
          <a:p>
            <a:r>
              <a:rPr lang="pt-BR" dirty="0"/>
              <a:t>Alimentos líquidos ou</a:t>
            </a:r>
            <a:r>
              <a:rPr lang="pt-BR" baseline="0" dirty="0"/>
              <a:t> sólidos</a:t>
            </a:r>
          </a:p>
          <a:p>
            <a:r>
              <a:rPr lang="pt-BR" baseline="0" dirty="0"/>
              <a:t>Ar atmosférico</a:t>
            </a:r>
          </a:p>
          <a:p>
            <a:r>
              <a:rPr lang="pt-BR" baseline="0" dirty="0"/>
              <a:t>Energias cósmicas e espirituais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76352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02B038C-015C-4489-A51C-1AA863F5F1EA}" type="slidenum">
              <a:rPr lang="pt-BR"/>
              <a:pPr algn="r" eaLnBrk="1" hangingPunct="1">
                <a:spcBef>
                  <a:spcPct val="0"/>
                </a:spcBef>
              </a:pPr>
              <a:t>21</a:t>
            </a:fld>
            <a:endParaRPr 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pt-BR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Localização: fronte; Correlação Física: ligado à Glândula Hipófise (pituitária); Cor: Índigo, branco-azulado, amarelo ou esverdeado.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É o responsável pela energização dos olhos e do nariz. Bem desenvolvido, facilita a clarividência e a intuição.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Por vezes, sua atividade cria uma palpitação na testa ou sensação de calor (parece um coração batendo na testa).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6854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Frontal ou cerebral</a:t>
            </a:r>
          </a:p>
          <a:p>
            <a:r>
              <a:rPr lang="pt-BR" dirty="0"/>
              <a:t>Localiza-se na região da fronte, testa; contíguo ao coronário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1003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Exerce influência decisiva sobre os</a:t>
            </a:r>
            <a:r>
              <a:rPr lang="pt-BR" b="1" baseline="0" dirty="0"/>
              <a:t> demais centros de força vital</a:t>
            </a:r>
            <a:r>
              <a:rPr lang="pt-BR" baseline="0" dirty="0"/>
              <a:t>, sendo responsável pelo funcionamento do sistema nervoso central (sentidos físicos) e dos centros superiores do processo intelectivo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04623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b="0" dirty="0"/>
              <a:t>Exerce influência decisiva sobre os</a:t>
            </a:r>
            <a:r>
              <a:rPr lang="pt-BR" b="0" baseline="0" dirty="0"/>
              <a:t> demais centros de força vital</a:t>
            </a:r>
            <a:r>
              <a:rPr lang="pt-BR" baseline="0" dirty="0"/>
              <a:t>, </a:t>
            </a:r>
            <a:r>
              <a:rPr lang="pt-BR" b="1" baseline="0" dirty="0"/>
              <a:t>sendo responsável pelo funcionamento do sistema nervoso central (sentidos físicos) e dos centros superiores do processo intelectivo</a:t>
            </a:r>
            <a:endParaRPr lang="pt-BR" b="1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72819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Relaciona-se mais diretamente</a:t>
            </a:r>
            <a:r>
              <a:rPr lang="pt-BR" baseline="0" dirty="0"/>
              <a:t> com os lobos frontais e a hipófise pituitária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08467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que o médium em</a:t>
            </a:r>
            <a:r>
              <a:rPr lang="pt-BR" baseline="0" dirty="0"/>
              <a:t> desenvolvimento poderá sentir:</a:t>
            </a:r>
          </a:p>
          <a:p>
            <a:r>
              <a:rPr lang="pt-BR" baseline="0" dirty="0" err="1"/>
              <a:t>Influenciação</a:t>
            </a:r>
            <a:r>
              <a:rPr lang="pt-BR" baseline="0" dirty="0"/>
              <a:t> nos sentidos: </a:t>
            </a:r>
          </a:p>
          <a:p>
            <a:r>
              <a:rPr lang="pt-BR" baseline="0" dirty="0"/>
              <a:t>- ouvidos: sensíveis demais</a:t>
            </a:r>
          </a:p>
          <a:p>
            <a:r>
              <a:rPr lang="pt-BR" baseline="0" dirty="0"/>
              <a:t>- olhos: com muita claridade ou sombras, turvação, cores, lágrimas</a:t>
            </a:r>
          </a:p>
          <a:p>
            <a:r>
              <a:rPr lang="pt-BR" baseline="0" dirty="0"/>
              <a:t>- no olfato: odores desagradáveis ou perfumes</a:t>
            </a:r>
          </a:p>
          <a:p>
            <a:r>
              <a:rPr lang="pt-BR" baseline="0" dirty="0"/>
              <a:t>- no tato: mãos e pés frios ou suarentos</a:t>
            </a:r>
          </a:p>
          <a:p>
            <a:pPr marL="0" indent="0">
              <a:buFontTx/>
              <a:buNone/>
            </a:pPr>
            <a:r>
              <a:rPr lang="pt-BR" baseline="0" dirty="0"/>
              <a:t>- impulsos para escrever</a:t>
            </a:r>
          </a:p>
          <a:p>
            <a:pPr marL="0" indent="0">
              <a:buFontTx/>
              <a:buNone/>
            </a:pPr>
            <a:r>
              <a:rPr lang="pt-BR" dirty="0"/>
              <a:t>- no paladar: salivação excessiva, gosto diferente na boca ou boca</a:t>
            </a:r>
            <a:r>
              <a:rPr lang="pt-BR" baseline="0" dirty="0"/>
              <a:t> seca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32799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98F8AFE-ADC4-4F15-9EF1-EB020F9F4FF3}" type="slidenum">
              <a:rPr lang="pt-BR"/>
              <a:pPr algn="r" eaLnBrk="1" hangingPunct="1">
                <a:spcBef>
                  <a:spcPct val="0"/>
                </a:spcBef>
              </a:pPr>
              <a:t>27</a:t>
            </a:fld>
            <a:endParaRPr lang="pt-BR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pt-BR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Localização: garganta; Correlação Física: ligado à Glândula Tireoide (e paratireoides); Cor: azul-celeste; lilás, branco prateado ou rosa.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É o responsável pela energização da boca, garganta e órgãos respiratórios.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Bem desenvolvido, facilita a psicofonia e a clariaudiência. É considerado também como um filtro energético que bloqueia as energias emocionais, para que elas não cheguem até os centros de forças da cabeça. É o centro de força responsável pela expressão criativa (comunicação) do ser humano no mundo.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8547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Regula os fenômenos vocais</a:t>
            </a:r>
            <a:r>
              <a:rPr lang="pt-BR" b="1" baseline="0" dirty="0"/>
              <a:t> (a emissão de voz</a:t>
            </a:r>
            <a:r>
              <a:rPr lang="pt-BR" baseline="0" dirty="0"/>
              <a:t>), inclusive as atividades das glândulas timo e tireoide</a:t>
            </a:r>
          </a:p>
          <a:p>
            <a:r>
              <a:rPr lang="pt-BR" baseline="0" dirty="0"/>
              <a:t>Relaciona-se com o plexo cervical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40871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Regula os fenômenos vocais</a:t>
            </a:r>
            <a:r>
              <a:rPr lang="pt-BR" baseline="0" dirty="0"/>
              <a:t> (a emissão de voz), </a:t>
            </a:r>
            <a:r>
              <a:rPr lang="pt-BR" b="1" baseline="0" dirty="0"/>
              <a:t>inclusive as atividades das glândulas timo e tiroide</a:t>
            </a:r>
          </a:p>
          <a:p>
            <a:r>
              <a:rPr lang="pt-BR" baseline="0" dirty="0"/>
              <a:t>Relaciona-se com o plexo cervical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36236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Regula os fenômenos vocais</a:t>
            </a:r>
            <a:r>
              <a:rPr lang="pt-BR" baseline="0" dirty="0"/>
              <a:t> (a emissão de voz), inclusive as atividades das glândulas timo e tiroide</a:t>
            </a:r>
          </a:p>
          <a:p>
            <a:r>
              <a:rPr lang="pt-BR" b="1" baseline="0" dirty="0"/>
              <a:t>Relaciona-se com o plexo cervical</a:t>
            </a:r>
            <a:endParaRPr lang="pt-BR" b="1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7516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15A54D6-ADC9-47DD-A36F-53726EC18DCF}" type="slidenum">
              <a:rPr lang="pt-BR"/>
              <a:pPr algn="r" eaLnBrk="1" hangingPunct="1">
                <a:spcBef>
                  <a:spcPct val="0"/>
                </a:spcBef>
              </a:pPr>
              <a:t>4</a:t>
            </a:fld>
            <a:endParaRPr lang="pt-BR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buFontTx/>
              <a:buChar char="•"/>
              <a:defRPr/>
            </a:pPr>
            <a:r>
              <a:rPr lang="en-US" dirty="0" err="1"/>
              <a:t>Isso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contar</a:t>
            </a:r>
            <a:r>
              <a:rPr lang="en-US" dirty="0"/>
              <a:t> as </a:t>
            </a:r>
            <a:r>
              <a:rPr lang="en-US" dirty="0" err="1"/>
              <a:t>emanações</a:t>
            </a:r>
            <a:r>
              <a:rPr lang="en-US" dirty="0"/>
              <a:t> </a:t>
            </a:r>
            <a:r>
              <a:rPr lang="en-US" dirty="0" err="1"/>
              <a:t>psíquicas</a:t>
            </a:r>
            <a:r>
              <a:rPr lang="en-US" baseline="0" dirty="0"/>
              <a:t> dos </a:t>
            </a:r>
            <a:r>
              <a:rPr lang="en-US" baseline="0" dirty="0" err="1"/>
              <a:t>seres</a:t>
            </a:r>
            <a:r>
              <a:rPr lang="en-US" baseline="0" dirty="0"/>
              <a:t> </a:t>
            </a:r>
            <a:r>
              <a:rPr lang="en-US" baseline="0" dirty="0" err="1"/>
              <a:t>desencarnados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</a:t>
            </a:r>
            <a:r>
              <a:rPr lang="en-US" baseline="0" dirty="0" err="1"/>
              <a:t>rodeiam</a:t>
            </a:r>
            <a:r>
              <a:rPr lang="en-US" baseline="0" dirty="0"/>
              <a:t> a Terra e </a:t>
            </a:r>
            <a:r>
              <a:rPr lang="en-US" baseline="0" dirty="0" err="1"/>
              <a:t>os</a:t>
            </a:r>
            <a:r>
              <a:rPr lang="en-US" baseline="0" dirty="0"/>
              <a:t> </a:t>
            </a:r>
            <a:r>
              <a:rPr lang="en-US" baseline="0" dirty="0" err="1"/>
              <a:t>raios</a:t>
            </a:r>
            <a:r>
              <a:rPr lang="en-US" baseline="0" dirty="0"/>
              <a:t> </a:t>
            </a:r>
            <a:r>
              <a:rPr lang="en-US" baseline="0" dirty="0" err="1"/>
              <a:t>expedidos</a:t>
            </a:r>
            <a:r>
              <a:rPr lang="en-US" baseline="0" dirty="0"/>
              <a:t> </a:t>
            </a:r>
            <a:r>
              <a:rPr lang="en-US" baseline="0" dirty="0" err="1"/>
              <a:t>pela</a:t>
            </a:r>
            <a:r>
              <a:rPr lang="en-US" baseline="0" dirty="0"/>
              <a:t> </a:t>
            </a:r>
            <a:r>
              <a:rPr lang="en-US" baseline="0" dirty="0" err="1"/>
              <a:t>prece</a:t>
            </a:r>
            <a:r>
              <a:rPr lang="en-US" baseline="0" dirty="0"/>
              <a:t>, </a:t>
            </a:r>
            <a:r>
              <a:rPr lang="en-US" baseline="0" dirty="0" err="1"/>
              <a:t>envolvendo</a:t>
            </a:r>
            <a:r>
              <a:rPr lang="en-US" baseline="0" dirty="0"/>
              <a:t> a </a:t>
            </a:r>
            <a:r>
              <a:rPr lang="en-US" baseline="0" dirty="0" err="1"/>
              <a:t>todos</a:t>
            </a:r>
            <a:r>
              <a:rPr lang="en-US" baseline="0" dirty="0"/>
              <a:t> </a:t>
            </a:r>
            <a:r>
              <a:rPr lang="en-US" baseline="0" dirty="0" err="1"/>
              <a:t>numa</a:t>
            </a:r>
            <a:r>
              <a:rPr lang="en-US" baseline="0" dirty="0"/>
              <a:t> </a:t>
            </a:r>
            <a:r>
              <a:rPr lang="en-US" baseline="0" dirty="0" err="1"/>
              <a:t>permuta</a:t>
            </a:r>
            <a:r>
              <a:rPr lang="en-US" baseline="0" dirty="0"/>
              <a:t> </a:t>
            </a:r>
            <a:r>
              <a:rPr lang="en-US" baseline="0" dirty="0" err="1"/>
              <a:t>incessante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cura</a:t>
            </a:r>
            <a:r>
              <a:rPr lang="en-US" baseline="0" dirty="0"/>
              <a:t> do </a:t>
            </a:r>
            <a:r>
              <a:rPr lang="en-US" baseline="0" dirty="0" err="1"/>
              <a:t>corpo</a:t>
            </a:r>
            <a:r>
              <a:rPr lang="en-US" baseline="0" dirty="0"/>
              <a:t>,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renovação</a:t>
            </a:r>
            <a:r>
              <a:rPr lang="en-US" baseline="0" dirty="0"/>
              <a:t> da alma e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iluminação</a:t>
            </a:r>
            <a:r>
              <a:rPr lang="en-US" baseline="0" dirty="0"/>
              <a:t> da </a:t>
            </a:r>
            <a:r>
              <a:rPr lang="en-US" baseline="0" dirty="0" err="1"/>
              <a:t>consciência</a:t>
            </a:r>
            <a:endParaRPr lang="en-US" baseline="0" dirty="0"/>
          </a:p>
          <a:p>
            <a:pPr eaLnBrk="1" hangingPunct="1">
              <a:buFontTx/>
              <a:buChar char="•"/>
              <a:defRPr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9690979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que o médium em desenvolvimento poderá</a:t>
            </a:r>
            <a:r>
              <a:rPr lang="pt-BR" baseline="0" dirty="0"/>
              <a:t> sentir:</a:t>
            </a:r>
          </a:p>
          <a:p>
            <a:pPr marL="171450" indent="-171450">
              <a:buFontTx/>
              <a:buChar char="-"/>
            </a:pPr>
            <a:r>
              <a:rPr lang="pt-BR" baseline="0" dirty="0"/>
              <a:t>língua dormente</a:t>
            </a:r>
          </a:p>
          <a:p>
            <a:pPr marL="171450" indent="-171450">
              <a:buFontTx/>
              <a:buChar char="-"/>
            </a:pPr>
            <a:r>
              <a:rPr lang="pt-BR" baseline="0" dirty="0"/>
              <a:t>saliva grossa ou excessiva</a:t>
            </a:r>
          </a:p>
          <a:p>
            <a:pPr marL="171450" indent="-171450">
              <a:buFontTx/>
              <a:buChar char="-"/>
            </a:pPr>
            <a:r>
              <a:rPr lang="pt-BR" baseline="0" dirty="0"/>
              <a:t>dormência nos lábios ou em todo o aparelho fonador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52515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6D7E70C-89D9-49B6-B037-CD5A0FE5F55D}" type="slidenum">
              <a:rPr lang="pt-BR"/>
              <a:pPr algn="r" eaLnBrk="1" hangingPunct="1">
                <a:spcBef>
                  <a:spcPct val="0"/>
                </a:spcBef>
              </a:pPr>
              <a:t>33</a:t>
            </a:fld>
            <a:endParaRPr lang="pt-BR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pt-BR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Localização: centro do peito; Correlação Física: ligado à Glândula Timo; Cor: verde e amarelo-ouro.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É o centro de força responsável pela energização do sistema </a:t>
            </a:r>
            <a:r>
              <a:rPr lang="pt-BR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cárdio-respiratório</a:t>
            </a:r>
            <a:r>
              <a:rPr lang="pt-BR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. É considerado o canal de movimentação dos sentimentos. É o centro de força mais afetado pelo desequilíbrio emocional. Bem desenvolvido, torna-se um canal de amor para o trabalho de assistência espiritual. Quando existe um bloqueio nesse centro de força, a pessoa sente depressão, angústia, irritação ou pontadas no peito.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9586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Responsável pelo funcionamento do aparelho circulatório </a:t>
            </a:r>
            <a:r>
              <a:rPr lang="pt-BR" dirty="0"/>
              <a:t>e pelo controle da emotividade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22714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Responsável pelo funcionamento do aparelho circulatório e </a:t>
            </a:r>
            <a:r>
              <a:rPr lang="pt-BR" b="1" dirty="0"/>
              <a:t>pelo controle da emotividade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08175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Tem relação com o plexo cardíaco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77714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que o médium</a:t>
            </a:r>
            <a:r>
              <a:rPr lang="pt-BR" baseline="0" dirty="0"/>
              <a:t> em desenvolvimento pode sentir:</a:t>
            </a:r>
          </a:p>
          <a:p>
            <a:r>
              <a:rPr lang="pt-BR" baseline="0" dirty="0"/>
              <a:t>taquicardia; pressão no peito; respiração profunda e rápida; falta de ar; sensação de doação fluídica nesse centro de força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50499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8BCFA2A-CE39-43D5-8F99-FD059FF018D8}" type="slidenum">
              <a:rPr lang="pt-BR"/>
              <a:pPr algn="r" eaLnBrk="1" hangingPunct="1">
                <a:spcBef>
                  <a:spcPct val="0"/>
                </a:spcBef>
              </a:pPr>
              <a:t>39</a:t>
            </a:fld>
            <a:endParaRPr lang="pt-BR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012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UMBILICAL: Localização: cerca de 1 cm acima do umbigo; Correlação Física: ligado ao pâncreas; Cor: Amarelo, verde-forte e vermelho.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É responsável pela energização do sistema digestório. É considerado o centro de força das emoções inferiores. Quando está bloqueado, causa enjoo, medo ou irritação. Bem desenvolvido, facilita a percepção das energias ambientais.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40</a:t>
            </a:fld>
            <a:endParaRPr 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Responsável pelo funcionamento do</a:t>
            </a:r>
            <a:r>
              <a:rPr lang="pt-BR" b="1" baseline="0" dirty="0"/>
              <a:t> aparelho digestivo</a:t>
            </a:r>
            <a:r>
              <a:rPr lang="pt-BR" baseline="0" dirty="0"/>
              <a:t>, pela assimilação de elementos nutritivos e reposição de fluidos em nossa organização física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82511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Responsável pelo funcionamento do</a:t>
            </a:r>
            <a:r>
              <a:rPr lang="pt-BR" baseline="0" dirty="0"/>
              <a:t> aparelho digestivo, </a:t>
            </a:r>
            <a:r>
              <a:rPr lang="pt-BR" b="1" baseline="0" dirty="0"/>
              <a:t>pela assimilação de elementos nutritivos </a:t>
            </a:r>
            <a:r>
              <a:rPr lang="pt-BR" baseline="0" dirty="0"/>
              <a:t>e reposição de fluidos em nossa organização física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4730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20687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Responsável pelo funcionamento do</a:t>
            </a:r>
            <a:r>
              <a:rPr lang="pt-BR" baseline="0" dirty="0"/>
              <a:t> aparelho digestivo, pela assimilação de elementos nutritivos e </a:t>
            </a:r>
            <a:r>
              <a:rPr lang="pt-BR" b="1" baseline="0" dirty="0"/>
              <a:t>reposição de fluidos em nossa organização física</a:t>
            </a:r>
            <a:endParaRPr lang="pt-BR" b="1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18744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Relaciona-se</a:t>
            </a:r>
            <a:r>
              <a:rPr lang="pt-BR" baseline="0" dirty="0"/>
              <a:t> com o plexo gástrico (solar)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04871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que o médium em desenvolvimento pode sentir:</a:t>
            </a:r>
          </a:p>
          <a:p>
            <a:r>
              <a:rPr lang="pt-BR" dirty="0"/>
              <a:t>enjoo ou náusea; dores; gases que provocam arroto; quenturas ou friagens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83418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6ECF682-5CE2-4F43-8CCB-45A025E76B6A}" type="slidenum">
              <a:rPr lang="pt-BR"/>
              <a:pPr algn="r" eaLnBrk="1" hangingPunct="1">
                <a:spcBef>
                  <a:spcPct val="0"/>
                </a:spcBef>
              </a:pPr>
              <a:t>46</a:t>
            </a:fld>
            <a:endParaRPr lang="pt-BR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pt-BR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Localização: em cima do baço; Correlação Física: não possui ligação com nenhuma glândula; Cor: Várias, predominando o rosa, o amarelo e o verde-claro.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É o responsável pela energização do baço. É considerado um “dínamo do corpo humano”, pois é através dele que penetra uma parte da energia cósmica do ambiente. Bem desenvolvido, favorece a soltura do duplo etérico e, consequentemente, o desenvolvimento da mediunidade, bem como a soltura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do psicossoma em relação às projeções da consciência.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793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Tem relação</a:t>
            </a:r>
            <a:r>
              <a:rPr lang="pt-BR" baseline="0" dirty="0"/>
              <a:t> com o plexo mesentérico e o baço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É o responsável pela energização do baço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57833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Regula a distribuição e a circulação dos recursos vitais </a:t>
            </a:r>
            <a:r>
              <a:rPr lang="pt-BR" dirty="0"/>
              <a:t>e a formação e reposição das</a:t>
            </a:r>
            <a:r>
              <a:rPr lang="pt-BR" baseline="0" dirty="0"/>
              <a:t> defesas orgânicas pelo sangue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32202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b="0" dirty="0"/>
              <a:t>Regula a distribuição e a circulação dos recursos vitais </a:t>
            </a:r>
            <a:r>
              <a:rPr lang="pt-BR" dirty="0"/>
              <a:t>e a </a:t>
            </a:r>
            <a:r>
              <a:rPr lang="pt-BR" b="1" dirty="0"/>
              <a:t>formação e reposição das</a:t>
            </a:r>
            <a:r>
              <a:rPr lang="pt-BR" b="1" baseline="0" dirty="0"/>
              <a:t> defesas orgânicas pelo sangue</a:t>
            </a:r>
            <a:endParaRPr lang="pt-BR" b="1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16656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que o médium em desenvolvimento pode sentir:</a:t>
            </a:r>
          </a:p>
          <a:p>
            <a:r>
              <a:rPr lang="pt-BR" dirty="0"/>
              <a:t>mal-estar na barriga; tremor e arrepios; pernas</a:t>
            </a:r>
            <a:r>
              <a:rPr lang="pt-BR" baseline="0" dirty="0"/>
              <a:t> enfraquecidas  e doloridas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44722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EBD8725-D2DE-4D41-8065-3011B3DB79D7}" type="slidenum">
              <a:rPr lang="pt-BR"/>
              <a:pPr algn="r" eaLnBrk="1" hangingPunct="1">
                <a:spcBef>
                  <a:spcPct val="0"/>
                </a:spcBef>
              </a:pPr>
              <a:t>51</a:t>
            </a:fld>
            <a:endParaRPr lang="pt-BR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232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SACRO: Localização: baixo-ventre; Correlação Física: ligado aos testículos (homem) ou ovários (mulher); Cor: laranja, roxo ou vermelho (dependendo das circunstâncias).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É o responsável pela energização dos órgãos sexuais. Quando está bloqueado, causa impotência sexual ou desânimo. Quando superexcitado causa intenso desejo sexual. Bem desenvolvido, estimula o melhor funcionamento dos outros centros de forças e ajuda no despertar da sensibilidade aos fluidos. É o centro de força da troca sexual e da alegria.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52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Assimilar as energias cósmicas e espirituais</a:t>
            </a:r>
            <a:r>
              <a:rPr lang="pt-BR" baseline="0" dirty="0"/>
              <a:t> é função dos centros de força (ou centros vitais), que se localizam em nosso perispírito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1820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Responsável pelo</a:t>
            </a:r>
            <a:r>
              <a:rPr lang="pt-BR" baseline="0" dirty="0"/>
              <a:t> funcionamento dos órgãos de reprodução e das emoções sexuais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É o responsável pela energização dos órgãos sexuais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79461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Tem relação com os plexos hipogástricos e sacral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88232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que o médium em desenvolvimento poderá sentir:</a:t>
            </a:r>
          </a:p>
          <a:p>
            <a:r>
              <a:rPr lang="pt-BR" dirty="0"/>
              <a:t>vibração no baixo-ventre; dores nos membros inferiores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141482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A768D71-3F75-4501-889E-5B899D635C63}" type="slidenum">
              <a:rPr lang="pt-BR"/>
              <a:pPr algn="r" eaLnBrk="1" hangingPunct="1">
                <a:spcBef>
                  <a:spcPct val="0"/>
                </a:spcBef>
              </a:pPr>
              <a:t>56</a:t>
            </a:fld>
            <a:endParaRPr lang="pt-BR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 err="1"/>
              <a:t>Classificação</a:t>
            </a:r>
            <a:r>
              <a:rPr lang="en-US" dirty="0"/>
              <a:t> dos </a:t>
            </a:r>
            <a:r>
              <a:rPr lang="en-US" dirty="0" err="1"/>
              <a:t>centros</a:t>
            </a:r>
            <a:r>
              <a:rPr lang="en-US" dirty="0"/>
              <a:t> de </a:t>
            </a:r>
            <a:r>
              <a:rPr lang="en-US" dirty="0" err="1"/>
              <a:t>força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relação</a:t>
            </a:r>
            <a:r>
              <a:rPr lang="en-US" dirty="0"/>
              <a:t> à </a:t>
            </a:r>
            <a:r>
              <a:rPr lang="en-US" dirty="0" err="1"/>
              <a:t>função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mediunidade</a:t>
            </a:r>
            <a:r>
              <a:rPr lang="en-US" dirty="0"/>
              <a:t>: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en-US" dirty="0" err="1"/>
              <a:t>espirituais</a:t>
            </a:r>
            <a:r>
              <a:rPr lang="en-US" dirty="0"/>
              <a:t>: o </a:t>
            </a:r>
            <a:r>
              <a:rPr lang="en-US" dirty="0" err="1"/>
              <a:t>coronário</a:t>
            </a:r>
            <a:r>
              <a:rPr lang="en-US" dirty="0"/>
              <a:t> e o frontal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en-US" dirty="0" err="1"/>
              <a:t>passionais</a:t>
            </a:r>
            <a:r>
              <a:rPr lang="en-US" dirty="0"/>
              <a:t> (</a:t>
            </a:r>
            <a:r>
              <a:rPr lang="en-US" dirty="0" err="1"/>
              <a:t>sentimentos</a:t>
            </a:r>
            <a:r>
              <a:rPr lang="en-US" dirty="0"/>
              <a:t>): </a:t>
            </a:r>
            <a:r>
              <a:rPr lang="en-US" dirty="0" err="1"/>
              <a:t>laríngeo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baseline="0" dirty="0" err="1"/>
              <a:t>cardíaco</a:t>
            </a:r>
            <a:endParaRPr lang="en-US" baseline="0" dirty="0"/>
          </a:p>
          <a:p>
            <a:pPr marL="171450" indent="-171450" eaLnBrk="1" hangingPunct="1">
              <a:buFontTx/>
              <a:buChar char="-"/>
              <a:defRPr/>
            </a:pPr>
            <a:r>
              <a:rPr lang="en-US" dirty="0" err="1"/>
              <a:t>fisiológicos</a:t>
            </a:r>
            <a:r>
              <a:rPr lang="en-US" dirty="0"/>
              <a:t> (</a:t>
            </a:r>
            <a:r>
              <a:rPr lang="en-US" dirty="0" err="1"/>
              <a:t>funcionamento</a:t>
            </a:r>
            <a:r>
              <a:rPr lang="en-US" dirty="0"/>
              <a:t> do </a:t>
            </a:r>
            <a:r>
              <a:rPr lang="en-US" dirty="0" err="1"/>
              <a:t>organismo</a:t>
            </a:r>
            <a:r>
              <a:rPr lang="en-US" dirty="0"/>
              <a:t>): </a:t>
            </a:r>
            <a:r>
              <a:rPr lang="en-US" dirty="0" err="1"/>
              <a:t>gástrico</a:t>
            </a:r>
            <a:r>
              <a:rPr lang="en-US" dirty="0"/>
              <a:t>, </a:t>
            </a:r>
            <a:r>
              <a:rPr lang="en-US" dirty="0" err="1"/>
              <a:t>esplênico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baseline="0" dirty="0" err="1"/>
              <a:t>genésico</a:t>
            </a: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86018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FFF9255-6C47-4140-989B-887BC2BF8824}" type="slidenum">
              <a:rPr lang="pt-BR" smtClean="0"/>
              <a:pPr>
                <a:spcBef>
                  <a:spcPct val="0"/>
                </a:spcBef>
              </a:pPr>
              <a:t>57</a:t>
            </a:fld>
            <a:endParaRPr lang="pt-BR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 err="1"/>
              <a:t>Funções</a:t>
            </a:r>
            <a:r>
              <a:rPr lang="en-US" dirty="0"/>
              <a:t> </a:t>
            </a:r>
            <a:r>
              <a:rPr lang="en-US" dirty="0" err="1"/>
              <a:t>espirituais</a:t>
            </a:r>
            <a:r>
              <a:rPr lang="en-US" dirty="0"/>
              <a:t>:</a:t>
            </a:r>
            <a:r>
              <a:rPr lang="en-US" baseline="0" dirty="0"/>
              <a:t> o </a:t>
            </a:r>
            <a:r>
              <a:rPr lang="en-US" baseline="0" dirty="0" err="1"/>
              <a:t>coronário</a:t>
            </a:r>
            <a:r>
              <a:rPr lang="en-US" baseline="0" dirty="0"/>
              <a:t> e o frontal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482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982028B-C168-4419-AB00-2BBB128FCFF4}" type="slidenum">
              <a:rPr lang="pt-BR"/>
              <a:pPr algn="r" eaLnBrk="1" hangingPunct="1">
                <a:spcBef>
                  <a:spcPct val="0"/>
                </a:spcBef>
              </a:pPr>
              <a:t>58</a:t>
            </a:fld>
            <a:endParaRPr lang="pt-BR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 err="1"/>
              <a:t>Funcões</a:t>
            </a:r>
            <a:r>
              <a:rPr lang="en-US" dirty="0"/>
              <a:t> </a:t>
            </a:r>
            <a:r>
              <a:rPr lang="en-US" dirty="0" err="1"/>
              <a:t>passionais</a:t>
            </a:r>
            <a:r>
              <a:rPr lang="en-US" dirty="0"/>
              <a:t> (</a:t>
            </a:r>
            <a:r>
              <a:rPr lang="en-US" dirty="0" err="1"/>
              <a:t>sentimentos</a:t>
            </a:r>
            <a:r>
              <a:rPr lang="en-US" dirty="0"/>
              <a:t>): </a:t>
            </a:r>
            <a:r>
              <a:rPr lang="en-US" dirty="0" err="1"/>
              <a:t>laríngeo</a:t>
            </a:r>
            <a:r>
              <a:rPr lang="en-US" dirty="0"/>
              <a:t>, </a:t>
            </a:r>
            <a:r>
              <a:rPr lang="en-US" dirty="0" err="1"/>
              <a:t>cardíaco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41851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EF6A7BA-6906-491E-9454-E0226D2D7060}" type="slidenum">
              <a:rPr lang="pt-BR"/>
              <a:pPr algn="r" eaLnBrk="1" hangingPunct="1">
                <a:spcBef>
                  <a:spcPct val="0"/>
                </a:spcBef>
              </a:pPr>
              <a:t>59</a:t>
            </a:fld>
            <a:endParaRPr lang="pt-BR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 err="1"/>
              <a:t>Funções</a:t>
            </a:r>
            <a:r>
              <a:rPr lang="en-US" dirty="0"/>
              <a:t> </a:t>
            </a:r>
            <a:r>
              <a:rPr lang="en-US" dirty="0" err="1"/>
              <a:t>fisiológicas</a:t>
            </a:r>
            <a:r>
              <a:rPr lang="en-US" dirty="0"/>
              <a:t> (</a:t>
            </a:r>
            <a:r>
              <a:rPr lang="en-US" dirty="0" err="1"/>
              <a:t>funcionamento</a:t>
            </a:r>
            <a:r>
              <a:rPr lang="en-US" baseline="0" dirty="0"/>
              <a:t> do </a:t>
            </a:r>
            <a:r>
              <a:rPr lang="en-US" baseline="0" dirty="0" err="1"/>
              <a:t>organismo</a:t>
            </a:r>
            <a:r>
              <a:rPr lang="en-US" baseline="0" dirty="0"/>
              <a:t>): </a:t>
            </a:r>
            <a:r>
              <a:rPr lang="en-US" baseline="0" dirty="0" err="1"/>
              <a:t>gástrico</a:t>
            </a:r>
            <a:r>
              <a:rPr lang="en-US" baseline="0" dirty="0"/>
              <a:t>, </a:t>
            </a:r>
            <a:r>
              <a:rPr lang="en-US" baseline="0" dirty="0" err="1"/>
              <a:t>esplênico</a:t>
            </a:r>
            <a:r>
              <a:rPr lang="en-US" baseline="0" dirty="0"/>
              <a:t>, </a:t>
            </a:r>
            <a:r>
              <a:rPr lang="en-US" baseline="0" dirty="0" err="1"/>
              <a:t>genésico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9211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B1B8A2F-6913-4197-8D9B-B8FAAD3DD6E5}" type="slidenum">
              <a:rPr lang="pt-BR" smtClean="0"/>
              <a:pPr>
                <a:spcBef>
                  <a:spcPct val="0"/>
                </a:spcBef>
              </a:pPr>
              <a:t>60</a:t>
            </a:fld>
            <a:endParaRPr lang="pt-BR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Cap. 3 – Fases do treinamento mediúnico. Pág. 81 a 89.</a:t>
            </a:r>
          </a:p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1. 1ª fase – Percepção de fluidos, pág. 81.</a:t>
            </a:r>
          </a:p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Semana 3 de 4.</a:t>
            </a:r>
          </a:p>
        </p:txBody>
      </p:sp>
    </p:spTree>
    <p:extLst>
      <p:ext uri="{BB962C8B-B14F-4D97-AF65-F5344CB8AC3E}">
        <p14:creationId xmlns:p14="http://schemas.microsoft.com/office/powerpoint/2010/main" val="17663066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859C0FC-1573-41C2-B3C5-1DDC84855379}" type="slidenum">
              <a:rPr lang="pt-BR" smtClean="0"/>
              <a:pPr>
                <a:spcBef>
                  <a:spcPct val="0"/>
                </a:spcBef>
              </a:pPr>
              <a:t>62</a:t>
            </a:fld>
            <a:endParaRPr lang="pt-BR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79817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66955-7BD0-401B-A7C3-DBD701757A6C}" type="slidenum">
              <a:rPr lang="pt-BR" smtClean="0"/>
              <a:pPr>
                <a:defRPr/>
              </a:pPr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1721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29811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19D6A25-96D5-4DBE-85B0-98A10C3BA6C2}" type="slidenum">
              <a:rPr lang="pt-BR" smtClean="0"/>
              <a:pPr>
                <a:spcBef>
                  <a:spcPct val="0"/>
                </a:spcBef>
              </a:pPr>
              <a:t>64</a:t>
            </a:fld>
            <a:endParaRPr lang="pt-BR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>
                <a:latin typeface="Arial" panose="020B0604020202020204" pitchFamily="34" charset="0"/>
                <a:ea typeface="ＭＳ Ｐゴシック" panose="020B0600070205080204" pitchFamily="34" charset="-128"/>
              </a:rPr>
              <a:t>O fluido poderá ser:</a:t>
            </a:r>
          </a:p>
          <a:p>
            <a:pPr eaLnBrk="1" hangingPunct="1"/>
            <a:r>
              <a:rPr lang="pt-BR">
                <a:latin typeface="Arial" panose="020B0604020202020204" pitchFamily="34" charset="0"/>
                <a:ea typeface="ＭＳ Ｐゴシック" panose="020B0600070205080204" pitchFamily="34" charset="-128"/>
              </a:rPr>
              <a:t>- fino ou denso;</a:t>
            </a:r>
          </a:p>
          <a:p>
            <a:pPr eaLnBrk="1" hangingPunct="1"/>
            <a:r>
              <a:rPr lang="pt-BR">
                <a:latin typeface="Arial" panose="020B0604020202020204" pitchFamily="34" charset="0"/>
                <a:ea typeface="ＭＳ Ｐゴシック" panose="020B0600070205080204" pitchFamily="34" charset="-128"/>
              </a:rPr>
              <a:t>- leve ou pesado;</a:t>
            </a:r>
          </a:p>
          <a:p>
            <a:pPr eaLnBrk="1" hangingPunct="1"/>
            <a:r>
              <a:rPr lang="pt-BR">
                <a:latin typeface="Arial" panose="020B0604020202020204" pitchFamily="34" charset="0"/>
                <a:ea typeface="ＭＳ Ｐゴシック" panose="020B0600070205080204" pitchFamily="34" charset="-128"/>
              </a:rPr>
              <a:t>- excitante ou calmo;</a:t>
            </a:r>
          </a:p>
          <a:p>
            <a:pPr eaLnBrk="1" hangingPunct="1"/>
            <a:r>
              <a:rPr lang="pt-BR">
                <a:latin typeface="Arial" panose="020B0604020202020204" pitchFamily="34" charset="0"/>
                <a:ea typeface="ＭＳ Ｐゴシック" panose="020B0600070205080204" pitchFamily="34" charset="-128"/>
              </a:rPr>
              <a:t>- etc.</a:t>
            </a:r>
          </a:p>
        </p:txBody>
      </p:sp>
    </p:spTree>
    <p:extLst>
      <p:ext uri="{BB962C8B-B14F-4D97-AF65-F5344CB8AC3E}">
        <p14:creationId xmlns:p14="http://schemas.microsoft.com/office/powerpoint/2010/main" val="8923229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Contudo, há diferença de propósitos: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No centro,</a:t>
            </a:r>
            <a:r>
              <a:rPr lang="pt-BR" baseline="0" dirty="0"/>
              <a:t> as projeções são planejadas para uma determinada finalidade;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aseline="0" dirty="0"/>
              <a:t>Fora dele, as projeções são diversificadas, isto é, bem ou mal-intencionadas.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baseline="0" dirty="0"/>
              <a:t>Pág. 82.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66955-7BD0-401B-A7C3-DBD701757A6C}" type="slidenum">
              <a:rPr lang="pt-BR" smtClean="0"/>
              <a:pPr>
                <a:defRPr/>
              </a:pPr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952449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66955-7BD0-401B-A7C3-DBD701757A6C}" type="slidenum">
              <a:rPr lang="pt-BR" smtClean="0"/>
              <a:pPr>
                <a:defRPr/>
              </a:pPr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638307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Estes fluidos</a:t>
            </a:r>
            <a:r>
              <a:rPr lang="pt-BR" baseline="0" dirty="0"/>
              <a:t> serão percebidos pelos pontos sensíveis dos participantes, porque: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aseline="0" dirty="0"/>
              <a:t>Agiu nos pontos certos;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aseline="0" dirty="0"/>
              <a:t>Fez a projeção de fluidos de acordo com o grau de sensibilidade.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baseline="0" dirty="0"/>
              <a:t>Pág. 82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66955-7BD0-401B-A7C3-DBD701757A6C}" type="slidenum">
              <a:rPr lang="pt-BR" smtClean="0"/>
              <a:pPr>
                <a:defRPr/>
              </a:pPr>
              <a:t>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587246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>
                <a:cs typeface="Arial" panose="020B0604020202020204" pitchFamily="34" charset="0"/>
                <a:sym typeface="Arial" panose="020B0604020202020204" pitchFamily="34" charset="0"/>
              </a:rPr>
              <a:t>“Caso algum participante não se sinta seguro ou com medo, poderá se desconcentrar, retomando a atenção para o ambiente físico e ficando em silêncio até que o exercício finalize.”</a:t>
            </a:r>
            <a:r>
              <a:rPr lang="pt-BR" sz="1000" dirty="0"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pt-BR" sz="1000" i="1" dirty="0">
                <a:cs typeface="Arial" panose="020B0604020202020204" pitchFamily="34" charset="0"/>
                <a:sym typeface="Arial" panose="020B0604020202020204" pitchFamily="34" charset="0"/>
              </a:rPr>
              <a:t>Therezinha Oliveira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66955-7BD0-401B-A7C3-DBD701757A6C}" type="slidenum">
              <a:rPr lang="pt-BR" smtClean="0"/>
              <a:pPr>
                <a:defRPr/>
              </a:pPr>
              <a:t>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226698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E5A939C-60EF-4762-AB48-BCE46D54B5B5}" type="slidenum">
              <a:rPr lang="pt-BR" smtClean="0"/>
              <a:pPr>
                <a:spcBef>
                  <a:spcPct val="0"/>
                </a:spcBef>
              </a:pPr>
              <a:t>72</a:t>
            </a:fld>
            <a:endParaRPr lang="pt-BR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>
                <a:latin typeface="Arial" panose="020B0604020202020204" pitchFamily="34" charset="0"/>
                <a:ea typeface="ＭＳ Ｐゴシック" panose="020B0600070205080204" pitchFamily="34" charset="-128"/>
              </a:rPr>
              <a:t>Orientação para o dirigente:</a:t>
            </a:r>
          </a:p>
          <a:p>
            <a:pPr eaLnBrk="1" hangingPunct="1"/>
            <a:r>
              <a:rPr lang="pt-BR">
                <a:latin typeface="Arial" panose="020B0604020202020204" pitchFamily="34" charset="0"/>
                <a:ea typeface="ＭＳ Ｐゴシック" panose="020B0600070205080204" pitchFamily="34" charset="-128"/>
              </a:rPr>
              <a:t>Essa informação prévia é para que os participantes não se assustem com as sensações da projeção fluídica.</a:t>
            </a:r>
          </a:p>
          <a:p>
            <a:pPr eaLnBrk="1" hangingPunct="1"/>
            <a:r>
              <a:rPr lang="pt-BR">
                <a:latin typeface="Arial" panose="020B0604020202020204" pitchFamily="34" charset="0"/>
                <a:ea typeface="ＭＳ Ｐゴシック" panose="020B0600070205080204" pitchFamily="34" charset="-128"/>
              </a:rPr>
              <a:t>Se disserem que poderão ficar sugestionados, com o aviso prévio, esclarecer: os 'sintomas' serão físicos e, para alguns, com certa intensidade. </a:t>
            </a:r>
          </a:p>
        </p:txBody>
      </p:sp>
    </p:spTree>
    <p:extLst>
      <p:ext uri="{BB962C8B-B14F-4D97-AF65-F5344CB8AC3E}">
        <p14:creationId xmlns:p14="http://schemas.microsoft.com/office/powerpoint/2010/main" val="23959765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B9671A5-D017-4590-9F6D-E56336AF7A53}" type="slidenum">
              <a:rPr lang="pt-BR" smtClean="0"/>
              <a:pPr>
                <a:spcBef>
                  <a:spcPct val="0"/>
                </a:spcBef>
              </a:pPr>
              <a:t>73</a:t>
            </a:fld>
            <a:endParaRPr lang="pt-BR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>
                <a:cs typeface="+mn-cs"/>
              </a:rPr>
              <a:t>Não precisa fazer a leitura, deixar que os participantes leiam.</a:t>
            </a:r>
          </a:p>
        </p:txBody>
      </p:sp>
    </p:spTree>
    <p:extLst>
      <p:ext uri="{BB962C8B-B14F-4D97-AF65-F5344CB8AC3E}">
        <p14:creationId xmlns:p14="http://schemas.microsoft.com/office/powerpoint/2010/main" val="57028730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103DE70-966C-4944-989F-49E65BEFBB3F}" type="slidenum">
              <a:rPr lang="pt-BR" smtClean="0"/>
              <a:pPr>
                <a:spcBef>
                  <a:spcPct val="0"/>
                </a:spcBef>
              </a:pPr>
              <a:t>74</a:t>
            </a:fld>
            <a:endParaRPr lang="pt-BR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Capítulo 3 – Fases do Treinamento Mediúnico / Roteiro</a:t>
            </a:r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contido no item 1.4 Modelo para a condução da fase. Páginas 84 a 87. / Ver material de apoio.</a:t>
            </a:r>
          </a:p>
          <a:p>
            <a:pPr eaLnBrk="1" hangingPunct="1"/>
            <a:endParaRPr lang="pt-B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1.	1ª Fase: PERCEPÇÃO DE FLUIDOS</a:t>
            </a:r>
            <a:endParaRPr lang="pt-BR" sz="11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1.4	Modelo para a condução da fase</a:t>
            </a:r>
            <a:endParaRPr lang="pt-BR" sz="11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Páginas 84 a 87.</a:t>
            </a:r>
            <a:endParaRPr lang="pt-BR" sz="2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0"/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Preparação do físico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Iniciando o preparo para o treinamento mediúnico, vamos deixar de lado os pertences, como bolsas, livros, pacotes, e nos colocar em posição confortável, corpo ereto, pés apoiados no chão, cabeça erguida sem forçar.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0"/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Relaxamento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Vamos dirigir nossa atenção ponto a ponto do corpo, a começar pelos pés, contraindo e descontraindo. Voltando a atenção para as pernas, o tronco, os ombros, os braços, as mãos, o pescoço, a cabeça, a face. Contraindo os músculos e descontraindo a seguir até encontrar um ponto em que estejam à vontade.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0"/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Respiração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Para melhorar a disposição física, respiremos profundamente algumas vezes, com bastante calma, inspirando pelo nariz e expirando pela boca, até eliminarmos todo o ar dos pulmões.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Se ainda tivermos alguma parte do corpo em tensão, aproveitemos a respiração para testar e comandar o relaxamento conscientemente.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Depois, que a respiração volte ao ritmo normal.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0"/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Autoanálise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Façamos uma autoanálise, tomando ciência das nossas condições momentâneas para nos servir de comparação com as sensações dos exercícios. Isso ajuda a nos conhecer e identificar quais atitudes diárias precisamos reforçar: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Corpo físico – Alguma dor? Algum desconforto? Algum mal-estar?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+mn-cs"/>
            </a:endParaRPr>
          </a:p>
          <a:p>
            <a:pPr lvl="1"/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Campo emocional – Preocupados com alguma coisa? Calmos? Agitados? Nervosos? Tristes? Com medo? Seguros?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+mn-cs"/>
            </a:endParaRPr>
          </a:p>
          <a:p>
            <a:pPr lvl="1"/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Campo espiritual – Temos fé? Confiança? Cedemos com facilidade a pensamentos negativos?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+mn-cs"/>
            </a:endParaRPr>
          </a:p>
          <a:p>
            <a:pPr lvl="0"/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Objetivos da reunião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Focalizemos os objetivos comuns que nos trouxeram a esta Casa, que são o de aprender, educar-nos, para podermos servir aos que mais necessitam.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0"/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Integração psíquica com o grupo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Voltemos o pensamento para os companheiros presentes. Como nós, compartilham dos anseios de equilíbrio e precisam de nosso estímulo. Vamos nos ligando a eles e desejando-lhes paz e êxito nos seus intentos.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0"/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Sintonia com a equipe espiritual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Como nada realizamos sozinhos, sintonizemos com os Espíritos bondosos que nos assistem, por meio da equipe espiritual da sala, guias mediúnicos e guias de encarnação. Que possamos estreitar a ligação com eles para facilitar a recepção de suas inspirações e desempenhar a tarefa com maior facilidade.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0"/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Prece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Senhor, agradecemos por este momento e, em especial, por confiar em nós.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Sabemos que o Seu amor nos conduz e que os bons Espíritos presidem a nossa reunião. Abençoa o nosso esforço de nos educarmos para melhor servir na Seara.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pt-BR" sz="1200" b="1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b="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Realizar, neste</a:t>
            </a:r>
            <a:r>
              <a:rPr lang="pt-BR" sz="1200" b="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encontro, 3 exercícios de percepção de fluidos: P </a:t>
            </a:r>
            <a:r>
              <a:rPr lang="pt-BR" sz="1200" b="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pt-BR" sz="1200" b="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1200" b="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pt-BR" sz="1200" b="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Exercício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Pedimos ao companheiro espiritual designado para o dia de hoje que inicie a projeção de fluidos para despertar-nos a sensibilidade.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(Não falar!)</a:t>
            </a:r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- Pausa para que todos tenham a oportunidade de perceber.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Caem sobre nós jatos de fluidos, bastante intensos, como uma espécie de chuva forte.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(Não falar!)</a:t>
            </a:r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- Nova pausa para que possam romper as dificuldades naturais da concentração ainda oscilante e agucem a atenção.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Ao amigo espiritual, pedimos que cesse as projeções.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(Não falar!) </a:t>
            </a:r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– Pausa.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Aos companheiros encarnados, pedimos que avaliem a diminuição dos sintomas e anotem mentalmente as sensações que impressionaram os seus sentidos.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0"/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Desconcentração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Prestemos atenção em como percebemos o ambiente sem a movimentação intensa dos fluidos e iniciemos a desconcentração, testando o controle do corpo com breves movimentos, respiração mais profunda, movimentos dos pés e mãos, e abrindo os olhos devagar para evitar mal-estar.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(Não falar!) </a:t>
            </a:r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Pausa até que todos estejam bem desconcentrados.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Por favor, sorriam para o companheiro ao lado, e levante a mão quem teve sintomas de percepção de fluidos.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(Não falar!) </a:t>
            </a:r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Após repetir esse exercício por duas ou três vezes, o dirigente deve encerrar com uma prece, solicitando aos protetores espirituais um passe de refazimento de energias.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 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1.5	Avaliação final</a:t>
            </a:r>
            <a:endParaRPr lang="pt-BR" sz="11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Página 87.</a:t>
            </a:r>
            <a:endParaRPr lang="pt-BR" sz="2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Ao final da reunião, o dirigente deve conduzir os comentários de avaliação dos trabalhos, com mais explicações sobre os sintomas e um intervalo para perguntas. Essa avaliação norteará as providências para as próximas reuniões.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 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 </a:t>
            </a:r>
            <a:endParaRPr lang="pt-BR" sz="16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Observação:</a:t>
            </a:r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pt-BR" sz="2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0"/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Repetir na 2ª e 3ª vez somente o </a:t>
            </a:r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Exercício</a:t>
            </a:r>
            <a:r>
              <a:rPr lang="pt-BR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e a </a:t>
            </a:r>
            <a:r>
              <a:rPr lang="pt-BR" sz="12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Desconcentração.</a:t>
            </a:r>
            <a:endParaRPr lang="pt-BR" sz="2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pt-B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8956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Assimilar as energias cósmicas e espirituais é função dos centros de força (ou centros vitais)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4266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6101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altLang="ja-JP" sz="1200" b="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Os centros de força captam e metabolizam essas energias,</a:t>
            </a:r>
            <a:r>
              <a:rPr lang="pt-BR" altLang="ja-JP" sz="1200" b="0" baseline="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transferindo-as para o corpo físico, </a:t>
            </a:r>
            <a:r>
              <a:rPr lang="pt-BR" b="1" baseline="0" dirty="0"/>
              <a:t>e ativam os sistemas por eles comandados</a:t>
            </a:r>
            <a:endParaRPr lang="pt-BR" altLang="ja-JP" sz="1200" b="1" baseline="0" dirty="0">
              <a:solidFill>
                <a:srgbClr val="679491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pt-BR" altLang="ja-JP" sz="1200" b="0" baseline="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Os centros de força agem como transformadores ou filtros</a:t>
            </a:r>
          </a:p>
          <a:p>
            <a:endParaRPr lang="pt-BR" altLang="ja-JP" sz="1200" b="0" baseline="0" dirty="0">
              <a:solidFill>
                <a:srgbClr val="679491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pt-BR" b="0" dirty="0"/>
              <a:t>Metabolizar: realizar o metabolismo</a:t>
            </a:r>
          </a:p>
          <a:p>
            <a:r>
              <a:rPr lang="pt-BR" b="0" dirty="0"/>
              <a:t>Metabolismo: </a:t>
            </a:r>
            <a:r>
              <a:rPr lang="pt-BR" dirty="0"/>
              <a:t>conjunto de transformações, num organismo vivo, pelas quais passam as substâncias que o constituem: reações de síntese (anabolismo) e reações de desassimilação (catabolismo) que liberam energia</a:t>
            </a:r>
            <a:br>
              <a:rPr lang="pt-BR" dirty="0"/>
            </a:br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E39809-5780-4D0B-B4A2-75504938871A}" type="slidenum">
              <a:rPr lang="pt-BR" smtClean="0"/>
              <a:pPr>
                <a:defRPr/>
              </a:pPr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959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9B26C-6BE4-4FA0-9C0E-ED6BCD9C1A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60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BAFC6-3439-48B0-A8F5-8AE2C15DE5C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4581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80100"/>
          </a:xfrm>
          <a:prstGeom prst="rect">
            <a:avLst/>
          </a:prstGeo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80100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A0941-46A1-4198-BF99-4F700D31B5A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7975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28775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01A1F-9C12-40C2-8736-F4E27093B45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6164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C6D0A-F188-4AD4-8E6A-F4CA9F46176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9908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755E9-06A7-482E-BF96-C08BC5551A6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6550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C08C2-B292-4337-BFE6-72A0E812A3C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6628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492BA-3F8E-4312-99FA-C2EAA575C15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1137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1D20B-1145-4BFA-BA28-C657EB76639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0648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7C606-F03C-48D9-A736-D96CA667A7F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120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7C7D0-0FEA-4764-B42B-AA3709F4E74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4004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3AFBE-93CF-42BB-88DC-99695EE62BA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1590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2-slid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287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solidFill>
                  <a:srgbClr val="679491"/>
                </a:solidFill>
              </a:defRPr>
            </a:lvl1pPr>
          </a:lstStyle>
          <a:p>
            <a:pPr>
              <a:defRPr/>
            </a:pPr>
            <a:fld id="{8A1914C2-87D5-467E-9587-89CBBA06C58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4800">
          <a:solidFill>
            <a:srgbClr val="67949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800">
          <a:solidFill>
            <a:srgbClr val="687995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87995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687995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687995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87995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87995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87995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87995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AC5223E-638B-455E-A938-B59D583307C2}" type="slidenum">
              <a:rPr lang="pt-BR" sz="1000" smtClean="0"/>
              <a:pPr>
                <a:spcBef>
                  <a:spcPct val="0"/>
                </a:spcBef>
              </a:pPr>
              <a:t>1</a:t>
            </a:fld>
            <a:endParaRPr lang="pt-BR" sz="100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41388" y="2130425"/>
            <a:ext cx="3960812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ts val="5500"/>
              </a:lnSpc>
              <a:spcAft>
                <a:spcPts val="0"/>
              </a:spcAft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</a:rPr>
              <a:t>UNIDADE 2</a:t>
            </a:r>
          </a:p>
          <a:p>
            <a:pPr eaLnBrk="1" hangingPunct="1">
              <a:lnSpc>
                <a:spcPts val="4800"/>
              </a:lnSpc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</a:rPr>
              <a:t>AÇÃO</a:t>
            </a:r>
          </a:p>
          <a:p>
            <a:pPr eaLnBrk="1" hangingPunct="1">
              <a:lnSpc>
                <a:spcPts val="4800"/>
              </a:lnSpc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</a:rPr>
              <a:t>FLUÍDICA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219700" y="3789040"/>
            <a:ext cx="3529013" cy="182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ts val="5500"/>
              </a:lnSpc>
              <a:spcAft>
                <a:spcPts val="0"/>
              </a:spcAft>
              <a:defRPr/>
            </a:pPr>
            <a:r>
              <a:rPr lang="pt-BR" sz="2400">
                <a:solidFill>
                  <a:srgbClr val="679491"/>
                </a:solidFill>
              </a:rPr>
              <a:t>AULA 10</a:t>
            </a:r>
            <a:endParaRPr lang="pt-BR" sz="2400" dirty="0">
              <a:solidFill>
                <a:srgbClr val="679491"/>
              </a:solidFill>
            </a:endParaRPr>
          </a:p>
          <a:p>
            <a:pPr eaLnBrk="1" hangingPunct="1">
              <a:lnSpc>
                <a:spcPts val="4000"/>
              </a:lnSpc>
              <a:spcAft>
                <a:spcPts val="0"/>
              </a:spcAft>
              <a:defRPr/>
            </a:pPr>
            <a:r>
              <a:rPr lang="pt-BR" sz="4000" b="1" spc="-100" dirty="0">
                <a:solidFill>
                  <a:srgbClr val="679491"/>
                </a:solidFill>
              </a:rPr>
              <a:t>Os centros</a:t>
            </a:r>
          </a:p>
          <a:p>
            <a:pPr eaLnBrk="1" hangingPunct="1">
              <a:lnSpc>
                <a:spcPts val="4000"/>
              </a:lnSpc>
              <a:spcAft>
                <a:spcPts val="0"/>
              </a:spcAft>
              <a:defRPr/>
            </a:pPr>
            <a:r>
              <a:rPr lang="pt-BR" sz="4000" b="1" spc="-100" dirty="0">
                <a:solidFill>
                  <a:srgbClr val="679491"/>
                </a:solidFill>
              </a:rPr>
              <a:t>de força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0E111E8-4E5A-478E-B6D8-40441224BEAC}" type="slidenum">
              <a:rPr lang="pt-BR" sz="1000" smtClean="0"/>
              <a:pPr>
                <a:spcBef>
                  <a:spcPct val="0"/>
                </a:spcBef>
              </a:pPr>
              <a:t>10</a:t>
            </a:fld>
            <a:endParaRPr lang="pt-BR" sz="1000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482600" y="1844898"/>
            <a:ext cx="4089400" cy="3816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Os </a:t>
            </a:r>
            <a:r>
              <a:rPr lang="pt-BR" altLang="ja-JP" sz="40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centros</a:t>
            </a:r>
            <a: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de </a:t>
            </a:r>
            <a:r>
              <a:rPr lang="pt-BR" altLang="ja-JP" sz="40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força</a:t>
            </a:r>
            <a: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pt-BR" altLang="ja-JP" sz="40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captam, metabolizam</a:t>
            </a:r>
            <a: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e </a:t>
            </a:r>
            <a:r>
              <a:rPr lang="pt-BR" altLang="ja-JP" sz="40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transferem</a:t>
            </a:r>
            <a: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essa energia para o </a:t>
            </a:r>
            <a:r>
              <a:rPr lang="pt-BR" altLang="ja-JP" sz="40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corpo físico</a:t>
            </a:r>
            <a:endParaRPr lang="pt-BR" sz="4000" i="1" dirty="0">
              <a:solidFill>
                <a:srgbClr val="679491"/>
              </a:solidFill>
            </a:endParaRPr>
          </a:p>
        </p:txBody>
      </p:sp>
      <p:pic>
        <p:nvPicPr>
          <p:cNvPr id="16388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r="6705"/>
          <a:stretch>
            <a:fillRect/>
          </a:stretch>
        </p:blipFill>
        <p:spPr bwMode="auto">
          <a:xfrm>
            <a:off x="4932040" y="1392013"/>
            <a:ext cx="3456384" cy="483824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 rot="10800000" flipV="1">
            <a:off x="755650" y="5013919"/>
            <a:ext cx="7632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altLang="ja-JP" sz="4000" dirty="0">
                <a:cs typeface="Arial" panose="020B0604020202020204" pitchFamily="34" charset="0"/>
                <a:sym typeface="Arial" panose="020B0604020202020204" pitchFamily="34" charset="0"/>
              </a:rPr>
              <a:t>Os </a:t>
            </a:r>
            <a:r>
              <a:rPr lang="pt-BR" altLang="ja-JP" sz="4000" b="1" dirty="0">
                <a:cs typeface="Arial" panose="020B0604020202020204" pitchFamily="34" charset="0"/>
                <a:sym typeface="Arial" panose="020B0604020202020204" pitchFamily="34" charset="0"/>
              </a:rPr>
              <a:t>centros de força </a:t>
            </a:r>
            <a:r>
              <a:rPr lang="pt-BR" altLang="ja-JP" sz="4000" dirty="0">
                <a:cs typeface="Arial" panose="020B0604020202020204" pitchFamily="34" charset="0"/>
                <a:sym typeface="Arial" panose="020B0604020202020204" pitchFamily="34" charset="0"/>
              </a:rPr>
              <a:t>se </a:t>
            </a:r>
            <a:r>
              <a:rPr lang="pt-BR" altLang="ja-JP" sz="4000" b="1" dirty="0">
                <a:cs typeface="Arial" panose="020B0604020202020204" pitchFamily="34" charset="0"/>
                <a:sym typeface="Arial" panose="020B0604020202020204" pitchFamily="34" charset="0"/>
              </a:rPr>
              <a:t>ligam</a:t>
            </a:r>
            <a:r>
              <a:rPr lang="pt-BR" altLang="ja-JP" sz="4000" dirty="0">
                <a:cs typeface="Arial" panose="020B0604020202020204" pitchFamily="34" charset="0"/>
                <a:sym typeface="Arial" panose="020B0604020202020204" pitchFamily="34" charset="0"/>
              </a:rPr>
              <a:t> ao </a:t>
            </a:r>
            <a:r>
              <a:rPr lang="pt-BR" altLang="ja-JP" sz="4000" b="1" dirty="0">
                <a:cs typeface="Arial" panose="020B0604020202020204" pitchFamily="34" charset="0"/>
                <a:sym typeface="Arial" panose="020B0604020202020204" pitchFamily="34" charset="0"/>
              </a:rPr>
              <a:t>organismo </a:t>
            </a:r>
            <a:r>
              <a:rPr lang="pt-BR" altLang="ja-JP" sz="4000" dirty="0">
                <a:cs typeface="Arial" panose="020B0604020202020204" pitchFamily="34" charset="0"/>
                <a:sym typeface="Arial" panose="020B0604020202020204" pitchFamily="34" charset="0"/>
              </a:rPr>
              <a:t>pelos </a:t>
            </a:r>
            <a:r>
              <a:rPr lang="pt-BR" altLang="ja-JP" sz="4000" b="1" dirty="0">
                <a:cs typeface="Arial" panose="020B0604020202020204" pitchFamily="34" charset="0"/>
                <a:sym typeface="Arial" panose="020B0604020202020204" pitchFamily="34" charset="0"/>
              </a:rPr>
              <a:t>plexos</a:t>
            </a:r>
            <a:endParaRPr lang="pt-BR" sz="4000" b="1" i="1" dirty="0">
              <a:cs typeface="Arial" panose="020B0604020202020204" pitchFamily="34" charset="0"/>
            </a:endParaRPr>
          </a:p>
        </p:txBody>
      </p:sp>
      <p:grpSp>
        <p:nvGrpSpPr>
          <p:cNvPr id="17411" name="Group 16"/>
          <p:cNvGrpSpPr>
            <a:grpSpLocks/>
          </p:cNvGrpSpPr>
          <p:nvPr/>
        </p:nvGrpSpPr>
        <p:grpSpPr bwMode="auto">
          <a:xfrm>
            <a:off x="1907704" y="764704"/>
            <a:ext cx="5399682" cy="4267621"/>
            <a:chOff x="1293" y="469"/>
            <a:chExt cx="3175" cy="2371"/>
          </a:xfrm>
        </p:grpSpPr>
        <p:pic>
          <p:nvPicPr>
            <p:cNvPr id="17412" name="Picture 5" descr="CHAKRAS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" y="469"/>
              <a:ext cx="1213" cy="1917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3" name="Picture 7" descr="PLEXOS DE FORÇ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" y="469"/>
              <a:ext cx="1269" cy="193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4" name="Text Box 11"/>
            <p:cNvSpPr txBox="1">
              <a:spLocks noChangeArrowheads="1"/>
            </p:cNvSpPr>
            <p:nvPr/>
          </p:nvSpPr>
          <p:spPr bwMode="auto">
            <a:xfrm>
              <a:off x="1293" y="2432"/>
              <a:ext cx="1562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4800">
                  <a:solidFill>
                    <a:srgbClr val="67949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defRPr sz="28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pt-BR" sz="1600" b="1" dirty="0" err="1">
                  <a:latin typeface="Arial Black" panose="020B0A04020102020204" pitchFamily="34" charset="0"/>
                </a:rPr>
                <a:t>Perispírito</a:t>
              </a:r>
              <a:endParaRPr lang="pt-BR" sz="1600" b="1" dirty="0">
                <a:latin typeface="Arial Black" panose="020B0A04020102020204" pitchFamily="34" charset="0"/>
              </a:endParaRPr>
            </a:p>
            <a:p>
              <a:pPr algn="ctr" eaLnBrk="1" hangingPunct="1"/>
              <a:r>
                <a:rPr lang="pt-BR" sz="1600" b="1" dirty="0">
                  <a:latin typeface="Arial Black" panose="020B0A04020102020204" pitchFamily="34" charset="0"/>
                </a:rPr>
                <a:t>Centros de força</a:t>
              </a:r>
            </a:p>
          </p:txBody>
        </p:sp>
        <p:sp>
          <p:nvSpPr>
            <p:cNvPr id="17415" name="Text Box 12"/>
            <p:cNvSpPr txBox="1">
              <a:spLocks noChangeArrowheads="1"/>
            </p:cNvSpPr>
            <p:nvPr/>
          </p:nvSpPr>
          <p:spPr bwMode="auto">
            <a:xfrm>
              <a:off x="3208" y="2443"/>
              <a:ext cx="126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4800">
                  <a:solidFill>
                    <a:srgbClr val="67949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defRPr sz="28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pt-BR" sz="1600" b="1" dirty="0">
                  <a:latin typeface="Arial Black" panose="020B0A04020102020204" pitchFamily="34" charset="0"/>
                </a:rPr>
                <a:t>Corpo Físico</a:t>
              </a:r>
            </a:p>
            <a:p>
              <a:pPr algn="ctr" eaLnBrk="1" hangingPunct="1"/>
              <a:r>
                <a:rPr lang="pt-BR" sz="1600" b="1" dirty="0">
                  <a:latin typeface="Arial Black" panose="020B0A04020102020204" pitchFamily="34" charset="0"/>
                </a:rPr>
                <a:t>Plexos</a:t>
              </a:r>
            </a:p>
          </p:txBody>
        </p:sp>
        <p:sp>
          <p:nvSpPr>
            <p:cNvPr id="17416" name="AutoShape 14"/>
            <p:cNvSpPr>
              <a:spLocks noChangeArrowheads="1"/>
            </p:cNvSpPr>
            <p:nvPr/>
          </p:nvSpPr>
          <p:spPr bwMode="auto">
            <a:xfrm>
              <a:off x="2654" y="2092"/>
              <a:ext cx="554" cy="51"/>
            </a:xfrm>
            <a:prstGeom prst="rightArrow">
              <a:avLst>
                <a:gd name="adj1" fmla="val 50000"/>
                <a:gd name="adj2" fmla="val 271569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4800">
                  <a:solidFill>
                    <a:srgbClr val="67949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defRPr sz="28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endParaRPr lang="en-US" sz="2800" b="1"/>
            </a:p>
          </p:txBody>
        </p:sp>
        <p:sp>
          <p:nvSpPr>
            <p:cNvPr id="17417" name="AutoShape 17"/>
            <p:cNvSpPr>
              <a:spLocks noChangeArrowheads="1"/>
            </p:cNvSpPr>
            <p:nvPr/>
          </p:nvSpPr>
          <p:spPr bwMode="auto">
            <a:xfrm>
              <a:off x="2685" y="888"/>
              <a:ext cx="504" cy="53"/>
            </a:xfrm>
            <a:prstGeom prst="leftArrow">
              <a:avLst>
                <a:gd name="adj1" fmla="val 50000"/>
                <a:gd name="adj2" fmla="val 23773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4800">
                  <a:solidFill>
                    <a:srgbClr val="67949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defRPr sz="28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68799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en-US" sz="2400" b="1">
                <a:latin typeface="Script MT Bold" panose="03040602040607080904" pitchFamily="66" charset="0"/>
              </a:endParaRPr>
            </a:p>
          </p:txBody>
        </p:sp>
      </p:grp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FC6D0A-F188-4AD4-8E6A-F4CA9F461762}" type="slidenum">
              <a:rPr lang="pt-BR" smtClean="0"/>
              <a:pPr>
                <a:defRPr/>
              </a:pPr>
              <a:t>11</a:t>
            </a:fld>
            <a:endParaRPr 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773238"/>
            <a:ext cx="8002587" cy="345596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algn="ctr">
              <a:spcBef>
                <a:spcPts val="100"/>
              </a:spcBef>
              <a:defRPr/>
            </a:pPr>
            <a:r>
              <a:rPr lang="pt-BR" altLang="ja-JP" sz="3600" dirty="0"/>
              <a:t>As linhas de nosso </a:t>
            </a:r>
            <a:r>
              <a:rPr lang="pt-BR" altLang="ja-JP" sz="3600" b="1" dirty="0"/>
              <a:t>sistema</a:t>
            </a:r>
            <a:r>
              <a:rPr lang="pt-BR" altLang="ja-JP" sz="3600" dirty="0"/>
              <a:t> </a:t>
            </a:r>
            <a:r>
              <a:rPr lang="pt-BR" altLang="ja-JP" sz="3600" b="1" dirty="0"/>
              <a:t>nervoso</a:t>
            </a:r>
            <a:r>
              <a:rPr lang="pt-BR" altLang="ja-JP" sz="3600" dirty="0"/>
              <a:t> se estendem por todo o corpo (...). Onde elas se entrecruzam abundantemente, forma-se uma</a:t>
            </a:r>
          </a:p>
          <a:p>
            <a:pPr marL="0" indent="0" algn="ctr">
              <a:spcBef>
                <a:spcPts val="100"/>
              </a:spcBef>
              <a:defRPr/>
            </a:pPr>
            <a:r>
              <a:rPr lang="pt-BR" sz="3600" dirty="0"/>
              <a:t>rede compacta, denominada </a:t>
            </a:r>
            <a:r>
              <a:rPr lang="pt-BR" sz="3600" b="1" dirty="0"/>
              <a:t>plexo nervoso </a:t>
            </a:r>
            <a:r>
              <a:rPr lang="pt-BR" sz="2400" i="1" dirty="0"/>
              <a:t>Therezinha Oliveira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FC6D0A-F188-4AD4-8E6A-F4CA9F461762}" type="slidenum">
              <a:rPr lang="pt-BR" smtClean="0"/>
              <a:pPr>
                <a:defRPr/>
              </a:pPr>
              <a:t>12</a:t>
            </a:fld>
            <a:endParaRPr lang="pt-B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93605E2-9AA9-4E3E-AFEA-E8A283FD55E4}" type="slidenum">
              <a:rPr lang="pt-BR" sz="1000" b="1"/>
              <a:pPr algn="r" eaLnBrk="1" hangingPunct="1">
                <a:spcBef>
                  <a:spcPct val="0"/>
                </a:spcBef>
              </a:pPr>
              <a:t>13</a:t>
            </a:fld>
            <a:endParaRPr lang="pt-BR" sz="1000" b="1"/>
          </a:p>
        </p:txBody>
      </p:sp>
      <p:pic>
        <p:nvPicPr>
          <p:cNvPr id="20483" name="Picture 4" descr="5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-659" r="-854" b="3931"/>
          <a:stretch>
            <a:fillRect/>
          </a:stretch>
        </p:blipFill>
        <p:spPr bwMode="auto">
          <a:xfrm>
            <a:off x="-6350" y="0"/>
            <a:ext cx="915035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539750" y="2492375"/>
            <a:ext cx="8064500" cy="30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67949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eaLnBrk="1" hangingPunct="1"/>
            <a: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A </a:t>
            </a:r>
            <a:r>
              <a:rPr lang="pt-BR" altLang="ja-JP" sz="40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estimulação</a:t>
            </a:r>
            <a: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de </a:t>
            </a:r>
            <a:b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determinado centro de força poderá </a:t>
            </a:r>
            <a:r>
              <a:rPr lang="pt-BR" altLang="ja-JP" sz="40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compensar</a:t>
            </a:r>
            <a: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ou </a:t>
            </a:r>
            <a:r>
              <a:rPr lang="pt-BR" altLang="ja-JP" sz="40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descarregar</a:t>
            </a:r>
            <a: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outro</a:t>
            </a:r>
            <a:b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altLang="ja-JP" sz="2800" i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Therezinha Oliveira</a:t>
            </a:r>
            <a:endParaRPr lang="pt-BR" sz="4000" dirty="0">
              <a:solidFill>
                <a:srgbClr val="679491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AA737CB-50C6-4762-BC1D-612F739BECE2}" type="slidenum">
              <a:rPr lang="pt-BR" sz="1000" b="1"/>
              <a:pPr algn="r" eaLnBrk="1" hangingPunct="1">
                <a:spcBef>
                  <a:spcPct val="0"/>
                </a:spcBef>
              </a:pPr>
              <a:t>14</a:t>
            </a:fld>
            <a:endParaRPr lang="pt-BR" sz="1000" b="1"/>
          </a:p>
        </p:txBody>
      </p:sp>
      <p:pic>
        <p:nvPicPr>
          <p:cNvPr id="21507" name="Picture 3" descr="8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6"/>
          <a:stretch>
            <a:fillRect/>
          </a:stretch>
        </p:blipFill>
        <p:spPr bwMode="auto">
          <a:xfrm>
            <a:off x="34925" y="6350"/>
            <a:ext cx="9109075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863600" y="2781300"/>
            <a:ext cx="7416800" cy="23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eaLnBrk="1" hangingPunct="1"/>
            <a:r>
              <a:rPr lang="pt-BR" sz="6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Centros de Força</a:t>
            </a:r>
            <a:br>
              <a:rPr lang="pt-BR" sz="6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sz="6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mais importantes</a:t>
            </a:r>
            <a:endParaRPr lang="pt-BR" sz="6000">
              <a:solidFill>
                <a:schemeClr val="bg1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14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g%2Bplexos%2Be%2Bcentros%2Bvita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0"/>
          <a:stretch>
            <a:fillRect/>
          </a:stretch>
        </p:blipFill>
        <p:spPr bwMode="auto">
          <a:xfrm>
            <a:off x="2411413" y="820738"/>
            <a:ext cx="424815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FC6D0A-F188-4AD4-8E6A-F4CA9F461762}" type="slidenum">
              <a:rPr lang="pt-BR" smtClean="0"/>
              <a:pPr>
                <a:defRPr/>
              </a:pPr>
              <a:t>15</a:t>
            </a:fld>
            <a:endParaRPr lang="pt-B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FADF6C2-E63A-4B9B-BDA4-84586933D381}" type="slidenum">
              <a:rPr lang="pt-BR" sz="1000" smtClean="0"/>
              <a:pPr>
                <a:spcBef>
                  <a:spcPct val="0"/>
                </a:spcBef>
              </a:pPr>
              <a:t>16</a:t>
            </a:fld>
            <a:endParaRPr lang="pt-BR" sz="1000"/>
          </a:p>
        </p:txBody>
      </p:sp>
      <p:pic>
        <p:nvPicPr>
          <p:cNvPr id="23555" name="Picture 10" descr="9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8"/>
          <a:stretch>
            <a:fillRect/>
          </a:stretch>
        </p:blipFill>
        <p:spPr bwMode="auto">
          <a:xfrm>
            <a:off x="0" y="42863"/>
            <a:ext cx="9109075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2"/>
          <p:cNvSpPr>
            <a:spLocks noChangeArrowheads="1"/>
          </p:cNvSpPr>
          <p:nvPr/>
        </p:nvSpPr>
        <p:spPr bwMode="auto">
          <a:xfrm rot="10800000" flipV="1">
            <a:off x="1116013" y="2278063"/>
            <a:ext cx="684053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5400">
                <a:cs typeface="Arial" panose="020B0604020202020204" pitchFamily="34" charset="0"/>
                <a:sym typeface="Arial" panose="020B0604020202020204" pitchFamily="34" charset="0"/>
              </a:rPr>
              <a:t>1. Coronário</a:t>
            </a:r>
            <a:endParaRPr lang="pt-BR" sz="5400" b="1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B587203-8E1E-41A9-8AF2-425871EF95EA}" type="slidenum">
              <a:rPr lang="pt-BR" sz="1000" smtClean="0"/>
              <a:pPr>
                <a:spcBef>
                  <a:spcPct val="0"/>
                </a:spcBef>
              </a:pPr>
              <a:t>17</a:t>
            </a:fld>
            <a:endParaRPr lang="pt-BR" sz="1000"/>
          </a:p>
        </p:txBody>
      </p:sp>
      <p:pic>
        <p:nvPicPr>
          <p:cNvPr id="25603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4284663" y="2492375"/>
            <a:ext cx="4175125" cy="2952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Localiza-se na </a:t>
            </a: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região</a:t>
            </a: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central</a:t>
            </a:r>
            <a:b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do </a:t>
            </a: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cérebro</a:t>
            </a: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no </a:t>
            </a: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alto</a:t>
            </a: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da </a:t>
            </a: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cabeça</a:t>
            </a:r>
            <a:endParaRPr lang="pt-BR" b="1">
              <a:solidFill>
                <a:srgbClr val="679491"/>
              </a:solidFill>
            </a:endParaRPr>
          </a:p>
        </p:txBody>
      </p:sp>
      <p:sp>
        <p:nvSpPr>
          <p:cNvPr id="25605" name="Rectangle 3"/>
          <p:cNvSpPr>
            <a:spLocks/>
          </p:cNvSpPr>
          <p:nvPr/>
        </p:nvSpPr>
        <p:spPr bwMode="auto">
          <a:xfrm rot="10800000" flipV="1">
            <a:off x="900113" y="434975"/>
            <a:ext cx="64738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Coronário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25606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3" t="4703" r="4137" b="253"/>
          <a:stretch>
            <a:fillRect/>
          </a:stretch>
        </p:blipFill>
        <p:spPr bwMode="auto">
          <a:xfrm>
            <a:off x="1023938" y="2492375"/>
            <a:ext cx="2684462" cy="30241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uxograma: Conector 2"/>
          <p:cNvSpPr/>
          <p:nvPr/>
        </p:nvSpPr>
        <p:spPr>
          <a:xfrm>
            <a:off x="1908175" y="2276475"/>
            <a:ext cx="935038" cy="936625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94C9EF9-C02D-4380-B6E4-C13753DF3A72}" type="slidenum">
              <a:rPr lang="pt-BR" sz="1000" b="1"/>
              <a:pPr algn="r" eaLnBrk="1" hangingPunct="1">
                <a:spcBef>
                  <a:spcPct val="0"/>
                </a:spcBef>
              </a:pPr>
              <a:t>18</a:t>
            </a:fld>
            <a:endParaRPr lang="pt-BR" sz="1000" b="1"/>
          </a:p>
        </p:txBody>
      </p:sp>
      <p:pic>
        <p:nvPicPr>
          <p:cNvPr id="26627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611188" y="2349500"/>
            <a:ext cx="7921625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eaLnBrk="1" hangingPunct="1"/>
            <a: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Recebe, em primeiro lugar,</a:t>
            </a:r>
            <a:b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os estímulos do espírito;</a:t>
            </a:r>
            <a:b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altLang="ja-JP" sz="40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supervisiona</a:t>
            </a:r>
            <a: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os </a:t>
            </a:r>
            <a:r>
              <a:rPr lang="pt-BR" altLang="ja-JP" sz="40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demais</a:t>
            </a:r>
            <a:b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altLang="ja-JP" sz="40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centros</a:t>
            </a:r>
            <a: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pt-BR" altLang="ja-JP" sz="40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de</a:t>
            </a:r>
            <a: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pt-BR" altLang="ja-JP" sz="40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força</a:t>
            </a:r>
            <a: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vital</a:t>
            </a:r>
            <a:br>
              <a:rPr lang="pt-BR" altLang="ja-JP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altLang="ja-JP" sz="2800" i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Therezinha Oliveira</a:t>
            </a:r>
            <a:endParaRPr lang="pt-BR" sz="4000" dirty="0">
              <a:solidFill>
                <a:srgbClr val="679491"/>
              </a:solidFill>
            </a:endParaRPr>
          </a:p>
        </p:txBody>
      </p:sp>
      <p:sp>
        <p:nvSpPr>
          <p:cNvPr id="26629" name="Rectangle 3"/>
          <p:cNvSpPr>
            <a:spLocks/>
          </p:cNvSpPr>
          <p:nvPr/>
        </p:nvSpPr>
        <p:spPr bwMode="auto">
          <a:xfrm rot="10800000" flipV="1">
            <a:off x="900113" y="434975"/>
            <a:ext cx="64738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Coronário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18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795BFBE-DC98-45B7-BF98-B4CA523D507A}" type="slidenum">
              <a:rPr lang="pt-BR" sz="1000" b="1"/>
              <a:pPr algn="r" eaLnBrk="1" hangingPunct="1">
                <a:spcBef>
                  <a:spcPct val="0"/>
                </a:spcBef>
              </a:pPr>
              <a:t>19</a:t>
            </a:fld>
            <a:endParaRPr lang="pt-BR" sz="1000" b="1"/>
          </a:p>
        </p:txBody>
      </p:sp>
      <p:pic>
        <p:nvPicPr>
          <p:cNvPr id="27651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467172" y="5269382"/>
            <a:ext cx="8281292" cy="96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eaLnBrk="1" hangingPunct="1"/>
            <a:r>
              <a:rPr lang="pt-BR" sz="36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Relaciona-se com a glândula </a:t>
            </a:r>
            <a:r>
              <a:rPr lang="pt-BR" sz="36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Pineal</a:t>
            </a:r>
            <a:endParaRPr lang="pt-BR" sz="3600" dirty="0">
              <a:solidFill>
                <a:srgbClr val="679491"/>
              </a:solidFill>
            </a:endParaRPr>
          </a:p>
        </p:txBody>
      </p:sp>
      <p:sp>
        <p:nvSpPr>
          <p:cNvPr id="27653" name="Rectangle 3"/>
          <p:cNvSpPr>
            <a:spLocks/>
          </p:cNvSpPr>
          <p:nvPr/>
        </p:nvSpPr>
        <p:spPr bwMode="auto">
          <a:xfrm rot="10800000" flipV="1">
            <a:off x="900113" y="434975"/>
            <a:ext cx="64738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Coronário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27654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85553"/>
            <a:ext cx="2752897" cy="334364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19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6267066-1E60-46D6-92B7-56B2CF3FF122}" type="slidenum">
              <a:rPr lang="pt-BR" sz="1000" smtClean="0"/>
              <a:pPr>
                <a:spcBef>
                  <a:spcPct val="0"/>
                </a:spcBef>
              </a:pPr>
              <a:t>2</a:t>
            </a:fld>
            <a:endParaRPr lang="pt-BR" sz="1000"/>
          </a:p>
        </p:txBody>
      </p:sp>
      <p:pic>
        <p:nvPicPr>
          <p:cNvPr id="5123" name="Picture 2" descr="3-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4"/>
          <a:stretch>
            <a:fillRect/>
          </a:stretch>
        </p:blipFill>
        <p:spPr bwMode="auto">
          <a:xfrm>
            <a:off x="34925" y="44450"/>
            <a:ext cx="9109075" cy="636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ECCA61B-5305-4801-9F7B-12B1526C94B0}" type="slidenum">
              <a:rPr lang="pt-BR" sz="1000" b="1"/>
              <a:pPr algn="r" eaLnBrk="1" hangingPunct="1">
                <a:spcBef>
                  <a:spcPct val="0"/>
                </a:spcBef>
              </a:pPr>
              <a:t>20</a:t>
            </a:fld>
            <a:endParaRPr lang="pt-BR" sz="1000" b="1"/>
          </a:p>
        </p:txBody>
      </p:sp>
      <p:pic>
        <p:nvPicPr>
          <p:cNvPr id="28675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35496" y="40407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827782" y="2708994"/>
            <a:ext cx="3384550" cy="86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algn="r" eaLnBrk="1" hangingPunct="1"/>
            <a:r>
              <a:rPr lang="pt-BR" sz="320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Cabeça crescente</a:t>
            </a:r>
            <a:endParaRPr lang="pt-BR" sz="3200">
              <a:solidFill>
                <a:srgbClr val="679491"/>
              </a:solidFill>
            </a:endParaRPr>
          </a:p>
        </p:txBody>
      </p:sp>
      <p:sp>
        <p:nvSpPr>
          <p:cNvPr id="28677" name="Rectangle 3"/>
          <p:cNvSpPr>
            <a:spLocks/>
          </p:cNvSpPr>
          <p:nvPr/>
        </p:nvSpPr>
        <p:spPr bwMode="auto">
          <a:xfrm rot="10800000" flipV="1">
            <a:off x="900113" y="434975"/>
            <a:ext cx="6840537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O que o médium pode sentir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28678" name="Rectangle 2"/>
          <p:cNvSpPr>
            <a:spLocks noChangeArrowheads="1"/>
          </p:cNvSpPr>
          <p:nvPr/>
        </p:nvSpPr>
        <p:spPr bwMode="auto">
          <a:xfrm rot="10800000" flipV="1">
            <a:off x="539552" y="1700932"/>
            <a:ext cx="367278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pt-BR" sz="3200" dirty="0">
                <a:cs typeface="Arial" panose="020B0604020202020204" pitchFamily="34" charset="0"/>
                <a:sym typeface="Arial" panose="020B0604020202020204" pitchFamily="34" charset="0"/>
              </a:rPr>
              <a:t>Pressão na cabeça</a:t>
            </a:r>
            <a:endParaRPr lang="pt-BR" sz="3200" dirty="0">
              <a:cs typeface="Arial" panose="020B0604020202020204" pitchFamily="34" charset="0"/>
            </a:endParaRPr>
          </a:p>
        </p:txBody>
      </p:sp>
      <p:sp>
        <p:nvSpPr>
          <p:cNvPr id="28679" name="Rectangle 2"/>
          <p:cNvSpPr>
            <a:spLocks noChangeArrowheads="1"/>
          </p:cNvSpPr>
          <p:nvPr/>
        </p:nvSpPr>
        <p:spPr bwMode="auto">
          <a:xfrm rot="10800000" flipV="1">
            <a:off x="1619945" y="4512394"/>
            <a:ext cx="2592387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pt-BR" sz="3200">
                <a:cs typeface="Arial" panose="020B0604020202020204" pitchFamily="34" charset="0"/>
                <a:sym typeface="Arial" panose="020B0604020202020204" pitchFamily="34" charset="0"/>
              </a:rPr>
              <a:t>Redemoinho </a:t>
            </a:r>
            <a:endParaRPr lang="pt-BR" sz="3200">
              <a:cs typeface="Arial" panose="020B0604020202020204" pitchFamily="34" charset="0"/>
            </a:endParaRPr>
          </a:p>
        </p:txBody>
      </p:sp>
      <p:sp>
        <p:nvSpPr>
          <p:cNvPr id="28680" name="Rectangle 2"/>
          <p:cNvSpPr>
            <a:spLocks noChangeArrowheads="1"/>
          </p:cNvSpPr>
          <p:nvPr/>
        </p:nvSpPr>
        <p:spPr bwMode="auto">
          <a:xfrm rot="10800000" flipV="1">
            <a:off x="1980307" y="5590307"/>
            <a:ext cx="2232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pt-BR" sz="3200" dirty="0">
                <a:cs typeface="Arial" panose="020B0604020202020204" pitchFamily="34" charset="0"/>
                <a:sym typeface="Arial" panose="020B0604020202020204" pitchFamily="34" charset="0"/>
              </a:rPr>
              <a:t>Tontura </a:t>
            </a:r>
            <a:endParaRPr lang="pt-BR" sz="3200" dirty="0">
              <a:cs typeface="Arial" panose="020B0604020202020204" pitchFamily="34" charset="0"/>
            </a:endParaRPr>
          </a:p>
        </p:txBody>
      </p:sp>
      <p:sp>
        <p:nvSpPr>
          <p:cNvPr id="28681" name="Rectangle 2"/>
          <p:cNvSpPr>
            <a:spLocks noChangeArrowheads="1"/>
          </p:cNvSpPr>
          <p:nvPr/>
        </p:nvSpPr>
        <p:spPr bwMode="auto">
          <a:xfrm rot="10800000" flipV="1">
            <a:off x="827782" y="3647207"/>
            <a:ext cx="338455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pt-BR" sz="3200">
                <a:cs typeface="Arial" panose="020B0604020202020204" pitchFamily="34" charset="0"/>
                <a:sym typeface="Arial" panose="020B0604020202020204" pitchFamily="34" charset="0"/>
              </a:rPr>
              <a:t>Ideias diferentes</a:t>
            </a:r>
            <a:endParaRPr lang="pt-BR" sz="3200">
              <a:cs typeface="Arial" panose="020B0604020202020204" pitchFamily="34" charset="0"/>
            </a:endParaRPr>
          </a:p>
        </p:txBody>
      </p:sp>
      <p:pic>
        <p:nvPicPr>
          <p:cNvPr id="2868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32442"/>
            <a:ext cx="3816424" cy="406085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20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EC8D918-2B8F-4D63-A0A6-D9B0C267C6B8}" type="slidenum">
              <a:rPr lang="pt-BR" sz="1000" b="1"/>
              <a:pPr algn="r" eaLnBrk="1" hangingPunct="1">
                <a:spcBef>
                  <a:spcPct val="0"/>
                </a:spcBef>
              </a:pPr>
              <a:t>21</a:t>
            </a:fld>
            <a:endParaRPr lang="pt-BR" sz="1000" b="1"/>
          </a:p>
        </p:txBody>
      </p:sp>
      <p:pic>
        <p:nvPicPr>
          <p:cNvPr id="29699" name="Picture 10" descr="9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8"/>
          <a:stretch>
            <a:fillRect/>
          </a:stretch>
        </p:blipFill>
        <p:spPr bwMode="auto">
          <a:xfrm>
            <a:off x="0" y="42863"/>
            <a:ext cx="9109075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2"/>
          <p:cNvSpPr>
            <a:spLocks noChangeArrowheads="1"/>
          </p:cNvSpPr>
          <p:nvPr/>
        </p:nvSpPr>
        <p:spPr bwMode="auto">
          <a:xfrm rot="10800000" flipV="1">
            <a:off x="1116013" y="2278063"/>
            <a:ext cx="684053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5400">
                <a:cs typeface="Arial" panose="020B0604020202020204" pitchFamily="34" charset="0"/>
                <a:sym typeface="Arial" panose="020B0604020202020204" pitchFamily="34" charset="0"/>
              </a:rPr>
              <a:t>2. Frontal</a:t>
            </a:r>
            <a:br>
              <a:rPr lang="pt-BR" sz="5400"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sz="5400">
                <a:cs typeface="Arial" panose="020B0604020202020204" pitchFamily="34" charset="0"/>
                <a:sym typeface="Arial" panose="020B0604020202020204" pitchFamily="34" charset="0"/>
              </a:rPr>
              <a:t>ou Cerebral</a:t>
            </a:r>
            <a:endParaRPr lang="pt-BR" sz="5400" b="1">
              <a:cs typeface="Arial" panose="020B060402020202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21</a:t>
            </a:fld>
            <a:endParaRPr lang="pt-B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F3C64C0-04E9-4562-821C-4BC26D738083}" type="slidenum">
              <a:rPr lang="pt-BR" sz="1000" b="1"/>
              <a:pPr algn="r" eaLnBrk="1" hangingPunct="1">
                <a:spcBef>
                  <a:spcPct val="0"/>
                </a:spcBef>
              </a:pPr>
              <a:t>22</a:t>
            </a:fld>
            <a:endParaRPr lang="pt-BR" sz="1000" b="1"/>
          </a:p>
        </p:txBody>
      </p:sp>
      <p:pic>
        <p:nvPicPr>
          <p:cNvPr id="31747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611188" y="4868863"/>
            <a:ext cx="7921625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eaLnBrk="1" hangingPunct="1"/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Localiza-se na região</a:t>
            </a:r>
            <a:b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da </a:t>
            </a: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fronte</a:t>
            </a: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, da </a:t>
            </a: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testa</a:t>
            </a:r>
            <a:endParaRPr lang="pt-BR" b="1">
              <a:solidFill>
                <a:srgbClr val="679491"/>
              </a:solidFill>
            </a:endParaRPr>
          </a:p>
        </p:txBody>
      </p:sp>
      <p:sp>
        <p:nvSpPr>
          <p:cNvPr id="31749" name="Rectangle 3"/>
          <p:cNvSpPr>
            <a:spLocks/>
          </p:cNvSpPr>
          <p:nvPr/>
        </p:nvSpPr>
        <p:spPr bwMode="auto">
          <a:xfrm rot="10800000" flipV="1">
            <a:off x="900113" y="434975"/>
            <a:ext cx="64738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Frontal ou cerebral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31750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3" t="4703" r="4137" b="253"/>
          <a:stretch>
            <a:fillRect/>
          </a:stretch>
        </p:blipFill>
        <p:spPr bwMode="auto">
          <a:xfrm>
            <a:off x="3255963" y="1916113"/>
            <a:ext cx="2684462" cy="30257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uxograma: Conector 6"/>
          <p:cNvSpPr/>
          <p:nvPr/>
        </p:nvSpPr>
        <p:spPr>
          <a:xfrm>
            <a:off x="5003800" y="2447925"/>
            <a:ext cx="936625" cy="936625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22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A397060-46DC-4592-9620-814FB835078B}" type="slidenum">
              <a:rPr lang="pt-BR" sz="1000" b="1"/>
              <a:pPr algn="r" eaLnBrk="1" hangingPunct="1">
                <a:spcBef>
                  <a:spcPct val="0"/>
                </a:spcBef>
              </a:pPr>
              <a:t>23</a:t>
            </a:fld>
            <a:endParaRPr lang="pt-BR" sz="1000" b="1"/>
          </a:p>
        </p:txBody>
      </p:sp>
      <p:pic>
        <p:nvPicPr>
          <p:cNvPr id="32771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4715073" y="2996952"/>
            <a:ext cx="3889375" cy="237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algn="l" eaLnBrk="1" hangingPunct="1"/>
            <a:r>
              <a:rPr lang="pt-BR" sz="36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Exerce </a:t>
            </a:r>
            <a:r>
              <a:rPr lang="pt-BR" sz="36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influência</a:t>
            </a:r>
            <a:br>
              <a:rPr lang="pt-BR" sz="36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sz="36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decisiva sobre os </a:t>
            </a:r>
            <a:r>
              <a:rPr lang="pt-BR" sz="36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demais</a:t>
            </a:r>
            <a:r>
              <a:rPr lang="pt-BR" sz="36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pt-BR" sz="36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centros</a:t>
            </a:r>
            <a:br>
              <a:rPr lang="pt-BR" sz="36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sz="36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de força</a:t>
            </a:r>
            <a:endParaRPr lang="pt-BR" sz="3600" b="1" dirty="0">
              <a:solidFill>
                <a:srgbClr val="679491"/>
              </a:solidFill>
            </a:endParaRPr>
          </a:p>
        </p:txBody>
      </p:sp>
      <p:sp>
        <p:nvSpPr>
          <p:cNvPr id="32773" name="Rectangle 3"/>
          <p:cNvSpPr>
            <a:spLocks/>
          </p:cNvSpPr>
          <p:nvPr/>
        </p:nvSpPr>
        <p:spPr bwMode="auto">
          <a:xfrm rot="10800000" flipV="1">
            <a:off x="900113" y="434975"/>
            <a:ext cx="64738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Frontal ou cerebral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32774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36" y="1988840"/>
            <a:ext cx="3410632" cy="405653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23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00F005D-2EFC-46BE-876D-084DCD3A9241}" type="slidenum">
              <a:rPr lang="pt-BR" sz="1000" b="1"/>
              <a:pPr algn="r" eaLnBrk="1" hangingPunct="1">
                <a:spcBef>
                  <a:spcPct val="0"/>
                </a:spcBef>
              </a:pPr>
              <a:t>24</a:t>
            </a:fld>
            <a:endParaRPr lang="pt-BR" sz="1000" b="1"/>
          </a:p>
        </p:txBody>
      </p:sp>
      <p:pic>
        <p:nvPicPr>
          <p:cNvPr id="33795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468313" y="4868863"/>
            <a:ext cx="8280400" cy="130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eaLnBrk="1" hangingPunct="1"/>
            <a:r>
              <a:rPr lang="pt-BR" sz="3200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Responsável</a:t>
            </a:r>
            <a:r>
              <a:rPr lang="pt-BR" sz="320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pelo funcionamento</a:t>
            </a:r>
            <a:br>
              <a:rPr lang="pt-BR" sz="320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sz="320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do </a:t>
            </a:r>
            <a:r>
              <a:rPr lang="pt-BR" sz="3200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sistema</a:t>
            </a:r>
            <a:r>
              <a:rPr lang="pt-BR" sz="320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pt-BR" sz="3200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nervoso</a:t>
            </a:r>
            <a:r>
              <a:rPr lang="pt-BR" sz="320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pt-BR" sz="3200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central</a:t>
            </a:r>
            <a:r>
              <a:rPr lang="pt-BR" sz="320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e </a:t>
            </a:r>
            <a:r>
              <a:rPr lang="pt-BR" sz="3200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intelectivo</a:t>
            </a:r>
            <a:endParaRPr lang="pt-BR" sz="3200" b="1">
              <a:solidFill>
                <a:srgbClr val="679491"/>
              </a:solidFill>
            </a:endParaRPr>
          </a:p>
        </p:txBody>
      </p:sp>
      <p:sp>
        <p:nvSpPr>
          <p:cNvPr id="33797" name="Rectangle 3"/>
          <p:cNvSpPr>
            <a:spLocks/>
          </p:cNvSpPr>
          <p:nvPr/>
        </p:nvSpPr>
        <p:spPr bwMode="auto">
          <a:xfrm rot="10800000" flipV="1">
            <a:off x="900113" y="434975"/>
            <a:ext cx="64738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Frontal ou cerebral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33798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909763"/>
            <a:ext cx="3687763" cy="28876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24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0AE56BA-07FE-4E03-8D03-9B6978C8957E}" type="slidenum">
              <a:rPr lang="pt-BR" sz="1000" b="1"/>
              <a:pPr algn="r" eaLnBrk="1" hangingPunct="1">
                <a:spcBef>
                  <a:spcPct val="0"/>
                </a:spcBef>
              </a:pPr>
              <a:t>25</a:t>
            </a:fld>
            <a:endParaRPr lang="pt-BR" sz="1000" b="1"/>
          </a:p>
        </p:txBody>
      </p:sp>
      <p:pic>
        <p:nvPicPr>
          <p:cNvPr id="34819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611187" y="5005385"/>
            <a:ext cx="7921625" cy="130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eaLnBrk="1" hangingPunct="1"/>
            <a:r>
              <a:rPr lang="pt-BR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Relaciona-se com os </a:t>
            </a:r>
            <a:r>
              <a:rPr lang="pt-BR" sz="40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lobos frontais </a:t>
            </a:r>
            <a:r>
              <a:rPr lang="pt-BR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e a </a:t>
            </a:r>
            <a:r>
              <a:rPr lang="pt-BR" sz="40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hipófise pituitária</a:t>
            </a:r>
            <a:endParaRPr lang="pt-BR" sz="4000" dirty="0">
              <a:solidFill>
                <a:srgbClr val="679491"/>
              </a:solidFill>
            </a:endParaRPr>
          </a:p>
        </p:txBody>
      </p:sp>
      <p:sp>
        <p:nvSpPr>
          <p:cNvPr id="34821" name="Rectangle 3"/>
          <p:cNvSpPr>
            <a:spLocks/>
          </p:cNvSpPr>
          <p:nvPr/>
        </p:nvSpPr>
        <p:spPr bwMode="auto">
          <a:xfrm rot="10800000" flipV="1">
            <a:off x="900113" y="434975"/>
            <a:ext cx="64738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Frontal ou cerebral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3482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4" r="4536"/>
          <a:stretch>
            <a:fillRect/>
          </a:stretch>
        </p:blipFill>
        <p:spPr bwMode="auto">
          <a:xfrm>
            <a:off x="2238248" y="1838325"/>
            <a:ext cx="4680907" cy="316706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25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F9E3E8A-EA71-4D55-A66E-FB5C833B4398}" type="slidenum">
              <a:rPr lang="pt-BR" sz="1000" b="1"/>
              <a:pPr algn="r" eaLnBrk="1" hangingPunct="1">
                <a:spcBef>
                  <a:spcPct val="0"/>
                </a:spcBef>
              </a:pPr>
              <a:t>26</a:t>
            </a:fld>
            <a:endParaRPr lang="pt-BR" sz="1000" b="1"/>
          </a:p>
        </p:txBody>
      </p:sp>
      <p:pic>
        <p:nvPicPr>
          <p:cNvPr id="35843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611188" y="1700213"/>
            <a:ext cx="3384550" cy="86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eaLnBrk="1" hangingPunct="1"/>
            <a:r>
              <a:rPr lang="pt-BR" sz="320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Ouvidos sensíveis</a:t>
            </a:r>
            <a:endParaRPr lang="pt-BR" sz="3200">
              <a:solidFill>
                <a:srgbClr val="679491"/>
              </a:solidFill>
            </a:endParaRPr>
          </a:p>
        </p:txBody>
      </p:sp>
      <p:sp>
        <p:nvSpPr>
          <p:cNvPr id="35845" name="Rectangle 3"/>
          <p:cNvSpPr>
            <a:spLocks/>
          </p:cNvSpPr>
          <p:nvPr/>
        </p:nvSpPr>
        <p:spPr bwMode="auto">
          <a:xfrm rot="10800000" flipV="1">
            <a:off x="900113" y="434975"/>
            <a:ext cx="6840537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O que o médium pode sentir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35846" name="Rectangle 2"/>
          <p:cNvSpPr>
            <a:spLocks noChangeArrowheads="1"/>
          </p:cNvSpPr>
          <p:nvPr/>
        </p:nvSpPr>
        <p:spPr bwMode="auto">
          <a:xfrm rot="10800000" flipV="1">
            <a:off x="539750" y="4006850"/>
            <a:ext cx="302577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3200">
                <a:cs typeface="Arial" panose="020B0604020202020204" pitchFamily="34" charset="0"/>
                <a:sym typeface="Arial" panose="020B0604020202020204" pitchFamily="34" charset="0"/>
              </a:rPr>
              <a:t>Odores</a:t>
            </a:r>
            <a:br>
              <a:rPr lang="pt-BR" sz="3200"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sz="3200">
                <a:cs typeface="Arial" panose="020B0604020202020204" pitchFamily="34" charset="0"/>
                <a:sym typeface="Arial" panose="020B0604020202020204" pitchFamily="34" charset="0"/>
              </a:rPr>
              <a:t>desagradáveis</a:t>
            </a:r>
            <a:endParaRPr lang="pt-BR" sz="3200">
              <a:cs typeface="Arial" panose="020B0604020202020204" pitchFamily="34" charset="0"/>
            </a:endParaRPr>
          </a:p>
        </p:txBody>
      </p:sp>
      <p:sp>
        <p:nvSpPr>
          <p:cNvPr id="35847" name="Rectangle 2"/>
          <p:cNvSpPr>
            <a:spLocks noChangeArrowheads="1"/>
          </p:cNvSpPr>
          <p:nvPr/>
        </p:nvSpPr>
        <p:spPr bwMode="auto">
          <a:xfrm rot="10800000" flipV="1">
            <a:off x="5651500" y="5013325"/>
            <a:ext cx="259238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3200">
                <a:cs typeface="Arial" panose="020B0604020202020204" pitchFamily="34" charset="0"/>
                <a:sym typeface="Arial" panose="020B0604020202020204" pitchFamily="34" charset="0"/>
              </a:rPr>
              <a:t>Vontade de escrever</a:t>
            </a:r>
            <a:endParaRPr lang="pt-BR" sz="3200">
              <a:cs typeface="Arial" panose="020B0604020202020204" pitchFamily="34" charset="0"/>
            </a:endParaRPr>
          </a:p>
        </p:txBody>
      </p:sp>
      <p:sp>
        <p:nvSpPr>
          <p:cNvPr id="35848" name="Rectangle 2"/>
          <p:cNvSpPr>
            <a:spLocks noChangeArrowheads="1"/>
          </p:cNvSpPr>
          <p:nvPr/>
        </p:nvSpPr>
        <p:spPr bwMode="auto">
          <a:xfrm rot="10800000" flipV="1">
            <a:off x="5868988" y="2062163"/>
            <a:ext cx="22320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3600">
                <a:cs typeface="Arial" panose="020B0604020202020204" pitchFamily="34" charset="0"/>
                <a:sym typeface="Arial" panose="020B0604020202020204" pitchFamily="34" charset="0"/>
              </a:rPr>
              <a:t>Olhos sensíveis </a:t>
            </a:r>
            <a:endParaRPr lang="pt-BR" sz="3600">
              <a:cs typeface="Arial" panose="020B0604020202020204" pitchFamily="34" charset="0"/>
            </a:endParaRPr>
          </a:p>
        </p:txBody>
      </p:sp>
      <p:sp>
        <p:nvSpPr>
          <p:cNvPr id="35849" name="Rectangle 2"/>
          <p:cNvSpPr>
            <a:spLocks noChangeArrowheads="1"/>
          </p:cNvSpPr>
          <p:nvPr/>
        </p:nvSpPr>
        <p:spPr bwMode="auto">
          <a:xfrm rot="10800000" flipV="1">
            <a:off x="4859338" y="3860800"/>
            <a:ext cx="33845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3200">
                <a:cs typeface="Arial" panose="020B0604020202020204" pitchFamily="34" charset="0"/>
                <a:sym typeface="Arial" panose="020B0604020202020204" pitchFamily="34" charset="0"/>
              </a:rPr>
              <a:t>Perfumes</a:t>
            </a:r>
            <a:endParaRPr lang="pt-BR" sz="3200">
              <a:cs typeface="Arial" panose="020B0604020202020204" pitchFamily="34" charset="0"/>
            </a:endParaRPr>
          </a:p>
        </p:txBody>
      </p:sp>
      <p:sp>
        <p:nvSpPr>
          <p:cNvPr id="35850" name="Rectangle 2"/>
          <p:cNvSpPr>
            <a:spLocks noChangeArrowheads="1"/>
          </p:cNvSpPr>
          <p:nvPr/>
        </p:nvSpPr>
        <p:spPr bwMode="auto">
          <a:xfrm rot="10800000" flipV="1">
            <a:off x="1763713" y="5229225"/>
            <a:ext cx="338455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3200">
                <a:cs typeface="Arial" panose="020B0604020202020204" pitchFamily="34" charset="0"/>
                <a:sym typeface="Arial" panose="020B0604020202020204" pitchFamily="34" charset="0"/>
              </a:rPr>
              <a:t>Mãos e/ou pés</a:t>
            </a:r>
            <a:br>
              <a:rPr lang="pt-BR" sz="3200"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sz="3200">
                <a:cs typeface="Arial" panose="020B0604020202020204" pitchFamily="34" charset="0"/>
                <a:sym typeface="Arial" panose="020B0604020202020204" pitchFamily="34" charset="0"/>
              </a:rPr>
              <a:t>frios ou suarentos</a:t>
            </a:r>
            <a:endParaRPr lang="pt-BR" sz="3200">
              <a:cs typeface="Arial" panose="020B0604020202020204" pitchFamily="34" charset="0"/>
            </a:endParaRPr>
          </a:p>
        </p:txBody>
      </p:sp>
      <p:sp>
        <p:nvSpPr>
          <p:cNvPr id="35851" name="Rectangle 2"/>
          <p:cNvSpPr>
            <a:spLocks noChangeArrowheads="1"/>
          </p:cNvSpPr>
          <p:nvPr/>
        </p:nvSpPr>
        <p:spPr bwMode="auto">
          <a:xfrm rot="10800000" flipV="1">
            <a:off x="2195513" y="2782888"/>
            <a:ext cx="338455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3200">
                <a:cs typeface="Arial" panose="020B0604020202020204" pitchFamily="34" charset="0"/>
                <a:sym typeface="Arial" panose="020B0604020202020204" pitchFamily="34" charset="0"/>
              </a:rPr>
              <a:t>Salivação</a:t>
            </a:r>
            <a:endParaRPr lang="pt-BR" sz="3200">
              <a:cs typeface="Arial" panose="020B060402020202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26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896DEF-DA55-497D-8CE5-C46A4B3AD063}" type="slidenum">
              <a:rPr lang="pt-BR" sz="1000" b="1"/>
              <a:pPr algn="r" eaLnBrk="1" hangingPunct="1">
                <a:spcBef>
                  <a:spcPct val="0"/>
                </a:spcBef>
              </a:pPr>
              <a:t>27</a:t>
            </a:fld>
            <a:endParaRPr lang="pt-BR" sz="1000" b="1"/>
          </a:p>
        </p:txBody>
      </p:sp>
      <p:pic>
        <p:nvPicPr>
          <p:cNvPr id="36867" name="Picture 10" descr="9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8"/>
          <a:stretch>
            <a:fillRect/>
          </a:stretch>
        </p:blipFill>
        <p:spPr bwMode="auto">
          <a:xfrm>
            <a:off x="0" y="42863"/>
            <a:ext cx="9109075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2"/>
          <p:cNvSpPr>
            <a:spLocks noChangeArrowheads="1"/>
          </p:cNvSpPr>
          <p:nvPr/>
        </p:nvSpPr>
        <p:spPr bwMode="auto">
          <a:xfrm rot="10800000" flipV="1">
            <a:off x="1116013" y="2278063"/>
            <a:ext cx="684053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5400">
                <a:cs typeface="Arial" panose="020B0604020202020204" pitchFamily="34" charset="0"/>
                <a:sym typeface="Arial" panose="020B0604020202020204" pitchFamily="34" charset="0"/>
              </a:rPr>
              <a:t>3. Laríngeo</a:t>
            </a:r>
            <a:endParaRPr lang="pt-BR" sz="5400" b="1">
              <a:cs typeface="Arial" panose="020B060402020202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27</a:t>
            </a:fld>
            <a:endParaRPr lang="pt-B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1272F6A-45C6-4D0C-8B5A-A35DA5C79606}" type="slidenum">
              <a:rPr lang="pt-BR" sz="1000" b="1"/>
              <a:pPr algn="r" eaLnBrk="1" hangingPunct="1">
                <a:spcBef>
                  <a:spcPct val="0"/>
                </a:spcBef>
              </a:pPr>
              <a:t>28</a:t>
            </a:fld>
            <a:endParaRPr lang="pt-BR" sz="1000" b="1"/>
          </a:p>
        </p:txBody>
      </p:sp>
      <p:pic>
        <p:nvPicPr>
          <p:cNvPr id="38915" name="Picture 4" descr="7-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611188" y="5229225"/>
            <a:ext cx="7921625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eaLnBrk="1" hangingPunct="1"/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Localiza-se na </a:t>
            </a: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garganta</a:t>
            </a:r>
            <a:endParaRPr lang="pt-BR" b="1">
              <a:solidFill>
                <a:srgbClr val="679491"/>
              </a:solidFill>
            </a:endParaRPr>
          </a:p>
        </p:txBody>
      </p:sp>
      <p:sp>
        <p:nvSpPr>
          <p:cNvPr id="38917" name="Rectangle 3"/>
          <p:cNvSpPr>
            <a:spLocks/>
          </p:cNvSpPr>
          <p:nvPr/>
        </p:nvSpPr>
        <p:spPr bwMode="auto">
          <a:xfrm rot="10800000" flipV="1">
            <a:off x="900113" y="434975"/>
            <a:ext cx="64738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Laríngeo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38918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3" t="4703" r="4137" b="253"/>
          <a:stretch>
            <a:fillRect/>
          </a:stretch>
        </p:blipFill>
        <p:spPr bwMode="auto">
          <a:xfrm>
            <a:off x="3255963" y="1916113"/>
            <a:ext cx="2684462" cy="30257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uxograma: Conector 6"/>
          <p:cNvSpPr/>
          <p:nvPr/>
        </p:nvSpPr>
        <p:spPr>
          <a:xfrm>
            <a:off x="4572000" y="4149725"/>
            <a:ext cx="936625" cy="936625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28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1CEC461-7341-44C0-99F3-A60110863278}" type="slidenum">
              <a:rPr lang="pt-BR" sz="1000" b="1"/>
              <a:pPr algn="r" eaLnBrk="1" hangingPunct="1">
                <a:spcBef>
                  <a:spcPct val="0"/>
                </a:spcBef>
              </a:pPr>
              <a:t>29</a:t>
            </a:fld>
            <a:endParaRPr lang="pt-BR" sz="1000" b="1"/>
          </a:p>
        </p:txBody>
      </p:sp>
      <p:pic>
        <p:nvPicPr>
          <p:cNvPr id="39939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5364089" y="2924175"/>
            <a:ext cx="2617788" cy="201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algn="l" eaLnBrk="1" hangingPunct="1"/>
            <a:r>
              <a:rPr lang="pt-BR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Regula os fenômenos</a:t>
            </a:r>
            <a:br>
              <a:rPr lang="pt-BR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vocais</a:t>
            </a:r>
            <a:endParaRPr lang="pt-BR" sz="4000" dirty="0">
              <a:solidFill>
                <a:srgbClr val="679491"/>
              </a:solidFill>
            </a:endParaRPr>
          </a:p>
        </p:txBody>
      </p:sp>
      <p:sp>
        <p:nvSpPr>
          <p:cNvPr id="39941" name="Rectangle 3"/>
          <p:cNvSpPr>
            <a:spLocks/>
          </p:cNvSpPr>
          <p:nvPr/>
        </p:nvSpPr>
        <p:spPr bwMode="auto">
          <a:xfrm rot="10800000" flipV="1">
            <a:off x="900113" y="434975"/>
            <a:ext cx="64738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Laríngeo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3994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2" y="1825796"/>
            <a:ext cx="3706812" cy="433950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29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3899B0B-755F-4AE4-9FAE-3D9CEB3E20FE}" type="slidenum">
              <a:rPr lang="pt-BR" sz="1000" smtClean="0"/>
              <a:pPr>
                <a:spcBef>
                  <a:spcPct val="0"/>
                </a:spcBef>
              </a:pPr>
              <a:t>3</a:t>
            </a:fld>
            <a:endParaRPr lang="pt-BR" sz="1000"/>
          </a:p>
        </p:txBody>
      </p:sp>
      <p:pic>
        <p:nvPicPr>
          <p:cNvPr id="6147" name="Picture 4" descr="5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-659" r="-854" b="3931"/>
          <a:stretch>
            <a:fillRect/>
          </a:stretch>
        </p:blipFill>
        <p:spPr bwMode="auto">
          <a:xfrm>
            <a:off x="-6350" y="0"/>
            <a:ext cx="915035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612775" y="3900488"/>
            <a:ext cx="7991475" cy="2481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67949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pt-BR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O </a:t>
            </a:r>
            <a:r>
              <a:rPr lang="pt-BR" sz="40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ser</a:t>
            </a:r>
            <a:r>
              <a:rPr lang="pt-BR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pt-BR" sz="40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humano,</a:t>
            </a:r>
            <a:r>
              <a:rPr lang="pt-BR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além do </a:t>
            </a:r>
            <a:r>
              <a:rPr lang="pt-BR" sz="40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alimento</a:t>
            </a:r>
            <a:r>
              <a:rPr lang="pt-BR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líquido, sólido e do ar, também se alimenta de </a:t>
            </a:r>
            <a:r>
              <a:rPr lang="pt-BR" sz="40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energias cósmicas e espirituais</a:t>
            </a:r>
            <a:endParaRPr lang="pt-BR" sz="4000" dirty="0">
              <a:solidFill>
                <a:srgbClr val="679491"/>
              </a:solidFill>
            </a:endParaRPr>
          </a:p>
        </p:txBody>
      </p:sp>
      <p:pic>
        <p:nvPicPr>
          <p:cNvPr id="6149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313" y="1773238"/>
            <a:ext cx="4430712" cy="20177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40920AA-14EE-4D13-A088-15E7290917D2}" type="slidenum">
              <a:rPr lang="pt-BR" sz="1000" b="1"/>
              <a:pPr algn="r" eaLnBrk="1" hangingPunct="1">
                <a:spcBef>
                  <a:spcPct val="0"/>
                </a:spcBef>
              </a:pPr>
              <a:t>30</a:t>
            </a:fld>
            <a:endParaRPr lang="pt-BR" sz="1000" b="1"/>
          </a:p>
        </p:txBody>
      </p:sp>
      <p:pic>
        <p:nvPicPr>
          <p:cNvPr id="40963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5075683" y="2636912"/>
            <a:ext cx="352876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algn="l" eaLnBrk="1" hangingPunct="1"/>
            <a:r>
              <a:rPr lang="pt-BR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Regula as atividades das glândulas </a:t>
            </a:r>
            <a:r>
              <a:rPr lang="pt-BR" sz="40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timo </a:t>
            </a:r>
            <a:r>
              <a:rPr lang="pt-BR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e</a:t>
            </a:r>
            <a:r>
              <a:rPr lang="pt-BR" sz="40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tireoide</a:t>
            </a:r>
            <a:endParaRPr lang="pt-BR" sz="4000" dirty="0">
              <a:solidFill>
                <a:srgbClr val="679491"/>
              </a:solidFill>
            </a:endParaRPr>
          </a:p>
        </p:txBody>
      </p:sp>
      <p:sp>
        <p:nvSpPr>
          <p:cNvPr id="40965" name="Rectangle 3"/>
          <p:cNvSpPr>
            <a:spLocks/>
          </p:cNvSpPr>
          <p:nvPr/>
        </p:nvSpPr>
        <p:spPr bwMode="auto">
          <a:xfrm rot="10800000" flipV="1">
            <a:off x="900113" y="434975"/>
            <a:ext cx="64738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Laríngeo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453" y="2634546"/>
            <a:ext cx="3780555" cy="27386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30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42A8760-73B7-46BB-83B2-790D18935A88}" type="slidenum">
              <a:rPr lang="pt-BR" sz="1000" b="1"/>
              <a:pPr algn="r" eaLnBrk="1" hangingPunct="1">
                <a:spcBef>
                  <a:spcPct val="0"/>
                </a:spcBef>
              </a:pPr>
              <a:t>31</a:t>
            </a:fld>
            <a:endParaRPr lang="pt-BR" sz="1000" b="1"/>
          </a:p>
        </p:txBody>
      </p:sp>
      <p:pic>
        <p:nvPicPr>
          <p:cNvPr id="41987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611188" y="3070225"/>
            <a:ext cx="7921625" cy="179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eaLnBrk="1" hangingPunct="1"/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Relaciona-se com</a:t>
            </a:r>
            <a:b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o </a:t>
            </a: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plexo cervical</a:t>
            </a:r>
            <a:endParaRPr lang="pt-BR">
              <a:solidFill>
                <a:srgbClr val="679491"/>
              </a:solidFill>
            </a:endParaRPr>
          </a:p>
        </p:txBody>
      </p:sp>
      <p:sp>
        <p:nvSpPr>
          <p:cNvPr id="41989" name="Rectangle 3"/>
          <p:cNvSpPr>
            <a:spLocks/>
          </p:cNvSpPr>
          <p:nvPr/>
        </p:nvSpPr>
        <p:spPr bwMode="auto">
          <a:xfrm rot="10800000" flipV="1">
            <a:off x="900113" y="434975"/>
            <a:ext cx="64738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Laríngeo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31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219A8CC-3B7B-4781-B34A-E5E8BEADD9FD}" type="slidenum">
              <a:rPr lang="pt-BR" sz="1000" b="1"/>
              <a:pPr algn="r" eaLnBrk="1" hangingPunct="1">
                <a:spcBef>
                  <a:spcPct val="0"/>
                </a:spcBef>
              </a:pPr>
              <a:t>32</a:t>
            </a:fld>
            <a:endParaRPr lang="pt-BR" sz="1000" b="1"/>
          </a:p>
        </p:txBody>
      </p:sp>
      <p:pic>
        <p:nvPicPr>
          <p:cNvPr id="43011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34925" y="44450"/>
            <a:ext cx="9102725" cy="648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1042988" y="1919288"/>
            <a:ext cx="3384550" cy="86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eaLnBrk="1" hangingPunct="1"/>
            <a:r>
              <a:rPr lang="pt-BR" sz="320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Língua dormente</a:t>
            </a:r>
            <a:endParaRPr lang="pt-BR" sz="3200">
              <a:solidFill>
                <a:srgbClr val="679491"/>
              </a:solidFill>
            </a:endParaRPr>
          </a:p>
        </p:txBody>
      </p:sp>
      <p:sp>
        <p:nvSpPr>
          <p:cNvPr id="43013" name="Rectangle 3"/>
          <p:cNvSpPr>
            <a:spLocks/>
          </p:cNvSpPr>
          <p:nvPr/>
        </p:nvSpPr>
        <p:spPr bwMode="auto">
          <a:xfrm rot="10800000" flipV="1">
            <a:off x="900113" y="434975"/>
            <a:ext cx="6840537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O que o médium pode sentir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43014" name="Rectangle 2"/>
          <p:cNvSpPr>
            <a:spLocks noChangeArrowheads="1"/>
          </p:cNvSpPr>
          <p:nvPr/>
        </p:nvSpPr>
        <p:spPr bwMode="auto">
          <a:xfrm rot="10800000" flipV="1">
            <a:off x="5221288" y="4149725"/>
            <a:ext cx="2879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3600">
                <a:cs typeface="Arial" panose="020B0604020202020204" pitchFamily="34" charset="0"/>
                <a:sym typeface="Arial" panose="020B0604020202020204" pitchFamily="34" charset="0"/>
              </a:rPr>
              <a:t>Saliva grossa</a:t>
            </a:r>
            <a:endParaRPr lang="pt-BR" sz="3600">
              <a:cs typeface="Arial" panose="020B0604020202020204" pitchFamily="34" charset="0"/>
            </a:endParaRPr>
          </a:p>
        </p:txBody>
      </p:sp>
      <p:sp>
        <p:nvSpPr>
          <p:cNvPr id="43015" name="Rectangle 2"/>
          <p:cNvSpPr>
            <a:spLocks noChangeArrowheads="1"/>
          </p:cNvSpPr>
          <p:nvPr/>
        </p:nvSpPr>
        <p:spPr bwMode="auto">
          <a:xfrm rot="10800000" flipV="1">
            <a:off x="1330325" y="5160963"/>
            <a:ext cx="4465638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3200">
                <a:cs typeface="Arial" panose="020B0604020202020204" pitchFamily="34" charset="0"/>
                <a:sym typeface="Arial" panose="020B0604020202020204" pitchFamily="34" charset="0"/>
              </a:rPr>
              <a:t>Dormência nos lábios</a:t>
            </a:r>
            <a:endParaRPr lang="pt-BR" sz="3200">
              <a:cs typeface="Arial" panose="020B0604020202020204" pitchFamily="34" charset="0"/>
            </a:endParaRPr>
          </a:p>
        </p:txBody>
      </p:sp>
      <p:sp>
        <p:nvSpPr>
          <p:cNvPr id="43016" name="Rectangle 2"/>
          <p:cNvSpPr>
            <a:spLocks noChangeArrowheads="1"/>
          </p:cNvSpPr>
          <p:nvPr/>
        </p:nvSpPr>
        <p:spPr bwMode="auto">
          <a:xfrm rot="10800000" flipV="1">
            <a:off x="3419475" y="2997200"/>
            <a:ext cx="33845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3200">
                <a:cs typeface="Arial" panose="020B0604020202020204" pitchFamily="34" charset="0"/>
                <a:sym typeface="Arial" panose="020B0604020202020204" pitchFamily="34" charset="0"/>
              </a:rPr>
              <a:t>Saliva excessiva</a:t>
            </a:r>
            <a:endParaRPr lang="pt-BR" sz="3200">
              <a:cs typeface="Arial" panose="020B060402020202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32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801A000-6104-4C01-81A6-427E5B8113C5}" type="slidenum">
              <a:rPr lang="pt-BR" sz="1000" b="1"/>
              <a:pPr algn="r" eaLnBrk="1" hangingPunct="1">
                <a:spcBef>
                  <a:spcPct val="0"/>
                </a:spcBef>
              </a:pPr>
              <a:t>33</a:t>
            </a:fld>
            <a:endParaRPr lang="pt-BR" sz="1000" b="1"/>
          </a:p>
        </p:txBody>
      </p:sp>
      <p:pic>
        <p:nvPicPr>
          <p:cNvPr id="44035" name="Picture 10" descr="9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8"/>
          <a:stretch>
            <a:fillRect/>
          </a:stretch>
        </p:blipFill>
        <p:spPr bwMode="auto">
          <a:xfrm>
            <a:off x="0" y="42863"/>
            <a:ext cx="9109075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2"/>
          <p:cNvSpPr>
            <a:spLocks noChangeArrowheads="1"/>
          </p:cNvSpPr>
          <p:nvPr/>
        </p:nvSpPr>
        <p:spPr bwMode="auto">
          <a:xfrm rot="10800000" flipV="1">
            <a:off x="1116013" y="2278063"/>
            <a:ext cx="684053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5400">
                <a:cs typeface="Arial" panose="020B0604020202020204" pitchFamily="34" charset="0"/>
                <a:sym typeface="Arial" panose="020B0604020202020204" pitchFamily="34" charset="0"/>
              </a:rPr>
              <a:t>4. Cardíaco</a:t>
            </a:r>
            <a:endParaRPr lang="pt-BR" sz="5400" b="1">
              <a:cs typeface="Arial" panose="020B060402020202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33</a:t>
            </a:fld>
            <a:endParaRPr lang="pt-BR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4" descr="7-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A76354F-855D-4F1C-AE77-6DEA66035F81}" type="slidenum">
              <a:rPr lang="pt-BR" sz="1000" b="1"/>
              <a:pPr algn="r" eaLnBrk="1" hangingPunct="1">
                <a:spcBef>
                  <a:spcPct val="0"/>
                </a:spcBef>
              </a:pPr>
              <a:t>34</a:t>
            </a:fld>
            <a:endParaRPr lang="pt-BR" sz="1000" b="1"/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4644009" y="2998788"/>
            <a:ext cx="3600450" cy="179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algn="l" eaLnBrk="1" hangingPunct="1"/>
            <a:r>
              <a:rPr lang="pt-BR" sz="48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Localiza-se</a:t>
            </a:r>
            <a:br>
              <a:rPr lang="pt-BR" sz="48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sz="48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no </a:t>
            </a:r>
            <a:r>
              <a:rPr lang="pt-BR" sz="48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coração</a:t>
            </a:r>
            <a:endParaRPr lang="pt-BR" sz="4800" b="1" dirty="0">
              <a:solidFill>
                <a:srgbClr val="679491"/>
              </a:solidFill>
            </a:endParaRPr>
          </a:p>
        </p:txBody>
      </p:sp>
      <p:sp>
        <p:nvSpPr>
          <p:cNvPr id="46085" name="Rectangle 3"/>
          <p:cNvSpPr>
            <a:spLocks/>
          </p:cNvSpPr>
          <p:nvPr/>
        </p:nvSpPr>
        <p:spPr bwMode="auto">
          <a:xfrm rot="10800000" flipV="1">
            <a:off x="900113" y="434975"/>
            <a:ext cx="64738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Cardíaco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8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6" r="32045"/>
          <a:stretch>
            <a:fillRect/>
          </a:stretch>
        </p:blipFill>
        <p:spPr bwMode="auto">
          <a:xfrm>
            <a:off x="1331640" y="1726643"/>
            <a:ext cx="2448272" cy="457255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uxograma: Conector 6"/>
          <p:cNvSpPr/>
          <p:nvPr/>
        </p:nvSpPr>
        <p:spPr>
          <a:xfrm>
            <a:off x="2252995" y="3271968"/>
            <a:ext cx="720725" cy="720725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34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30159FE-EBFB-4790-807A-0538940D90F4}" type="slidenum">
              <a:rPr lang="pt-BR" sz="1000" b="1"/>
              <a:pPr algn="r" eaLnBrk="1" hangingPunct="1">
                <a:spcBef>
                  <a:spcPct val="0"/>
                </a:spcBef>
              </a:pPr>
              <a:t>35</a:t>
            </a:fld>
            <a:endParaRPr lang="pt-BR" sz="1000" b="1"/>
          </a:p>
        </p:txBody>
      </p:sp>
      <p:pic>
        <p:nvPicPr>
          <p:cNvPr id="47107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611188" y="2852738"/>
            <a:ext cx="7921625" cy="230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eaLnBrk="1" hangingPunct="1"/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Responsável pelo</a:t>
            </a:r>
            <a:b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funcionamento do</a:t>
            </a:r>
            <a:b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aparelho circulatório</a:t>
            </a:r>
            <a:endParaRPr lang="pt-BR">
              <a:solidFill>
                <a:srgbClr val="679491"/>
              </a:solidFill>
            </a:endParaRPr>
          </a:p>
        </p:txBody>
      </p:sp>
      <p:sp>
        <p:nvSpPr>
          <p:cNvPr id="47109" name="Rectangle 3"/>
          <p:cNvSpPr>
            <a:spLocks/>
          </p:cNvSpPr>
          <p:nvPr/>
        </p:nvSpPr>
        <p:spPr bwMode="auto">
          <a:xfrm rot="10800000" flipV="1">
            <a:off x="900113" y="434975"/>
            <a:ext cx="64738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Cardíaco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35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EC800BA-A350-46AE-8282-CEF6944CE62C}" type="slidenum">
              <a:rPr lang="pt-BR" sz="1000" b="1"/>
              <a:pPr algn="r" eaLnBrk="1" hangingPunct="1">
                <a:spcBef>
                  <a:spcPct val="0"/>
                </a:spcBef>
              </a:pPr>
              <a:t>36</a:t>
            </a:fld>
            <a:endParaRPr lang="pt-BR" sz="1000" b="1"/>
          </a:p>
        </p:txBody>
      </p:sp>
      <p:pic>
        <p:nvPicPr>
          <p:cNvPr id="48131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611188" y="4652963"/>
            <a:ext cx="7921625" cy="1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eaLnBrk="1" hangingPunct="1"/>
            <a:r>
              <a:rPr lang="pt-BR" sz="400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Responsável pelo</a:t>
            </a:r>
            <a:br>
              <a:rPr lang="pt-BR" sz="400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sz="400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controle da </a:t>
            </a:r>
            <a:r>
              <a:rPr lang="pt-BR" sz="4000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emotividade</a:t>
            </a:r>
            <a:endParaRPr lang="pt-BR" sz="4000" b="1">
              <a:solidFill>
                <a:srgbClr val="679491"/>
              </a:solidFill>
            </a:endParaRPr>
          </a:p>
        </p:txBody>
      </p:sp>
      <p:sp>
        <p:nvSpPr>
          <p:cNvPr id="48133" name="Rectangle 3"/>
          <p:cNvSpPr>
            <a:spLocks/>
          </p:cNvSpPr>
          <p:nvPr/>
        </p:nvSpPr>
        <p:spPr bwMode="auto">
          <a:xfrm rot="10800000" flipV="1">
            <a:off x="900113" y="434975"/>
            <a:ext cx="64738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Cardíaco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48134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844675"/>
            <a:ext cx="2808288" cy="28082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36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32F1D2D-B55F-4104-8C0A-CD998716AF78}" type="slidenum">
              <a:rPr lang="pt-BR" sz="1000" b="1"/>
              <a:pPr algn="r" eaLnBrk="1" hangingPunct="1">
                <a:spcBef>
                  <a:spcPct val="0"/>
                </a:spcBef>
              </a:pPr>
              <a:t>37</a:t>
            </a:fld>
            <a:endParaRPr lang="pt-BR" sz="1000" b="1"/>
          </a:p>
        </p:txBody>
      </p:sp>
      <p:pic>
        <p:nvPicPr>
          <p:cNvPr id="49155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5220072" y="3212976"/>
            <a:ext cx="3168723" cy="194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algn="l" eaLnBrk="1" hangingPunct="1"/>
            <a:r>
              <a:rPr lang="pt-BR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Relaciona-se</a:t>
            </a:r>
            <a:br>
              <a:rPr lang="pt-BR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com o </a:t>
            </a:r>
            <a:r>
              <a:rPr lang="pt-BR" sz="40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plexo cardíaco</a:t>
            </a:r>
            <a:endParaRPr lang="pt-BR" sz="4000" dirty="0">
              <a:solidFill>
                <a:srgbClr val="679491"/>
              </a:solidFill>
            </a:endParaRPr>
          </a:p>
        </p:txBody>
      </p:sp>
      <p:sp>
        <p:nvSpPr>
          <p:cNvPr id="49157" name="Rectangle 3"/>
          <p:cNvSpPr>
            <a:spLocks/>
          </p:cNvSpPr>
          <p:nvPr/>
        </p:nvSpPr>
        <p:spPr bwMode="auto">
          <a:xfrm rot="10800000" flipV="1">
            <a:off x="900113" y="434975"/>
            <a:ext cx="64738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Cardíaco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49158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58" y="1926443"/>
            <a:ext cx="3600450" cy="416685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37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9A1A567-B53D-425F-A715-C94B071C9448}" type="slidenum">
              <a:rPr lang="pt-BR" sz="1000" b="1"/>
              <a:pPr algn="r" eaLnBrk="1" hangingPunct="1">
                <a:spcBef>
                  <a:spcPct val="0"/>
                </a:spcBef>
              </a:pPr>
              <a:t>38</a:t>
            </a:fld>
            <a:endParaRPr lang="pt-BR" sz="1000" b="1"/>
          </a:p>
        </p:txBody>
      </p:sp>
      <p:pic>
        <p:nvPicPr>
          <p:cNvPr id="50179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1042988" y="1919288"/>
            <a:ext cx="3384550" cy="86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eaLnBrk="1" hangingPunct="1"/>
            <a:r>
              <a:rPr lang="pt-BR" sz="320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Taquicardia</a:t>
            </a:r>
            <a:endParaRPr lang="pt-BR" sz="3200">
              <a:solidFill>
                <a:srgbClr val="679491"/>
              </a:solidFill>
            </a:endParaRPr>
          </a:p>
        </p:txBody>
      </p:sp>
      <p:sp>
        <p:nvSpPr>
          <p:cNvPr id="50181" name="Rectangle 3"/>
          <p:cNvSpPr>
            <a:spLocks/>
          </p:cNvSpPr>
          <p:nvPr/>
        </p:nvSpPr>
        <p:spPr bwMode="auto">
          <a:xfrm rot="10800000" flipV="1">
            <a:off x="900113" y="434975"/>
            <a:ext cx="6840537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O que o médium pode sentir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50182" name="Rectangle 2"/>
          <p:cNvSpPr>
            <a:spLocks noChangeArrowheads="1"/>
          </p:cNvSpPr>
          <p:nvPr/>
        </p:nvSpPr>
        <p:spPr bwMode="auto">
          <a:xfrm rot="10800000" flipV="1">
            <a:off x="4140200" y="4365625"/>
            <a:ext cx="43195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3200">
                <a:cs typeface="Arial" panose="020B0604020202020204" pitchFamily="34" charset="0"/>
                <a:sym typeface="Arial" panose="020B0604020202020204" pitchFamily="34" charset="0"/>
              </a:rPr>
              <a:t>Respiração profunda</a:t>
            </a:r>
            <a:endParaRPr lang="pt-BR" sz="3200">
              <a:cs typeface="Arial" panose="020B0604020202020204" pitchFamily="34" charset="0"/>
            </a:endParaRPr>
          </a:p>
        </p:txBody>
      </p:sp>
      <p:sp>
        <p:nvSpPr>
          <p:cNvPr id="50183" name="Rectangle 2"/>
          <p:cNvSpPr>
            <a:spLocks noChangeArrowheads="1"/>
          </p:cNvSpPr>
          <p:nvPr/>
        </p:nvSpPr>
        <p:spPr bwMode="auto">
          <a:xfrm rot="10800000" flipV="1">
            <a:off x="1042988" y="5232400"/>
            <a:ext cx="338455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3200">
                <a:cs typeface="Arial" panose="020B0604020202020204" pitchFamily="34" charset="0"/>
                <a:sym typeface="Arial" panose="020B0604020202020204" pitchFamily="34" charset="0"/>
              </a:rPr>
              <a:t>Respiração rápida</a:t>
            </a:r>
            <a:endParaRPr lang="pt-BR" sz="3200">
              <a:cs typeface="Arial" panose="020B0604020202020204" pitchFamily="34" charset="0"/>
            </a:endParaRPr>
          </a:p>
        </p:txBody>
      </p:sp>
      <p:sp>
        <p:nvSpPr>
          <p:cNvPr id="50184" name="Rectangle 2"/>
          <p:cNvSpPr>
            <a:spLocks noChangeArrowheads="1"/>
          </p:cNvSpPr>
          <p:nvPr/>
        </p:nvSpPr>
        <p:spPr bwMode="auto">
          <a:xfrm rot="10800000" flipV="1">
            <a:off x="2051050" y="3357563"/>
            <a:ext cx="338455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3200">
                <a:cs typeface="Arial" panose="020B0604020202020204" pitchFamily="34" charset="0"/>
                <a:sym typeface="Arial" panose="020B0604020202020204" pitchFamily="34" charset="0"/>
              </a:rPr>
              <a:t>Pressão no peito</a:t>
            </a:r>
            <a:endParaRPr lang="pt-BR" sz="3200">
              <a:cs typeface="Arial" panose="020B0604020202020204" pitchFamily="34" charset="0"/>
            </a:endParaRPr>
          </a:p>
        </p:txBody>
      </p:sp>
      <p:sp>
        <p:nvSpPr>
          <p:cNvPr id="50185" name="Rectangle 2"/>
          <p:cNvSpPr>
            <a:spLocks noChangeArrowheads="1"/>
          </p:cNvSpPr>
          <p:nvPr/>
        </p:nvSpPr>
        <p:spPr bwMode="auto">
          <a:xfrm rot="10800000" flipV="1">
            <a:off x="4932363" y="2279650"/>
            <a:ext cx="33845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3200">
                <a:cs typeface="Arial" panose="020B0604020202020204" pitchFamily="34" charset="0"/>
                <a:sym typeface="Arial" panose="020B0604020202020204" pitchFamily="34" charset="0"/>
              </a:rPr>
              <a:t>Falta de ar</a:t>
            </a:r>
            <a:endParaRPr lang="pt-BR" sz="3200">
              <a:cs typeface="Arial" panose="020B060402020202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38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0671DA4-D22A-4AA0-9C4D-6E6BB104E3E3}" type="slidenum">
              <a:rPr lang="pt-BR" sz="1000" b="1"/>
              <a:pPr algn="r" eaLnBrk="1" hangingPunct="1">
                <a:spcBef>
                  <a:spcPct val="0"/>
                </a:spcBef>
              </a:pPr>
              <a:t>39</a:t>
            </a:fld>
            <a:endParaRPr lang="pt-BR" sz="1000" b="1"/>
          </a:p>
        </p:txBody>
      </p:sp>
      <p:pic>
        <p:nvPicPr>
          <p:cNvPr id="51203" name="Picture 10" descr="9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8"/>
          <a:stretch>
            <a:fillRect/>
          </a:stretch>
        </p:blipFill>
        <p:spPr bwMode="auto">
          <a:xfrm>
            <a:off x="0" y="42863"/>
            <a:ext cx="9109075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ectangle 2"/>
          <p:cNvSpPr>
            <a:spLocks noChangeArrowheads="1"/>
          </p:cNvSpPr>
          <p:nvPr/>
        </p:nvSpPr>
        <p:spPr bwMode="auto">
          <a:xfrm rot="10800000" flipV="1">
            <a:off x="1116013" y="2278063"/>
            <a:ext cx="684053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5400">
                <a:cs typeface="Arial" panose="020B0604020202020204" pitchFamily="34" charset="0"/>
                <a:sym typeface="Arial" panose="020B0604020202020204" pitchFamily="34" charset="0"/>
              </a:rPr>
              <a:t>5. Gástrico</a:t>
            </a:r>
            <a:endParaRPr lang="pt-BR" sz="5400" b="1">
              <a:cs typeface="Arial" panose="020B060402020202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39</a:t>
            </a:fld>
            <a:endParaRPr lang="pt-B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E9B21A3-6923-4FFE-892B-F9DA2CA487DD}" type="slidenum">
              <a:rPr lang="pt-BR" sz="1000" b="1"/>
              <a:pPr algn="r" eaLnBrk="1" hangingPunct="1">
                <a:spcBef>
                  <a:spcPct val="0"/>
                </a:spcBef>
              </a:pPr>
              <a:t>4</a:t>
            </a:fld>
            <a:endParaRPr lang="pt-BR" sz="1000" b="1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692150" y="1989138"/>
            <a:ext cx="7840663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eaLnBrk="1" hangingPunct="1"/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Somos </a:t>
            </a: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envolvidos</a:t>
            </a: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também</a:t>
            </a:r>
            <a:b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por </a:t>
            </a: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emanações psíquicas</a:t>
            </a:r>
            <a:b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dos</a:t>
            </a: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desencarnados</a:t>
            </a: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e pelos </a:t>
            </a: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raios</a:t>
            </a: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expedidos pela </a:t>
            </a: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prece</a:t>
            </a:r>
            <a:endParaRPr lang="pt-BR" sz="4000" b="1">
              <a:solidFill>
                <a:srgbClr val="679491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4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978CAD7-F888-4786-B536-A3A5AD0F2CE3}" type="slidenum">
              <a:rPr lang="pt-BR" sz="1000" b="1"/>
              <a:pPr algn="r" eaLnBrk="1" hangingPunct="1">
                <a:spcBef>
                  <a:spcPct val="0"/>
                </a:spcBef>
              </a:pPr>
              <a:t>40</a:t>
            </a:fld>
            <a:endParaRPr lang="pt-BR" sz="1000" b="1"/>
          </a:p>
        </p:txBody>
      </p:sp>
      <p:pic>
        <p:nvPicPr>
          <p:cNvPr id="53251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4714875" y="2998788"/>
            <a:ext cx="3960813" cy="223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algn="l" eaLnBrk="1" hangingPunct="1"/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Localiza-se</a:t>
            </a:r>
            <a:b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na região do </a:t>
            </a: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estômago</a:t>
            </a:r>
            <a:endParaRPr lang="pt-BR" b="1">
              <a:solidFill>
                <a:srgbClr val="679491"/>
              </a:solidFill>
            </a:endParaRPr>
          </a:p>
        </p:txBody>
      </p:sp>
      <p:sp>
        <p:nvSpPr>
          <p:cNvPr id="53253" name="Rectangle 3"/>
          <p:cNvSpPr>
            <a:spLocks/>
          </p:cNvSpPr>
          <p:nvPr/>
        </p:nvSpPr>
        <p:spPr bwMode="auto">
          <a:xfrm rot="10800000" flipV="1">
            <a:off x="900113" y="434975"/>
            <a:ext cx="64738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Gástrico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8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6" r="32045"/>
          <a:stretch>
            <a:fillRect/>
          </a:stretch>
        </p:blipFill>
        <p:spPr bwMode="auto">
          <a:xfrm>
            <a:off x="1331640" y="1726643"/>
            <a:ext cx="2448272" cy="457255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uxograma: Conector 8"/>
          <p:cNvSpPr/>
          <p:nvPr/>
        </p:nvSpPr>
        <p:spPr>
          <a:xfrm>
            <a:off x="1979712" y="4220443"/>
            <a:ext cx="720725" cy="720725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40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4F7029-FB14-4992-9D61-AF2F34B4041B}" type="slidenum">
              <a:rPr lang="pt-BR" sz="1000" b="1"/>
              <a:pPr algn="r" eaLnBrk="1" hangingPunct="1">
                <a:spcBef>
                  <a:spcPct val="0"/>
                </a:spcBef>
              </a:pPr>
              <a:t>41</a:t>
            </a:fld>
            <a:endParaRPr lang="pt-BR" sz="1000" b="1"/>
          </a:p>
        </p:txBody>
      </p:sp>
      <p:pic>
        <p:nvPicPr>
          <p:cNvPr id="54275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611188" y="2924175"/>
            <a:ext cx="7921625" cy="244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eaLnBrk="1" hangingPunct="1"/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Responsável pelo</a:t>
            </a:r>
            <a:b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funcionamento do</a:t>
            </a:r>
            <a:b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aparelho digestivo</a:t>
            </a:r>
            <a:endParaRPr lang="pt-BR">
              <a:solidFill>
                <a:srgbClr val="679491"/>
              </a:solidFill>
            </a:endParaRPr>
          </a:p>
        </p:txBody>
      </p:sp>
      <p:sp>
        <p:nvSpPr>
          <p:cNvPr id="54277" name="Rectangle 3"/>
          <p:cNvSpPr>
            <a:spLocks/>
          </p:cNvSpPr>
          <p:nvPr/>
        </p:nvSpPr>
        <p:spPr bwMode="auto">
          <a:xfrm rot="10800000" flipV="1">
            <a:off x="900113" y="434975"/>
            <a:ext cx="64738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Gástrico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41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4FE350F-EC1C-42E8-9107-0E44CFF9E7FA}" type="slidenum">
              <a:rPr lang="pt-BR" sz="1000" b="1"/>
              <a:pPr algn="r" eaLnBrk="1" hangingPunct="1">
                <a:spcBef>
                  <a:spcPct val="0"/>
                </a:spcBef>
              </a:pPr>
              <a:t>42</a:t>
            </a:fld>
            <a:endParaRPr lang="pt-BR" sz="1000" b="1"/>
          </a:p>
        </p:txBody>
      </p:sp>
      <p:pic>
        <p:nvPicPr>
          <p:cNvPr id="55299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611188" y="2924175"/>
            <a:ext cx="7921625" cy="244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eaLnBrk="1" hangingPunct="1"/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Responsável pela</a:t>
            </a:r>
            <a:b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assimilação</a:t>
            </a: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de</a:t>
            </a:r>
            <a:b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elementos</a:t>
            </a: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nutritivos</a:t>
            </a:r>
            <a:endParaRPr lang="pt-BR" b="1">
              <a:solidFill>
                <a:srgbClr val="679491"/>
              </a:solidFill>
            </a:endParaRPr>
          </a:p>
        </p:txBody>
      </p:sp>
      <p:sp>
        <p:nvSpPr>
          <p:cNvPr id="55301" name="Rectangle 3"/>
          <p:cNvSpPr>
            <a:spLocks/>
          </p:cNvSpPr>
          <p:nvPr/>
        </p:nvSpPr>
        <p:spPr bwMode="auto">
          <a:xfrm rot="10800000" flipV="1">
            <a:off x="900113" y="434975"/>
            <a:ext cx="64738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Gástrico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42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8104E23-21BC-4DE7-B3AA-7F2ABD5D863F}" type="slidenum">
              <a:rPr lang="pt-BR" sz="1000" b="1"/>
              <a:pPr algn="r" eaLnBrk="1" hangingPunct="1">
                <a:spcBef>
                  <a:spcPct val="0"/>
                </a:spcBef>
              </a:pPr>
              <a:t>43</a:t>
            </a:fld>
            <a:endParaRPr lang="pt-BR" sz="1000" b="1"/>
          </a:p>
        </p:txBody>
      </p:sp>
      <p:pic>
        <p:nvPicPr>
          <p:cNvPr id="56323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611188" y="2852738"/>
            <a:ext cx="7921625" cy="244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eaLnBrk="1" hangingPunct="1"/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Responsável pela</a:t>
            </a:r>
            <a:b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reposição</a:t>
            </a: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de </a:t>
            </a: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fluidos</a:t>
            </a:r>
            <a:b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em nosso </a:t>
            </a: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organismo</a:t>
            </a:r>
            <a:endParaRPr lang="pt-BR" b="1">
              <a:solidFill>
                <a:srgbClr val="679491"/>
              </a:solidFill>
            </a:endParaRPr>
          </a:p>
        </p:txBody>
      </p:sp>
      <p:sp>
        <p:nvSpPr>
          <p:cNvPr id="56325" name="Rectangle 3"/>
          <p:cNvSpPr>
            <a:spLocks/>
          </p:cNvSpPr>
          <p:nvPr/>
        </p:nvSpPr>
        <p:spPr bwMode="auto">
          <a:xfrm rot="10800000" flipV="1">
            <a:off x="900113" y="434975"/>
            <a:ext cx="64738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Gástrico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43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E5E5E58-02B3-4DEF-BF29-8AE7A70D8701}" type="slidenum">
              <a:rPr lang="pt-BR" sz="1000" b="1"/>
              <a:pPr algn="r" eaLnBrk="1" hangingPunct="1">
                <a:spcBef>
                  <a:spcPct val="0"/>
                </a:spcBef>
              </a:pPr>
              <a:t>44</a:t>
            </a:fld>
            <a:endParaRPr lang="pt-BR" sz="1000" b="1"/>
          </a:p>
        </p:txBody>
      </p:sp>
      <p:pic>
        <p:nvPicPr>
          <p:cNvPr id="57347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611188" y="2708275"/>
            <a:ext cx="7921625" cy="244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eaLnBrk="1" hangingPunct="1"/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Relaciona-se com</a:t>
            </a:r>
            <a:b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o </a:t>
            </a: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plexo gástrico (solar)</a:t>
            </a:r>
            <a:endParaRPr lang="pt-BR">
              <a:solidFill>
                <a:srgbClr val="679491"/>
              </a:solidFill>
            </a:endParaRPr>
          </a:p>
        </p:txBody>
      </p:sp>
      <p:sp>
        <p:nvSpPr>
          <p:cNvPr id="57349" name="Rectangle 3"/>
          <p:cNvSpPr>
            <a:spLocks/>
          </p:cNvSpPr>
          <p:nvPr/>
        </p:nvSpPr>
        <p:spPr bwMode="auto">
          <a:xfrm rot="10800000" flipV="1">
            <a:off x="900113" y="434975"/>
            <a:ext cx="64738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Gástrico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44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F3C17FE-B4A6-484A-90F2-4562EA58B85E}" type="slidenum">
              <a:rPr lang="pt-BR" sz="1000" b="1"/>
              <a:pPr algn="r" eaLnBrk="1" hangingPunct="1">
                <a:spcBef>
                  <a:spcPct val="0"/>
                </a:spcBef>
              </a:pPr>
              <a:t>45</a:t>
            </a:fld>
            <a:endParaRPr lang="pt-BR" sz="1000" b="1"/>
          </a:p>
        </p:txBody>
      </p:sp>
      <p:pic>
        <p:nvPicPr>
          <p:cNvPr id="58371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1042988" y="1919288"/>
            <a:ext cx="3384550" cy="86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eaLnBrk="1" hangingPunct="1"/>
            <a:r>
              <a:rPr lang="pt-BR" sz="320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Enjoo </a:t>
            </a:r>
            <a:endParaRPr lang="pt-BR" sz="3200">
              <a:solidFill>
                <a:srgbClr val="679491"/>
              </a:solidFill>
            </a:endParaRPr>
          </a:p>
        </p:txBody>
      </p:sp>
      <p:sp>
        <p:nvSpPr>
          <p:cNvPr id="58373" name="Rectangle 3"/>
          <p:cNvSpPr>
            <a:spLocks/>
          </p:cNvSpPr>
          <p:nvPr/>
        </p:nvSpPr>
        <p:spPr bwMode="auto">
          <a:xfrm rot="10800000" flipV="1">
            <a:off x="900113" y="434975"/>
            <a:ext cx="6840537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O que o médium pode sentir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58374" name="Rectangle 2"/>
          <p:cNvSpPr>
            <a:spLocks noChangeArrowheads="1"/>
          </p:cNvSpPr>
          <p:nvPr/>
        </p:nvSpPr>
        <p:spPr bwMode="auto">
          <a:xfrm rot="10800000" flipV="1">
            <a:off x="3419475" y="4365625"/>
            <a:ext cx="49688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3600">
                <a:cs typeface="Arial" panose="020B0604020202020204" pitchFamily="34" charset="0"/>
                <a:sym typeface="Arial" panose="020B0604020202020204" pitchFamily="34" charset="0"/>
              </a:rPr>
              <a:t>Quenturas ou friagens</a:t>
            </a:r>
            <a:endParaRPr lang="pt-BR" sz="3600">
              <a:cs typeface="Arial" panose="020B0604020202020204" pitchFamily="34" charset="0"/>
            </a:endParaRPr>
          </a:p>
        </p:txBody>
      </p:sp>
      <p:sp>
        <p:nvSpPr>
          <p:cNvPr id="58375" name="Rectangle 2"/>
          <p:cNvSpPr>
            <a:spLocks noChangeArrowheads="1"/>
          </p:cNvSpPr>
          <p:nvPr/>
        </p:nvSpPr>
        <p:spPr bwMode="auto">
          <a:xfrm rot="10800000" flipV="1">
            <a:off x="611188" y="5232400"/>
            <a:ext cx="338455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3200">
                <a:cs typeface="Arial" panose="020B0604020202020204" pitchFamily="34" charset="0"/>
                <a:sym typeface="Arial" panose="020B0604020202020204" pitchFamily="34" charset="0"/>
              </a:rPr>
              <a:t>Gases </a:t>
            </a:r>
            <a:endParaRPr lang="pt-BR" sz="3200">
              <a:cs typeface="Arial" panose="020B0604020202020204" pitchFamily="34" charset="0"/>
            </a:endParaRPr>
          </a:p>
        </p:txBody>
      </p:sp>
      <p:sp>
        <p:nvSpPr>
          <p:cNvPr id="58376" name="Rectangle 2"/>
          <p:cNvSpPr>
            <a:spLocks noChangeArrowheads="1"/>
          </p:cNvSpPr>
          <p:nvPr/>
        </p:nvSpPr>
        <p:spPr bwMode="auto">
          <a:xfrm rot="10800000" flipV="1">
            <a:off x="2268538" y="3213100"/>
            <a:ext cx="388937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3200">
                <a:cs typeface="Arial" panose="020B0604020202020204" pitchFamily="34" charset="0"/>
                <a:sym typeface="Arial" panose="020B0604020202020204" pitchFamily="34" charset="0"/>
              </a:rPr>
              <a:t>Dores no estômago</a:t>
            </a:r>
            <a:endParaRPr lang="pt-BR" sz="3200">
              <a:cs typeface="Arial" panose="020B0604020202020204" pitchFamily="34" charset="0"/>
            </a:endParaRPr>
          </a:p>
        </p:txBody>
      </p:sp>
      <p:sp>
        <p:nvSpPr>
          <p:cNvPr id="58377" name="Rectangle 2"/>
          <p:cNvSpPr>
            <a:spLocks noChangeArrowheads="1"/>
          </p:cNvSpPr>
          <p:nvPr/>
        </p:nvSpPr>
        <p:spPr bwMode="auto">
          <a:xfrm rot="10800000" flipV="1">
            <a:off x="4932363" y="2279650"/>
            <a:ext cx="33845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3200">
                <a:cs typeface="Arial" panose="020B0604020202020204" pitchFamily="34" charset="0"/>
                <a:sym typeface="Arial" panose="020B0604020202020204" pitchFamily="34" charset="0"/>
              </a:rPr>
              <a:t>Náusea</a:t>
            </a:r>
            <a:endParaRPr lang="pt-BR" sz="3200">
              <a:cs typeface="Arial" panose="020B060402020202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45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B7CD0AF-0218-43FC-8A0C-66D3F79EE8A9}" type="slidenum">
              <a:rPr lang="pt-BR" sz="1000" b="1"/>
              <a:pPr algn="r" eaLnBrk="1" hangingPunct="1">
                <a:spcBef>
                  <a:spcPct val="0"/>
                </a:spcBef>
              </a:pPr>
              <a:t>46</a:t>
            </a:fld>
            <a:endParaRPr lang="pt-BR" sz="1000" b="1"/>
          </a:p>
        </p:txBody>
      </p:sp>
      <p:pic>
        <p:nvPicPr>
          <p:cNvPr id="59395" name="Picture 10" descr="9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8"/>
          <a:stretch>
            <a:fillRect/>
          </a:stretch>
        </p:blipFill>
        <p:spPr bwMode="auto">
          <a:xfrm>
            <a:off x="0" y="42863"/>
            <a:ext cx="9109075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2"/>
          <p:cNvSpPr>
            <a:spLocks noChangeArrowheads="1"/>
          </p:cNvSpPr>
          <p:nvPr/>
        </p:nvSpPr>
        <p:spPr bwMode="auto">
          <a:xfrm rot="10800000" flipV="1">
            <a:off x="1116013" y="2278063"/>
            <a:ext cx="684053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5400">
                <a:cs typeface="Arial" panose="020B0604020202020204" pitchFamily="34" charset="0"/>
                <a:sym typeface="Arial" panose="020B0604020202020204" pitchFamily="34" charset="0"/>
              </a:rPr>
              <a:t>6. Esplênico</a:t>
            </a:r>
            <a:br>
              <a:rPr lang="pt-BR" sz="5400"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sz="5400">
                <a:cs typeface="Arial" panose="020B0604020202020204" pitchFamily="34" charset="0"/>
                <a:sym typeface="Arial" panose="020B0604020202020204" pitchFamily="34" charset="0"/>
              </a:rPr>
              <a:t>ou Mesentérico</a:t>
            </a:r>
            <a:endParaRPr lang="pt-BR" sz="5400" b="1">
              <a:cs typeface="Arial" panose="020B060402020202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46</a:t>
            </a:fld>
            <a:endParaRPr lang="pt-BR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7BFC9CD-CB45-48B4-8A04-2B40486B2BB2}" type="slidenum">
              <a:rPr lang="pt-BR" sz="1000" b="1"/>
              <a:pPr algn="r" eaLnBrk="1" hangingPunct="1">
                <a:spcBef>
                  <a:spcPct val="0"/>
                </a:spcBef>
              </a:pPr>
              <a:t>47</a:t>
            </a:fld>
            <a:endParaRPr lang="pt-BR" sz="1000" b="1"/>
          </a:p>
        </p:txBody>
      </p:sp>
      <p:pic>
        <p:nvPicPr>
          <p:cNvPr id="61443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4860032" y="3356992"/>
            <a:ext cx="3744416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algn="l" eaLnBrk="1" hangingPunct="1"/>
            <a:r>
              <a:rPr lang="pt-BR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Localiza-se na</a:t>
            </a:r>
            <a:br>
              <a:rPr lang="pt-BR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região do </a:t>
            </a:r>
            <a:r>
              <a:rPr lang="pt-BR" sz="40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baço</a:t>
            </a:r>
            <a:endParaRPr lang="pt-BR" sz="4000" b="1" dirty="0">
              <a:solidFill>
                <a:srgbClr val="679491"/>
              </a:solidFill>
            </a:endParaRPr>
          </a:p>
        </p:txBody>
      </p:sp>
      <p:sp>
        <p:nvSpPr>
          <p:cNvPr id="61445" name="Rectangle 3"/>
          <p:cNvSpPr>
            <a:spLocks/>
          </p:cNvSpPr>
          <p:nvPr/>
        </p:nvSpPr>
        <p:spPr bwMode="auto">
          <a:xfrm rot="10800000" flipV="1">
            <a:off x="900113" y="434975"/>
            <a:ext cx="64738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Esplênico ou mesentérico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61446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6" r="36009" b="52879"/>
          <a:stretch/>
        </p:blipFill>
        <p:spPr bwMode="auto">
          <a:xfrm>
            <a:off x="755576" y="2332598"/>
            <a:ext cx="3600400" cy="347266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47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D228B82-B145-448C-9F60-7473B089960B}" type="slidenum">
              <a:rPr lang="pt-BR" sz="1000" b="1"/>
              <a:pPr algn="r" eaLnBrk="1" hangingPunct="1">
                <a:spcBef>
                  <a:spcPct val="0"/>
                </a:spcBef>
              </a:pPr>
              <a:t>48</a:t>
            </a:fld>
            <a:endParaRPr lang="pt-BR" sz="1000" b="1"/>
          </a:p>
        </p:txBody>
      </p:sp>
      <p:pic>
        <p:nvPicPr>
          <p:cNvPr id="62467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4860032" y="2492375"/>
            <a:ext cx="3888110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algn="l" eaLnBrk="1" hangingPunct="1"/>
            <a:r>
              <a:rPr lang="pt-BR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Regula a </a:t>
            </a:r>
            <a:r>
              <a:rPr lang="pt-BR" sz="40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distribuição</a:t>
            </a:r>
            <a:r>
              <a:rPr lang="pt-BR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e a </a:t>
            </a:r>
            <a:r>
              <a:rPr lang="pt-BR" sz="40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circulação</a:t>
            </a:r>
            <a:r>
              <a:rPr lang="pt-BR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dos </a:t>
            </a:r>
            <a:r>
              <a:rPr lang="pt-BR" sz="40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recursos</a:t>
            </a:r>
            <a:r>
              <a:rPr lang="pt-BR" sz="4000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pt-BR" sz="4000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vitais</a:t>
            </a:r>
            <a:endParaRPr lang="pt-BR" sz="4000" b="1" dirty="0">
              <a:solidFill>
                <a:srgbClr val="679491"/>
              </a:solidFill>
            </a:endParaRPr>
          </a:p>
        </p:txBody>
      </p:sp>
      <p:sp>
        <p:nvSpPr>
          <p:cNvPr id="62469" name="Rectangle 3"/>
          <p:cNvSpPr>
            <a:spLocks/>
          </p:cNvSpPr>
          <p:nvPr/>
        </p:nvSpPr>
        <p:spPr bwMode="auto">
          <a:xfrm rot="10800000" flipV="1">
            <a:off x="900113" y="434975"/>
            <a:ext cx="64738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Esplênico ou mesentérico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62470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9974"/>
            <a:ext cx="3600400" cy="426500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48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87D563-520A-4013-A278-540C4F11C623}" type="slidenum">
              <a:rPr lang="pt-BR" sz="1000" b="1"/>
              <a:pPr algn="r" eaLnBrk="1" hangingPunct="1">
                <a:spcBef>
                  <a:spcPct val="0"/>
                </a:spcBef>
              </a:pPr>
              <a:t>49</a:t>
            </a:fld>
            <a:endParaRPr lang="pt-BR" sz="1000" b="1"/>
          </a:p>
        </p:txBody>
      </p:sp>
      <p:pic>
        <p:nvPicPr>
          <p:cNvPr id="63491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611188" y="2997200"/>
            <a:ext cx="7921625" cy="223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eaLnBrk="1" hangingPunct="1"/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Regula a </a:t>
            </a: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formação</a:t>
            </a: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e</a:t>
            </a:r>
            <a:b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reposição</a:t>
            </a: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das </a:t>
            </a: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defesas</a:t>
            </a:r>
            <a:b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orgânicas</a:t>
            </a: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pelo </a:t>
            </a: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sangue</a:t>
            </a:r>
            <a:endParaRPr lang="pt-BR" b="1">
              <a:solidFill>
                <a:srgbClr val="679491"/>
              </a:solidFill>
            </a:endParaRPr>
          </a:p>
        </p:txBody>
      </p:sp>
      <p:sp>
        <p:nvSpPr>
          <p:cNvPr id="63493" name="Rectangle 3"/>
          <p:cNvSpPr>
            <a:spLocks/>
          </p:cNvSpPr>
          <p:nvPr/>
        </p:nvSpPr>
        <p:spPr bwMode="auto">
          <a:xfrm rot="10800000" flipV="1">
            <a:off x="900113" y="434975"/>
            <a:ext cx="64738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Esplênico ou mesentérico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49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A5B17D8-1427-4DC1-A400-F695530C09DE}" type="slidenum">
              <a:rPr lang="pt-BR" sz="1000" smtClean="0"/>
              <a:pPr>
                <a:spcBef>
                  <a:spcPct val="0"/>
                </a:spcBef>
              </a:pPr>
              <a:t>5</a:t>
            </a:fld>
            <a:endParaRPr lang="pt-BR" sz="1000"/>
          </a:p>
        </p:txBody>
      </p:sp>
      <p:pic>
        <p:nvPicPr>
          <p:cNvPr id="11267" name="Picture 3" descr="8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6"/>
          <a:stretch>
            <a:fillRect/>
          </a:stretch>
        </p:blipFill>
        <p:spPr bwMode="auto">
          <a:xfrm>
            <a:off x="34925" y="6350"/>
            <a:ext cx="9109075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863600" y="2781300"/>
            <a:ext cx="7416800" cy="2357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6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Centros de Força</a:t>
            </a:r>
            <a:br>
              <a:rPr lang="pt-BR" sz="6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sz="6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e Plexos</a:t>
            </a:r>
            <a:endParaRPr lang="pt-BR" sz="6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E0411A4-735B-45F0-9DF3-2E982A0BA6FA}" type="slidenum">
              <a:rPr lang="pt-BR" sz="1000" b="1"/>
              <a:pPr algn="r" eaLnBrk="1" hangingPunct="1">
                <a:spcBef>
                  <a:spcPct val="0"/>
                </a:spcBef>
              </a:pPr>
              <a:t>50</a:t>
            </a:fld>
            <a:endParaRPr lang="pt-BR" sz="1000" b="1"/>
          </a:p>
        </p:txBody>
      </p:sp>
      <p:pic>
        <p:nvPicPr>
          <p:cNvPr id="64515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1042988" y="2206625"/>
            <a:ext cx="3384550" cy="86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eaLnBrk="1" hangingPunct="1"/>
            <a:r>
              <a:rPr lang="pt-BR" sz="280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Mal-estar na barriga </a:t>
            </a:r>
            <a:endParaRPr lang="pt-BR" sz="2800">
              <a:solidFill>
                <a:srgbClr val="679491"/>
              </a:solidFill>
            </a:endParaRPr>
          </a:p>
        </p:txBody>
      </p:sp>
      <p:sp>
        <p:nvSpPr>
          <p:cNvPr id="64517" name="Rectangle 3"/>
          <p:cNvSpPr>
            <a:spLocks/>
          </p:cNvSpPr>
          <p:nvPr/>
        </p:nvSpPr>
        <p:spPr bwMode="auto">
          <a:xfrm rot="10800000" flipV="1">
            <a:off x="900113" y="434975"/>
            <a:ext cx="6840537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O que o médium pode sentir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64518" name="Rectangle 2"/>
          <p:cNvSpPr>
            <a:spLocks noChangeArrowheads="1"/>
          </p:cNvSpPr>
          <p:nvPr/>
        </p:nvSpPr>
        <p:spPr bwMode="auto">
          <a:xfrm rot="10800000" flipV="1">
            <a:off x="4716463" y="4725988"/>
            <a:ext cx="34559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3600">
                <a:cs typeface="Arial" panose="020B0604020202020204" pitchFamily="34" charset="0"/>
                <a:sym typeface="Arial" panose="020B0604020202020204" pitchFamily="34" charset="0"/>
              </a:rPr>
              <a:t>Pernas fracas</a:t>
            </a:r>
            <a:endParaRPr lang="pt-BR" sz="3600">
              <a:cs typeface="Arial" panose="020B0604020202020204" pitchFamily="34" charset="0"/>
            </a:endParaRPr>
          </a:p>
        </p:txBody>
      </p:sp>
      <p:sp>
        <p:nvSpPr>
          <p:cNvPr id="64519" name="Rectangle 2"/>
          <p:cNvSpPr>
            <a:spLocks noChangeArrowheads="1"/>
          </p:cNvSpPr>
          <p:nvPr/>
        </p:nvSpPr>
        <p:spPr bwMode="auto">
          <a:xfrm rot="10800000" flipV="1">
            <a:off x="1258888" y="3862388"/>
            <a:ext cx="38893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3200">
                <a:cs typeface="Arial" panose="020B0604020202020204" pitchFamily="34" charset="0"/>
                <a:sym typeface="Arial" panose="020B0604020202020204" pitchFamily="34" charset="0"/>
              </a:rPr>
              <a:t>Tremor e arrepios</a:t>
            </a:r>
            <a:endParaRPr lang="pt-BR" sz="3200">
              <a:cs typeface="Arial" panose="020B0604020202020204" pitchFamily="34" charset="0"/>
            </a:endParaRPr>
          </a:p>
        </p:txBody>
      </p:sp>
      <p:sp>
        <p:nvSpPr>
          <p:cNvPr id="64520" name="Rectangle 2"/>
          <p:cNvSpPr>
            <a:spLocks noChangeArrowheads="1"/>
          </p:cNvSpPr>
          <p:nvPr/>
        </p:nvSpPr>
        <p:spPr bwMode="auto">
          <a:xfrm rot="10800000" flipV="1">
            <a:off x="4932363" y="3071813"/>
            <a:ext cx="338455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3200">
                <a:cs typeface="Arial" panose="020B0604020202020204" pitchFamily="34" charset="0"/>
                <a:sym typeface="Arial" panose="020B0604020202020204" pitchFamily="34" charset="0"/>
              </a:rPr>
              <a:t>Pernas doloridas</a:t>
            </a:r>
            <a:endParaRPr lang="pt-BR" sz="3200">
              <a:cs typeface="Arial" panose="020B060402020202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50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54B066B-6ADC-4A6E-8AE4-A2A0564164F1}" type="slidenum">
              <a:rPr lang="pt-BR" sz="1000" b="1"/>
              <a:pPr algn="r" eaLnBrk="1" hangingPunct="1">
                <a:spcBef>
                  <a:spcPct val="0"/>
                </a:spcBef>
              </a:pPr>
              <a:t>51</a:t>
            </a:fld>
            <a:endParaRPr lang="pt-BR" sz="1000" b="1"/>
          </a:p>
        </p:txBody>
      </p:sp>
      <p:pic>
        <p:nvPicPr>
          <p:cNvPr id="65539" name="Picture 10" descr="9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8"/>
          <a:stretch>
            <a:fillRect/>
          </a:stretch>
        </p:blipFill>
        <p:spPr bwMode="auto">
          <a:xfrm>
            <a:off x="0" y="42863"/>
            <a:ext cx="9109075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2"/>
          <p:cNvSpPr>
            <a:spLocks noChangeArrowheads="1"/>
          </p:cNvSpPr>
          <p:nvPr/>
        </p:nvSpPr>
        <p:spPr bwMode="auto">
          <a:xfrm rot="10800000" flipV="1">
            <a:off x="1116013" y="2278063"/>
            <a:ext cx="684053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5400">
                <a:cs typeface="Arial" panose="020B0604020202020204" pitchFamily="34" charset="0"/>
                <a:sym typeface="Arial" panose="020B0604020202020204" pitchFamily="34" charset="0"/>
              </a:rPr>
              <a:t>7. Genésico</a:t>
            </a:r>
            <a:endParaRPr lang="pt-BR" sz="5400" b="1">
              <a:cs typeface="Arial" panose="020B060402020202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51</a:t>
            </a:fld>
            <a:endParaRPr lang="pt-BR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92D8613-D9BD-4154-9041-CA6E0D64B855}" type="slidenum">
              <a:rPr lang="pt-BR" sz="1000" b="1"/>
              <a:pPr algn="r" eaLnBrk="1" hangingPunct="1">
                <a:spcBef>
                  <a:spcPct val="0"/>
                </a:spcBef>
              </a:pPr>
              <a:t>52</a:t>
            </a:fld>
            <a:endParaRPr lang="pt-BR" sz="1000" b="1"/>
          </a:p>
        </p:txBody>
      </p:sp>
      <p:pic>
        <p:nvPicPr>
          <p:cNvPr id="67587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4644008" y="3068960"/>
            <a:ext cx="3760787" cy="208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algn="l" eaLnBrk="1" hangingPunct="1"/>
            <a:r>
              <a:rPr lang="pt-BR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Localiza-se </a:t>
            </a:r>
            <a:br>
              <a:rPr lang="pt-BR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na região do </a:t>
            </a:r>
            <a:r>
              <a:rPr lang="pt-BR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baixo ventre</a:t>
            </a:r>
            <a:endParaRPr lang="pt-BR" dirty="0">
              <a:solidFill>
                <a:srgbClr val="679491"/>
              </a:solidFill>
            </a:endParaRPr>
          </a:p>
        </p:txBody>
      </p:sp>
      <p:sp>
        <p:nvSpPr>
          <p:cNvPr id="67589" name="Rectangle 3"/>
          <p:cNvSpPr>
            <a:spLocks/>
          </p:cNvSpPr>
          <p:nvPr/>
        </p:nvSpPr>
        <p:spPr bwMode="auto">
          <a:xfrm rot="10800000" flipV="1">
            <a:off x="900113" y="434975"/>
            <a:ext cx="64738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Genésico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67590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6" r="32045"/>
          <a:stretch>
            <a:fillRect/>
          </a:stretch>
        </p:blipFill>
        <p:spPr bwMode="auto">
          <a:xfrm>
            <a:off x="1258888" y="1674713"/>
            <a:ext cx="2449016" cy="457394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uxograma: Conector 7"/>
          <p:cNvSpPr/>
          <p:nvPr/>
        </p:nvSpPr>
        <p:spPr>
          <a:xfrm>
            <a:off x="2196678" y="4941168"/>
            <a:ext cx="719138" cy="720725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52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32D21D5-2121-4729-8290-8BC3923A1C8E}" type="slidenum">
              <a:rPr lang="pt-BR" sz="1000" b="1"/>
              <a:pPr algn="r" eaLnBrk="1" hangingPunct="1">
                <a:spcBef>
                  <a:spcPct val="0"/>
                </a:spcBef>
              </a:pPr>
              <a:t>53</a:t>
            </a:fld>
            <a:endParaRPr lang="pt-BR" sz="1000" b="1"/>
          </a:p>
        </p:txBody>
      </p:sp>
      <p:pic>
        <p:nvPicPr>
          <p:cNvPr id="68611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611188" y="2565400"/>
            <a:ext cx="7921625" cy="287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eaLnBrk="1" hangingPunct="1"/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Responsável pelo</a:t>
            </a:r>
            <a:b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funcionamento dos</a:t>
            </a:r>
            <a:b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órgãos da </a:t>
            </a: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reprodução</a:t>
            </a:r>
            <a:b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e das </a:t>
            </a: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emoções sexuais</a:t>
            </a:r>
            <a:endParaRPr lang="pt-BR">
              <a:solidFill>
                <a:srgbClr val="679491"/>
              </a:solidFill>
            </a:endParaRPr>
          </a:p>
        </p:txBody>
      </p:sp>
      <p:sp>
        <p:nvSpPr>
          <p:cNvPr id="68613" name="Rectangle 3"/>
          <p:cNvSpPr>
            <a:spLocks/>
          </p:cNvSpPr>
          <p:nvPr/>
        </p:nvSpPr>
        <p:spPr bwMode="auto">
          <a:xfrm rot="10800000" flipV="1">
            <a:off x="900113" y="434975"/>
            <a:ext cx="64738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Genésico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53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23EAC84-EECF-49FD-9C43-5D63C77C2A3F}" type="slidenum">
              <a:rPr lang="pt-BR" sz="1000" b="1"/>
              <a:pPr algn="r" eaLnBrk="1" hangingPunct="1">
                <a:spcBef>
                  <a:spcPct val="0"/>
                </a:spcBef>
              </a:pPr>
              <a:t>54</a:t>
            </a:fld>
            <a:endParaRPr lang="pt-BR" sz="1000" b="1"/>
          </a:p>
        </p:txBody>
      </p:sp>
      <p:pic>
        <p:nvPicPr>
          <p:cNvPr id="69635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611188" y="2782888"/>
            <a:ext cx="7921625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eaLnBrk="1" hangingPunct="1"/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Relaciona-se com os</a:t>
            </a:r>
            <a:b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plexos hipogástrico</a:t>
            </a:r>
            <a:b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e</a:t>
            </a:r>
            <a:r>
              <a:rPr lang="pt-BR" b="1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sacral</a:t>
            </a:r>
            <a:endParaRPr lang="pt-BR">
              <a:solidFill>
                <a:srgbClr val="679491"/>
              </a:solidFill>
            </a:endParaRPr>
          </a:p>
        </p:txBody>
      </p:sp>
      <p:sp>
        <p:nvSpPr>
          <p:cNvPr id="69637" name="Rectangle 3"/>
          <p:cNvSpPr>
            <a:spLocks/>
          </p:cNvSpPr>
          <p:nvPr/>
        </p:nvSpPr>
        <p:spPr bwMode="auto">
          <a:xfrm rot="10800000" flipV="1">
            <a:off x="900113" y="434975"/>
            <a:ext cx="64738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Genésico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54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821842E-56FA-44DB-BAA5-744DA5F44980}" type="slidenum">
              <a:rPr lang="pt-BR" sz="1000" b="1"/>
              <a:pPr algn="r" eaLnBrk="1" hangingPunct="1">
                <a:spcBef>
                  <a:spcPct val="0"/>
                </a:spcBef>
              </a:pPr>
              <a:t>55</a:t>
            </a:fld>
            <a:endParaRPr lang="pt-BR" sz="1000" b="1"/>
          </a:p>
        </p:txBody>
      </p:sp>
      <p:pic>
        <p:nvPicPr>
          <p:cNvPr id="70659" name="Picture 4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>
            <a:fillRect/>
          </a:stretch>
        </p:blipFill>
        <p:spPr bwMode="auto">
          <a:xfrm>
            <a:off x="41275" y="39688"/>
            <a:ext cx="9102725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1401763" y="2495550"/>
            <a:ext cx="5041900" cy="86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eaLnBrk="1" hangingPunct="1"/>
            <a:r>
              <a:rPr lang="pt-BR" sz="320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Vibração no baixo ventre</a:t>
            </a:r>
            <a:endParaRPr lang="pt-BR" sz="3200">
              <a:solidFill>
                <a:srgbClr val="679491"/>
              </a:solidFill>
            </a:endParaRPr>
          </a:p>
        </p:txBody>
      </p:sp>
      <p:sp>
        <p:nvSpPr>
          <p:cNvPr id="70661" name="Rectangle 3"/>
          <p:cNvSpPr>
            <a:spLocks/>
          </p:cNvSpPr>
          <p:nvPr/>
        </p:nvSpPr>
        <p:spPr bwMode="auto">
          <a:xfrm rot="10800000" flipV="1">
            <a:off x="900113" y="434975"/>
            <a:ext cx="6840537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O que o médium pode sentir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70662" name="Rectangle 2"/>
          <p:cNvSpPr>
            <a:spLocks noChangeArrowheads="1"/>
          </p:cNvSpPr>
          <p:nvPr/>
        </p:nvSpPr>
        <p:spPr bwMode="auto">
          <a:xfrm rot="10800000" flipV="1">
            <a:off x="1330325" y="4149725"/>
            <a:ext cx="73453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3600">
                <a:cs typeface="Arial" panose="020B0604020202020204" pitchFamily="34" charset="0"/>
                <a:sym typeface="Arial" panose="020B0604020202020204" pitchFamily="34" charset="0"/>
              </a:rPr>
              <a:t>Dores nos membros inferiores</a:t>
            </a:r>
            <a:endParaRPr lang="pt-BR" sz="3600">
              <a:cs typeface="Arial" panose="020B060402020202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55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346D01D-6D82-4B09-BA11-B9FB51F14966}" type="slidenum">
              <a:rPr lang="pt-BR" sz="1000" b="1"/>
              <a:pPr algn="r" eaLnBrk="1" hangingPunct="1">
                <a:spcBef>
                  <a:spcPct val="0"/>
                </a:spcBef>
              </a:pPr>
              <a:t>56</a:t>
            </a:fld>
            <a:endParaRPr lang="pt-BR" sz="1000" b="1"/>
          </a:p>
        </p:txBody>
      </p:sp>
      <p:pic>
        <p:nvPicPr>
          <p:cNvPr id="71683" name="Picture 10" descr="9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8"/>
          <a:stretch>
            <a:fillRect/>
          </a:stretch>
        </p:blipFill>
        <p:spPr bwMode="auto">
          <a:xfrm>
            <a:off x="0" y="42863"/>
            <a:ext cx="9109075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2"/>
          <p:cNvSpPr>
            <a:spLocks noChangeArrowheads="1"/>
          </p:cNvSpPr>
          <p:nvPr/>
        </p:nvSpPr>
        <p:spPr bwMode="auto">
          <a:xfrm rot="10800000" flipV="1">
            <a:off x="971550" y="2278063"/>
            <a:ext cx="712946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b="1" dirty="0">
                <a:cs typeface="Arial" panose="020B0604020202020204" pitchFamily="34" charset="0"/>
                <a:sym typeface="Arial" panose="020B0604020202020204" pitchFamily="34" charset="0"/>
              </a:rPr>
              <a:t>Classificação dos </a:t>
            </a:r>
            <a:br>
              <a:rPr lang="pt-BR" b="1" dirty="0"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b="1" dirty="0">
                <a:cs typeface="Arial" panose="020B0604020202020204" pitchFamily="34" charset="0"/>
                <a:sym typeface="Arial" panose="020B0604020202020204" pitchFamily="34" charset="0"/>
              </a:rPr>
              <a:t>Centros de Força</a:t>
            </a:r>
            <a:br>
              <a:rPr lang="pt-BR" b="1" dirty="0"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b="1" dirty="0">
                <a:cs typeface="Arial" panose="020B0604020202020204" pitchFamily="34" charset="0"/>
                <a:sym typeface="Arial" panose="020B0604020202020204" pitchFamily="34" charset="0"/>
              </a:rPr>
              <a:t>em relação à função</a:t>
            </a:r>
            <a:br>
              <a:rPr lang="pt-BR" b="1" dirty="0"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b="1" dirty="0">
                <a:cs typeface="Arial" panose="020B0604020202020204" pitchFamily="34" charset="0"/>
                <a:sym typeface="Arial" panose="020B0604020202020204" pitchFamily="34" charset="0"/>
              </a:rPr>
              <a:t>da mediunidade</a:t>
            </a:r>
            <a:endParaRPr lang="pt-BR" b="1" dirty="0">
              <a:cs typeface="Arial" panose="020B060402020202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56</a:t>
            </a:fld>
            <a:endParaRPr lang="pt-BR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610BDA8-C998-4390-8D7D-ACA0F4AAD55E}" type="slidenum">
              <a:rPr lang="pt-BR" sz="1000" smtClean="0"/>
              <a:pPr>
                <a:spcBef>
                  <a:spcPct val="0"/>
                </a:spcBef>
              </a:pPr>
              <a:t>57</a:t>
            </a:fld>
            <a:endParaRPr lang="pt-BR" sz="1000"/>
          </a:p>
        </p:txBody>
      </p:sp>
      <p:pic>
        <p:nvPicPr>
          <p:cNvPr id="73731" name="Picture 9" descr="11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3"/>
          <a:stretch>
            <a:fillRect/>
          </a:stretch>
        </p:blipFill>
        <p:spPr bwMode="auto">
          <a:xfrm>
            <a:off x="34925" y="44450"/>
            <a:ext cx="910907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AutoShape 11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73733" name="Picture 7" descr="img%2Bplexos%2Be%2Bcentros%2Bvita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0" t="17834"/>
          <a:stretch>
            <a:fillRect/>
          </a:stretch>
        </p:blipFill>
        <p:spPr bwMode="auto">
          <a:xfrm>
            <a:off x="1692275" y="1989138"/>
            <a:ext cx="3294063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Rectangle 2"/>
          <p:cNvSpPr>
            <a:spLocks noChangeArrowheads="1"/>
          </p:cNvSpPr>
          <p:nvPr/>
        </p:nvSpPr>
        <p:spPr bwMode="auto">
          <a:xfrm rot="10800000" flipV="1">
            <a:off x="6011863" y="1916113"/>
            <a:ext cx="309721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sz="4400">
                <a:cs typeface="Arial" panose="020B0604020202020204" pitchFamily="34" charset="0"/>
                <a:sym typeface="Arial" panose="020B0604020202020204" pitchFamily="34" charset="0"/>
              </a:rPr>
              <a:t>Coronário</a:t>
            </a:r>
            <a:endParaRPr lang="pt-BR" sz="4400">
              <a:cs typeface="Arial" panose="020B0604020202020204" pitchFamily="34" charset="0"/>
            </a:endParaRPr>
          </a:p>
        </p:txBody>
      </p:sp>
      <p:sp>
        <p:nvSpPr>
          <p:cNvPr id="73735" name="Rectangle 3"/>
          <p:cNvSpPr>
            <a:spLocks/>
          </p:cNvSpPr>
          <p:nvPr/>
        </p:nvSpPr>
        <p:spPr bwMode="auto">
          <a:xfrm rot="10800000" flipV="1">
            <a:off x="1979613" y="219075"/>
            <a:ext cx="2801937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Espirituais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73736" name="Rectangle 2"/>
          <p:cNvSpPr>
            <a:spLocks noChangeArrowheads="1"/>
          </p:cNvSpPr>
          <p:nvPr/>
        </p:nvSpPr>
        <p:spPr bwMode="auto">
          <a:xfrm rot="10800000" flipV="1">
            <a:off x="6011863" y="2565400"/>
            <a:ext cx="2089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sz="4400">
                <a:cs typeface="Arial" panose="020B0604020202020204" pitchFamily="34" charset="0"/>
                <a:sym typeface="Arial" panose="020B0604020202020204" pitchFamily="34" charset="0"/>
              </a:rPr>
              <a:t>Frontal</a:t>
            </a:r>
            <a:endParaRPr lang="pt-BR" sz="44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657D05E-DD2D-45C0-890C-C0165F8DFC9F}" type="slidenum">
              <a:rPr lang="pt-BR" sz="1000" b="1"/>
              <a:pPr algn="r" eaLnBrk="1" hangingPunct="1">
                <a:spcBef>
                  <a:spcPct val="0"/>
                </a:spcBef>
              </a:pPr>
              <a:t>58</a:t>
            </a:fld>
            <a:endParaRPr lang="pt-BR" sz="1000" b="1"/>
          </a:p>
        </p:txBody>
      </p:sp>
      <p:pic>
        <p:nvPicPr>
          <p:cNvPr id="75779" name="Picture 9" descr="11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3"/>
          <a:stretch>
            <a:fillRect/>
          </a:stretch>
        </p:blipFill>
        <p:spPr bwMode="auto">
          <a:xfrm>
            <a:off x="34925" y="44450"/>
            <a:ext cx="910907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AutoShape 11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75781" name="Picture 5" descr="img%2Bplexos%2Be%2Bcentros%2Bvita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0" t="17834"/>
          <a:stretch>
            <a:fillRect/>
          </a:stretch>
        </p:blipFill>
        <p:spPr bwMode="auto">
          <a:xfrm>
            <a:off x="1692275" y="1989138"/>
            <a:ext cx="3294063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Rectangle 2"/>
          <p:cNvSpPr>
            <a:spLocks noChangeArrowheads="1"/>
          </p:cNvSpPr>
          <p:nvPr/>
        </p:nvSpPr>
        <p:spPr bwMode="auto">
          <a:xfrm rot="10800000" flipV="1">
            <a:off x="6084888" y="2492375"/>
            <a:ext cx="3097212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sz="4400">
                <a:cs typeface="Arial" panose="020B0604020202020204" pitchFamily="34" charset="0"/>
                <a:sym typeface="Arial" panose="020B0604020202020204" pitchFamily="34" charset="0"/>
              </a:rPr>
              <a:t>Laríngeo</a:t>
            </a:r>
            <a:endParaRPr lang="pt-BR" sz="4400">
              <a:cs typeface="Arial" panose="020B0604020202020204" pitchFamily="34" charset="0"/>
            </a:endParaRPr>
          </a:p>
        </p:txBody>
      </p:sp>
      <p:sp>
        <p:nvSpPr>
          <p:cNvPr id="75783" name="Rectangle 3"/>
          <p:cNvSpPr>
            <a:spLocks/>
          </p:cNvSpPr>
          <p:nvPr/>
        </p:nvSpPr>
        <p:spPr bwMode="auto">
          <a:xfrm rot="10800000" flipV="1">
            <a:off x="1763713" y="260350"/>
            <a:ext cx="3240087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Sentimentos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75784" name="Rectangle 2"/>
          <p:cNvSpPr>
            <a:spLocks noChangeArrowheads="1"/>
          </p:cNvSpPr>
          <p:nvPr/>
        </p:nvSpPr>
        <p:spPr bwMode="auto">
          <a:xfrm rot="10800000" flipV="1">
            <a:off x="6083300" y="3429000"/>
            <a:ext cx="3097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sz="4400">
                <a:cs typeface="Arial" panose="020B0604020202020204" pitchFamily="34" charset="0"/>
                <a:sym typeface="Arial" panose="020B0604020202020204" pitchFamily="34" charset="0"/>
              </a:rPr>
              <a:t>Cardíaco</a:t>
            </a:r>
            <a:endParaRPr lang="pt-BR" sz="4400">
              <a:cs typeface="Arial" panose="020B060402020202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58</a:t>
            </a:fld>
            <a:endParaRPr lang="pt-BR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5D80B52-19D0-4935-AF43-8F4B25CCFBCF}" type="slidenum">
              <a:rPr lang="pt-BR" sz="1000" b="1"/>
              <a:pPr algn="r" eaLnBrk="1" hangingPunct="1">
                <a:spcBef>
                  <a:spcPct val="0"/>
                </a:spcBef>
              </a:pPr>
              <a:t>59</a:t>
            </a:fld>
            <a:endParaRPr lang="pt-BR" sz="1000" b="1"/>
          </a:p>
        </p:txBody>
      </p:sp>
      <p:pic>
        <p:nvPicPr>
          <p:cNvPr id="77827" name="Picture 9" descr="11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3"/>
          <a:stretch>
            <a:fillRect/>
          </a:stretch>
        </p:blipFill>
        <p:spPr bwMode="auto">
          <a:xfrm>
            <a:off x="34925" y="44450"/>
            <a:ext cx="910907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AutoShape 11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77829" name="Picture 5" descr="img%2Bplexos%2Be%2Bcentros%2Bvita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0" t="17834"/>
          <a:stretch>
            <a:fillRect/>
          </a:stretch>
        </p:blipFill>
        <p:spPr bwMode="auto">
          <a:xfrm>
            <a:off x="1692275" y="1989138"/>
            <a:ext cx="3294063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Rectangle 2"/>
          <p:cNvSpPr>
            <a:spLocks noChangeArrowheads="1"/>
          </p:cNvSpPr>
          <p:nvPr/>
        </p:nvSpPr>
        <p:spPr bwMode="auto">
          <a:xfrm rot="10800000" flipV="1">
            <a:off x="6084888" y="4508500"/>
            <a:ext cx="251936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sz="4400">
                <a:cs typeface="Arial" panose="020B0604020202020204" pitchFamily="34" charset="0"/>
                <a:sym typeface="Arial" panose="020B0604020202020204" pitchFamily="34" charset="0"/>
              </a:rPr>
              <a:t>Gástrico</a:t>
            </a:r>
            <a:endParaRPr lang="pt-BR" sz="4400">
              <a:cs typeface="Arial" panose="020B0604020202020204" pitchFamily="34" charset="0"/>
            </a:endParaRPr>
          </a:p>
        </p:txBody>
      </p:sp>
      <p:sp>
        <p:nvSpPr>
          <p:cNvPr id="77831" name="Rectangle 3"/>
          <p:cNvSpPr>
            <a:spLocks/>
          </p:cNvSpPr>
          <p:nvPr/>
        </p:nvSpPr>
        <p:spPr bwMode="auto">
          <a:xfrm rot="10800000" flipV="1">
            <a:off x="1763713" y="260350"/>
            <a:ext cx="3240087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4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Fisiológico</a:t>
            </a:r>
            <a:endParaRPr lang="pt-BR" sz="4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77832" name="Rectangle 2"/>
          <p:cNvSpPr>
            <a:spLocks noChangeArrowheads="1"/>
          </p:cNvSpPr>
          <p:nvPr/>
        </p:nvSpPr>
        <p:spPr bwMode="auto">
          <a:xfrm rot="10800000" flipV="1">
            <a:off x="6083300" y="3716338"/>
            <a:ext cx="309721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sz="4400">
                <a:cs typeface="Arial" panose="020B0604020202020204" pitchFamily="34" charset="0"/>
                <a:sym typeface="Arial" panose="020B0604020202020204" pitchFamily="34" charset="0"/>
              </a:rPr>
              <a:t>Esplênico</a:t>
            </a:r>
            <a:endParaRPr lang="pt-BR" sz="4400">
              <a:cs typeface="Arial" panose="020B0604020202020204" pitchFamily="34" charset="0"/>
            </a:endParaRPr>
          </a:p>
        </p:txBody>
      </p:sp>
      <p:sp>
        <p:nvSpPr>
          <p:cNvPr id="77833" name="Rectangle 2"/>
          <p:cNvSpPr>
            <a:spLocks noChangeArrowheads="1"/>
          </p:cNvSpPr>
          <p:nvPr/>
        </p:nvSpPr>
        <p:spPr bwMode="auto">
          <a:xfrm rot="10800000" flipV="1">
            <a:off x="6084888" y="5013325"/>
            <a:ext cx="26638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sz="4400">
                <a:cs typeface="Arial" panose="020B0604020202020204" pitchFamily="34" charset="0"/>
                <a:sym typeface="Arial" panose="020B0604020202020204" pitchFamily="34" charset="0"/>
              </a:rPr>
              <a:t>Genésico</a:t>
            </a:r>
            <a:endParaRPr lang="pt-BR" sz="4400">
              <a:cs typeface="Arial" panose="020B060402020202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59</a:t>
            </a:fld>
            <a:endParaRPr lang="pt-B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23D4B64-B91B-4846-9949-F4281384AF7C}" type="slidenum">
              <a:rPr lang="pt-BR" sz="1000" b="1"/>
              <a:pPr algn="r" eaLnBrk="1" hangingPunct="1">
                <a:spcBef>
                  <a:spcPct val="0"/>
                </a:spcBef>
              </a:pPr>
              <a:t>6</a:t>
            </a:fld>
            <a:endParaRPr lang="pt-BR" sz="1000" b="1"/>
          </a:p>
        </p:txBody>
      </p:sp>
      <p:pic>
        <p:nvPicPr>
          <p:cNvPr id="12291" name="Picture 4" descr="5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-659" r="-854" b="3931"/>
          <a:stretch>
            <a:fillRect/>
          </a:stretch>
        </p:blipFill>
        <p:spPr bwMode="auto">
          <a:xfrm>
            <a:off x="-6350" y="0"/>
            <a:ext cx="915035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468313" y="2565400"/>
            <a:ext cx="4879975" cy="280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67949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algn="r" eaLnBrk="1" hangingPunct="1"/>
            <a:r>
              <a:rPr lang="pt-BR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Os </a:t>
            </a:r>
            <a:r>
              <a:rPr lang="pt-BR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Centros de Força</a:t>
            </a:r>
            <a:r>
              <a:rPr lang="pt-BR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são também conhecidos como </a:t>
            </a:r>
            <a:r>
              <a:rPr lang="pt-BR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Centros Vitais</a:t>
            </a:r>
            <a:endParaRPr lang="pt-BR" dirty="0">
              <a:solidFill>
                <a:srgbClr val="679491"/>
              </a:solidFill>
            </a:endParaRPr>
          </a:p>
        </p:txBody>
      </p:sp>
      <p:pic>
        <p:nvPicPr>
          <p:cNvPr id="12293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63" y="2276475"/>
            <a:ext cx="27273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00548AE-3A0D-4BE8-8581-C8D2B399EC81}" type="slidenum">
              <a:rPr lang="pt-BR" sz="1000" smtClean="0"/>
              <a:pPr>
                <a:spcBef>
                  <a:spcPct val="0"/>
                </a:spcBef>
              </a:pPr>
              <a:t>60</a:t>
            </a:fld>
            <a:endParaRPr lang="pt-BR" sz="1000"/>
          </a:p>
        </p:txBody>
      </p:sp>
      <p:pic>
        <p:nvPicPr>
          <p:cNvPr id="87043" name="Picture 2" descr="4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2"/>
          <a:stretch>
            <a:fillRect/>
          </a:stretch>
        </p:blipFill>
        <p:spPr bwMode="auto">
          <a:xfrm>
            <a:off x="0" y="0"/>
            <a:ext cx="9144000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15E1F9-C670-4FFD-A740-A413612D15BC}" type="slidenum">
              <a:rPr lang="pt-BR" sz="1000" smtClean="0"/>
              <a:pPr>
                <a:spcBef>
                  <a:spcPct val="0"/>
                </a:spcBef>
              </a:pPr>
              <a:t>61</a:t>
            </a:fld>
            <a:endParaRPr lang="pt-BR" sz="1000"/>
          </a:p>
        </p:txBody>
      </p:sp>
      <p:pic>
        <p:nvPicPr>
          <p:cNvPr id="50179" name="Picture 4" descr="8-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6"/>
          <a:stretch>
            <a:fillRect/>
          </a:stretch>
        </p:blipFill>
        <p:spPr bwMode="auto">
          <a:xfrm>
            <a:off x="34925" y="6350"/>
            <a:ext cx="9109075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3"/>
          <p:cNvSpPr>
            <a:spLocks/>
          </p:cNvSpPr>
          <p:nvPr/>
        </p:nvSpPr>
        <p:spPr bwMode="auto">
          <a:xfrm>
            <a:off x="706438" y="2573338"/>
            <a:ext cx="7729537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b="1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AS 5 FASES</a:t>
            </a:r>
          </a:p>
          <a:p>
            <a:pPr algn="ctr" eaLnBrk="1">
              <a:spcBef>
                <a:spcPct val="0"/>
              </a:spcBef>
            </a:pPr>
            <a:r>
              <a:rPr lang="pt-BR" b="1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DO TRANSE</a:t>
            </a:r>
          </a:p>
          <a:p>
            <a:pPr algn="ctr" eaLnBrk="1">
              <a:spcBef>
                <a:spcPct val="0"/>
              </a:spcBef>
            </a:pPr>
            <a:r>
              <a:rPr lang="pt-BR" b="1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MEDIÚNICO DE</a:t>
            </a:r>
          </a:p>
          <a:p>
            <a:pPr algn="ctr" eaLnBrk="1">
              <a:spcBef>
                <a:spcPct val="0"/>
              </a:spcBef>
            </a:pPr>
            <a:r>
              <a:rPr lang="pt-BR" b="1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EDGARD ARMOND</a:t>
            </a:r>
            <a:endParaRPr lang="pt-BR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330116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FFE9E3F-96CD-4C04-A486-E21461B525ED}" type="slidenum">
              <a:rPr lang="pt-BR" sz="1000" smtClean="0"/>
              <a:pPr>
                <a:spcBef>
                  <a:spcPct val="0"/>
                </a:spcBef>
              </a:pPr>
              <a:t>62</a:t>
            </a:fld>
            <a:endParaRPr lang="pt-BR" sz="1000"/>
          </a:p>
        </p:txBody>
      </p:sp>
      <p:sp>
        <p:nvSpPr>
          <p:cNvPr id="51203" name="Rectangle 2"/>
          <p:cNvSpPr>
            <a:spLocks/>
          </p:cNvSpPr>
          <p:nvPr/>
        </p:nvSpPr>
        <p:spPr bwMode="auto">
          <a:xfrm>
            <a:off x="706438" y="685800"/>
            <a:ext cx="772953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6700" b="1">
                <a:cs typeface="Arial" panose="020B0604020202020204" pitchFamily="34" charset="0"/>
                <a:sym typeface="Arial" panose="020B0604020202020204" pitchFamily="34" charset="0"/>
              </a:rPr>
              <a:t>P</a:t>
            </a:r>
            <a:r>
              <a:rPr lang="pt-BR" sz="5500">
                <a:cs typeface="Arial" panose="020B0604020202020204" pitchFamily="34" charset="0"/>
                <a:sym typeface="Arial" panose="020B0604020202020204" pitchFamily="34" charset="0"/>
              </a:rPr>
              <a:t>ercepção de Fluidos</a:t>
            </a:r>
            <a:endParaRPr lang="pt-BR" sz="250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51204" name="Rectangle 3"/>
          <p:cNvSpPr>
            <a:spLocks/>
          </p:cNvSpPr>
          <p:nvPr/>
        </p:nvSpPr>
        <p:spPr bwMode="auto">
          <a:xfrm>
            <a:off x="706438" y="1844675"/>
            <a:ext cx="772953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6700" b="1">
                <a:cs typeface="Arial" panose="020B0604020202020204" pitchFamily="34" charset="0"/>
                <a:sym typeface="Arial" panose="020B0604020202020204" pitchFamily="34" charset="0"/>
              </a:rPr>
              <a:t>A</a:t>
            </a:r>
            <a:r>
              <a:rPr lang="pt-BR" sz="5500">
                <a:cs typeface="Arial" panose="020B0604020202020204" pitchFamily="34" charset="0"/>
                <a:sym typeface="Arial" panose="020B0604020202020204" pitchFamily="34" charset="0"/>
              </a:rPr>
              <a:t>proximação</a:t>
            </a:r>
            <a:endParaRPr lang="pt-BR" sz="250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51205" name="Rectangle 4"/>
          <p:cNvSpPr>
            <a:spLocks/>
          </p:cNvSpPr>
          <p:nvPr/>
        </p:nvSpPr>
        <p:spPr bwMode="auto">
          <a:xfrm>
            <a:off x="706438" y="3068638"/>
            <a:ext cx="7729537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6700" b="1">
                <a:cs typeface="Arial" panose="020B0604020202020204" pitchFamily="34" charset="0"/>
                <a:sym typeface="Arial" panose="020B0604020202020204" pitchFamily="34" charset="0"/>
              </a:rPr>
              <a:t>C</a:t>
            </a:r>
            <a:r>
              <a:rPr lang="pt-BR" sz="5500">
                <a:cs typeface="Arial" panose="020B0604020202020204" pitchFamily="34" charset="0"/>
                <a:sym typeface="Arial" panose="020B0604020202020204" pitchFamily="34" charset="0"/>
              </a:rPr>
              <a:t>ontato</a:t>
            </a:r>
            <a:endParaRPr lang="pt-BR" sz="250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51206" name="Rectangle 5"/>
          <p:cNvSpPr>
            <a:spLocks/>
          </p:cNvSpPr>
          <p:nvPr/>
        </p:nvSpPr>
        <p:spPr bwMode="auto">
          <a:xfrm>
            <a:off x="706438" y="4221163"/>
            <a:ext cx="7729537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6700" b="1">
                <a:cs typeface="Arial" panose="020B0604020202020204" pitchFamily="34" charset="0"/>
                <a:sym typeface="Arial" panose="020B0604020202020204" pitchFamily="34" charset="0"/>
              </a:rPr>
              <a:t>E</a:t>
            </a:r>
            <a:r>
              <a:rPr lang="pt-BR" sz="5500">
                <a:cs typeface="Arial" panose="020B0604020202020204" pitchFamily="34" charset="0"/>
                <a:sym typeface="Arial" panose="020B0604020202020204" pitchFamily="34" charset="0"/>
              </a:rPr>
              <a:t>nvolvimento</a:t>
            </a:r>
            <a:endParaRPr lang="pt-BR" sz="250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51207" name="Rectangle 6"/>
          <p:cNvSpPr>
            <a:spLocks/>
          </p:cNvSpPr>
          <p:nvPr/>
        </p:nvSpPr>
        <p:spPr bwMode="auto">
          <a:xfrm>
            <a:off x="706438" y="5387975"/>
            <a:ext cx="7729537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t-BR" sz="6700" b="1">
                <a:cs typeface="Arial" panose="020B0604020202020204" pitchFamily="34" charset="0"/>
                <a:sym typeface="Arial" panose="020B0604020202020204" pitchFamily="34" charset="0"/>
              </a:rPr>
              <a:t>M</a:t>
            </a:r>
            <a:r>
              <a:rPr lang="pt-BR" sz="5500">
                <a:cs typeface="Arial" panose="020B0604020202020204" pitchFamily="34" charset="0"/>
                <a:sym typeface="Arial" panose="020B0604020202020204" pitchFamily="34" charset="0"/>
              </a:rPr>
              <a:t>anifestação</a:t>
            </a:r>
            <a:endParaRPr lang="pt-BR" sz="250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11868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4291B91-20A7-49AC-9F5B-1F7CDA282054}" type="slidenum">
              <a:rPr lang="pt-BR" sz="1000" smtClean="0"/>
              <a:pPr>
                <a:spcBef>
                  <a:spcPct val="0"/>
                </a:spcBef>
              </a:pPr>
              <a:t>63</a:t>
            </a:fld>
            <a:endParaRPr lang="pt-BR" sz="1000"/>
          </a:p>
        </p:txBody>
      </p:sp>
      <p:pic>
        <p:nvPicPr>
          <p:cNvPr id="53251" name="Picture 5" descr="8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6"/>
          <a:stretch>
            <a:fillRect/>
          </a:stretch>
        </p:blipFill>
        <p:spPr bwMode="auto">
          <a:xfrm>
            <a:off x="34925" y="6350"/>
            <a:ext cx="9109075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3"/>
          <p:cNvSpPr>
            <a:spLocks/>
          </p:cNvSpPr>
          <p:nvPr/>
        </p:nvSpPr>
        <p:spPr bwMode="auto">
          <a:xfrm>
            <a:off x="1331913" y="2647950"/>
            <a:ext cx="6353175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6000" b="1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1ª FASE</a:t>
            </a:r>
          </a:p>
          <a:p>
            <a:pPr algn="ctr" eaLnBrk="1">
              <a:spcBef>
                <a:spcPct val="0"/>
              </a:spcBef>
            </a:pPr>
            <a:r>
              <a:rPr lang="pt-BR" sz="6000" b="1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PERCEPÇÃO</a:t>
            </a:r>
          </a:p>
          <a:p>
            <a:pPr algn="ctr" eaLnBrk="1">
              <a:spcBef>
                <a:spcPct val="0"/>
              </a:spcBef>
            </a:pPr>
            <a:r>
              <a:rPr lang="pt-BR" sz="6000" b="1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DE FLUIDOS</a:t>
            </a:r>
            <a:endParaRPr lang="pt-BR" sz="6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954950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87C48D2-A351-4BAB-8E08-DDE15EA61866}" type="slidenum">
              <a:rPr lang="pt-BR" sz="1000" smtClean="0"/>
              <a:pPr>
                <a:spcBef>
                  <a:spcPct val="0"/>
                </a:spcBef>
              </a:pPr>
              <a:t>64</a:t>
            </a:fld>
            <a:endParaRPr lang="pt-BR" sz="1000"/>
          </a:p>
        </p:txBody>
      </p:sp>
      <p:sp>
        <p:nvSpPr>
          <p:cNvPr id="54275" name="Rectangle 2"/>
          <p:cNvSpPr>
            <a:spLocks/>
          </p:cNvSpPr>
          <p:nvPr/>
        </p:nvSpPr>
        <p:spPr bwMode="auto">
          <a:xfrm>
            <a:off x="539750" y="1917378"/>
            <a:ext cx="7994650" cy="316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altLang="ja-JP" sz="4000" b="1" dirty="0">
                <a:cs typeface="Arial" panose="020B0604020202020204" pitchFamily="34" charset="0"/>
                <a:sym typeface="Arial" panose="020B0604020202020204" pitchFamily="34" charset="0"/>
              </a:rPr>
              <a:t>Estimular</a:t>
            </a:r>
            <a:r>
              <a:rPr lang="pt-BR" altLang="ja-JP" sz="4000" dirty="0">
                <a:cs typeface="Arial" panose="020B0604020202020204" pitchFamily="34" charset="0"/>
                <a:sym typeface="Arial" panose="020B0604020202020204" pitchFamily="34" charset="0"/>
              </a:rPr>
              <a:t> a capacidade de</a:t>
            </a:r>
          </a:p>
          <a:p>
            <a:pPr algn="ctr" eaLnBrk="1">
              <a:spcBef>
                <a:spcPct val="0"/>
              </a:spcBef>
            </a:pPr>
            <a:r>
              <a:rPr lang="ja-JP" altLang="pt-BR" sz="4000" dirty="0">
                <a:cs typeface="Arial" panose="020B0604020202020204" pitchFamily="34" charset="0"/>
                <a:sym typeface="Arial" panose="020B0604020202020204" pitchFamily="34" charset="0"/>
              </a:rPr>
              <a:t>‘</a:t>
            </a:r>
            <a:r>
              <a:rPr lang="pt-BR" altLang="ja-JP" sz="4000" b="1" dirty="0">
                <a:cs typeface="Arial" panose="020B0604020202020204" pitchFamily="34" charset="0"/>
                <a:sym typeface="Arial" panose="020B0604020202020204" pitchFamily="34" charset="0"/>
              </a:rPr>
              <a:t>sentir</a:t>
            </a:r>
            <a:r>
              <a:rPr lang="pt-BR" altLang="ja-JP" sz="4000" dirty="0"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pt-BR" altLang="ja-JP" sz="4000" b="1" dirty="0">
                <a:cs typeface="Arial" panose="020B0604020202020204" pitchFamily="34" charset="0"/>
                <a:sym typeface="Arial" panose="020B0604020202020204" pitchFamily="34" charset="0"/>
              </a:rPr>
              <a:t>fluidos</a:t>
            </a:r>
            <a:r>
              <a:rPr lang="ja-JP" altLang="pt-BR" sz="4000" dirty="0">
                <a:cs typeface="Arial" panose="020B0604020202020204" pitchFamily="34" charset="0"/>
                <a:sym typeface="Arial" panose="020B0604020202020204" pitchFamily="34" charset="0"/>
              </a:rPr>
              <a:t>’</a:t>
            </a:r>
            <a:r>
              <a:rPr lang="pt-BR" altLang="ja-JP" sz="4000" dirty="0">
                <a:cs typeface="Arial" panose="020B0604020202020204" pitchFamily="34" charset="0"/>
                <a:sym typeface="Arial" panose="020B0604020202020204" pitchFamily="34" charset="0"/>
              </a:rPr>
              <a:t>, permitindo</a:t>
            </a:r>
          </a:p>
          <a:p>
            <a:pPr algn="ctr" eaLnBrk="1">
              <a:spcBef>
                <a:spcPct val="0"/>
              </a:spcBef>
            </a:pPr>
            <a:r>
              <a:rPr lang="pt-BR" sz="4000" dirty="0">
                <a:cs typeface="Arial" panose="020B0604020202020204" pitchFamily="34" charset="0"/>
                <a:sym typeface="Arial" panose="020B0604020202020204" pitchFamily="34" charset="0"/>
              </a:rPr>
              <a:t>ao médium determinar, no</a:t>
            </a:r>
          </a:p>
          <a:p>
            <a:pPr algn="ctr" eaLnBrk="1">
              <a:spcBef>
                <a:spcPct val="0"/>
              </a:spcBef>
            </a:pPr>
            <a:r>
              <a:rPr lang="pt-BR" sz="4000" dirty="0">
                <a:cs typeface="Arial" panose="020B0604020202020204" pitchFamily="34" charset="0"/>
                <a:sym typeface="Arial" panose="020B0604020202020204" pitchFamily="34" charset="0"/>
              </a:rPr>
              <a:t>próprio organismo, os pontos</a:t>
            </a:r>
          </a:p>
          <a:p>
            <a:pPr algn="ctr" eaLnBrk="1">
              <a:spcBef>
                <a:spcPct val="0"/>
              </a:spcBef>
            </a:pPr>
            <a:r>
              <a:rPr lang="pt-BR" sz="4000" dirty="0">
                <a:cs typeface="Arial" panose="020B0604020202020204" pitchFamily="34" charset="0"/>
                <a:sym typeface="Arial" panose="020B0604020202020204" pitchFamily="34" charset="0"/>
              </a:rPr>
              <a:t>de sensibilidade </a:t>
            </a:r>
            <a:r>
              <a:rPr lang="pt-BR" sz="2800" i="1" dirty="0">
                <a:cs typeface="Arial" panose="020B0604020202020204" pitchFamily="34" charset="0"/>
                <a:sym typeface="Arial" panose="020B0604020202020204" pitchFamily="34" charset="0"/>
              </a:rPr>
              <a:t>Therezinha Oliveira</a:t>
            </a:r>
            <a:endParaRPr lang="pt-BR" sz="2800" dirty="0">
              <a:cs typeface="Arial" panose="020B0604020202020204" pitchFamily="34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658331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339EC01-AFB1-4D7D-92D4-6560B6DDF9B8}" type="slidenum">
              <a:rPr lang="pt-BR" sz="1000" smtClean="0"/>
              <a:pPr>
                <a:spcBef>
                  <a:spcPct val="0"/>
                </a:spcBef>
              </a:pPr>
              <a:t>65</a:t>
            </a:fld>
            <a:endParaRPr lang="pt-BR" sz="1000"/>
          </a:p>
        </p:txBody>
      </p:sp>
      <p:sp>
        <p:nvSpPr>
          <p:cNvPr id="56323" name="Rectangle 2"/>
          <p:cNvSpPr>
            <a:spLocks/>
          </p:cNvSpPr>
          <p:nvPr/>
        </p:nvSpPr>
        <p:spPr bwMode="auto">
          <a:xfrm>
            <a:off x="539552" y="1916832"/>
            <a:ext cx="8069907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4000" dirty="0">
                <a:cs typeface="Arial" panose="020B0604020202020204" pitchFamily="34" charset="0"/>
                <a:sym typeface="Arial" panose="020B0604020202020204" pitchFamily="34" charset="0"/>
              </a:rPr>
              <a:t>Fora do centro também é possível sentir fluidos, porque vivemos rodeados de Espíritos e a sensibilidade não está restrita</a:t>
            </a:r>
          </a:p>
          <a:p>
            <a:pPr algn="ctr" eaLnBrk="1">
              <a:spcBef>
                <a:spcPct val="0"/>
              </a:spcBef>
            </a:pPr>
            <a:r>
              <a:rPr lang="pt-BR" sz="4000" dirty="0">
                <a:cs typeface="Arial" panose="020B0604020202020204" pitchFamily="34" charset="0"/>
                <a:sym typeface="Arial" panose="020B0604020202020204" pitchFamily="34" charset="0"/>
              </a:rPr>
              <a:t>à casa espírita </a:t>
            </a:r>
            <a:r>
              <a:rPr lang="pt-BR" sz="2800" i="1" dirty="0">
                <a:cs typeface="Arial" panose="020B0604020202020204" pitchFamily="34" charset="0"/>
                <a:sym typeface="Arial" panose="020B0604020202020204" pitchFamily="34" charset="0"/>
              </a:rPr>
              <a:t>Therezinha Oliveira</a:t>
            </a:r>
            <a:endParaRPr lang="pt-BR" sz="4000" dirty="0">
              <a:cs typeface="Arial" panose="020B0604020202020204" pitchFamily="34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105788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4291B91-20A7-49AC-9F5B-1F7CDA282054}" type="slidenum">
              <a:rPr lang="pt-BR" sz="1000" smtClean="0"/>
              <a:pPr>
                <a:spcBef>
                  <a:spcPct val="0"/>
                </a:spcBef>
              </a:pPr>
              <a:t>66</a:t>
            </a:fld>
            <a:endParaRPr lang="pt-BR" sz="1000"/>
          </a:p>
        </p:txBody>
      </p:sp>
      <p:pic>
        <p:nvPicPr>
          <p:cNvPr id="53251" name="Picture 5" descr="8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6"/>
          <a:stretch>
            <a:fillRect/>
          </a:stretch>
        </p:blipFill>
        <p:spPr bwMode="auto">
          <a:xfrm>
            <a:off x="34925" y="6350"/>
            <a:ext cx="9109075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3"/>
          <p:cNvSpPr>
            <a:spLocks/>
          </p:cNvSpPr>
          <p:nvPr/>
        </p:nvSpPr>
        <p:spPr bwMode="auto">
          <a:xfrm>
            <a:off x="1331913" y="3152006"/>
            <a:ext cx="6353175" cy="200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6000" b="1" dirty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COMO</a:t>
            </a:r>
          </a:p>
          <a:p>
            <a:pPr algn="ctr" eaLnBrk="1">
              <a:spcBef>
                <a:spcPct val="0"/>
              </a:spcBef>
            </a:pPr>
            <a:r>
              <a:rPr lang="pt-BR" sz="6000" b="1" dirty="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OCORRE</a:t>
            </a:r>
            <a:endParaRPr lang="pt-BR" sz="6000" dirty="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543994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339EC01-AFB1-4D7D-92D4-6560B6DDF9B8}" type="slidenum">
              <a:rPr lang="pt-BR" sz="1000" smtClean="0"/>
              <a:pPr>
                <a:spcBef>
                  <a:spcPct val="0"/>
                </a:spcBef>
              </a:pPr>
              <a:t>67</a:t>
            </a:fld>
            <a:endParaRPr lang="pt-BR" sz="1000"/>
          </a:p>
        </p:txBody>
      </p:sp>
      <p:sp>
        <p:nvSpPr>
          <p:cNvPr id="56323" name="Rectangle 2"/>
          <p:cNvSpPr>
            <a:spLocks/>
          </p:cNvSpPr>
          <p:nvPr/>
        </p:nvSpPr>
        <p:spPr bwMode="auto">
          <a:xfrm>
            <a:off x="388938" y="2278063"/>
            <a:ext cx="8364537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dirty="0">
                <a:cs typeface="Arial" panose="020B0604020202020204" pitchFamily="34" charset="0"/>
                <a:sym typeface="Arial" panose="020B0604020202020204" pitchFamily="34" charset="0"/>
              </a:rPr>
              <a:t>Quando solicitado, será projetado um jato de fluidos sobre o ambiente</a:t>
            </a:r>
            <a:endParaRPr lang="pt-BR" dirty="0">
              <a:cs typeface="Arial" panose="020B0604020202020204" pitchFamily="34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349045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7601EA2-4DE4-46E3-8697-7F75BB6341AA}" type="slidenum">
              <a:rPr lang="pt-BR" sz="1000" smtClean="0"/>
              <a:pPr>
                <a:spcBef>
                  <a:spcPct val="0"/>
                </a:spcBef>
              </a:pPr>
              <a:t>68</a:t>
            </a:fld>
            <a:endParaRPr lang="pt-BR" sz="1000"/>
          </a:p>
        </p:txBody>
      </p:sp>
      <p:sp>
        <p:nvSpPr>
          <p:cNvPr id="57347" name="Rectangle 2"/>
          <p:cNvSpPr>
            <a:spLocks/>
          </p:cNvSpPr>
          <p:nvPr/>
        </p:nvSpPr>
        <p:spPr bwMode="auto">
          <a:xfrm>
            <a:off x="388938" y="2005013"/>
            <a:ext cx="8364537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>
                <a:cs typeface="Arial" panose="020B0604020202020204" pitchFamily="34" charset="0"/>
                <a:sym typeface="Arial" panose="020B0604020202020204" pitchFamily="34" charset="0"/>
              </a:rPr>
              <a:t>Os instrutores espirituais</a:t>
            </a:r>
          </a:p>
          <a:p>
            <a:pPr algn="ctr" eaLnBrk="1">
              <a:spcBef>
                <a:spcPct val="0"/>
              </a:spcBef>
            </a:pPr>
            <a:r>
              <a:rPr lang="pt-BR" b="1">
                <a:cs typeface="Arial" panose="020B0604020202020204" pitchFamily="34" charset="0"/>
                <a:sym typeface="Arial" panose="020B0604020202020204" pitchFamily="34" charset="0"/>
              </a:rPr>
              <a:t>estudam</a:t>
            </a:r>
            <a:r>
              <a:rPr lang="pt-BR">
                <a:cs typeface="Arial" panose="020B0604020202020204" pitchFamily="34" charset="0"/>
                <a:sym typeface="Arial" panose="020B0604020202020204" pitchFamily="34" charset="0"/>
              </a:rPr>
              <a:t> o </a:t>
            </a:r>
            <a:r>
              <a:rPr lang="pt-BR" b="1">
                <a:cs typeface="Arial" panose="020B0604020202020204" pitchFamily="34" charset="0"/>
                <a:sym typeface="Arial" panose="020B0604020202020204" pitchFamily="34" charset="0"/>
              </a:rPr>
              <a:t>médium</a:t>
            </a:r>
          </a:p>
          <a:p>
            <a:pPr algn="ctr" eaLnBrk="1">
              <a:spcBef>
                <a:spcPct val="0"/>
              </a:spcBef>
            </a:pPr>
            <a:r>
              <a:rPr lang="pt-BR">
                <a:cs typeface="Arial" panose="020B0604020202020204" pitchFamily="34" charset="0"/>
                <a:sym typeface="Arial" panose="020B0604020202020204" pitchFamily="34" charset="0"/>
              </a:rPr>
              <a:t>e </a:t>
            </a:r>
            <a:r>
              <a:rPr lang="pt-BR" b="1">
                <a:cs typeface="Arial" panose="020B0604020202020204" pitchFamily="34" charset="0"/>
                <a:sym typeface="Arial" panose="020B0604020202020204" pitchFamily="34" charset="0"/>
              </a:rPr>
              <a:t>identificam</a:t>
            </a:r>
            <a:r>
              <a:rPr lang="pt-BR">
                <a:cs typeface="Arial" panose="020B0604020202020204" pitchFamily="34" charset="0"/>
                <a:sym typeface="Arial" panose="020B0604020202020204" pitchFamily="34" charset="0"/>
              </a:rPr>
              <a:t> seus</a:t>
            </a:r>
          </a:p>
          <a:p>
            <a:pPr algn="ctr" eaLnBrk="1">
              <a:spcBef>
                <a:spcPct val="0"/>
              </a:spcBef>
            </a:pPr>
            <a:r>
              <a:rPr lang="pt-BR" b="1">
                <a:cs typeface="Arial" panose="020B0604020202020204" pitchFamily="34" charset="0"/>
                <a:sym typeface="Arial" panose="020B0604020202020204" pitchFamily="34" charset="0"/>
              </a:rPr>
              <a:t>pontos</a:t>
            </a:r>
            <a:r>
              <a:rPr lang="pt-BR"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pt-BR" b="1">
                <a:cs typeface="Arial" panose="020B0604020202020204" pitchFamily="34" charset="0"/>
                <a:sym typeface="Arial" panose="020B0604020202020204" pitchFamily="34" charset="0"/>
              </a:rPr>
              <a:t>sensíveis</a:t>
            </a:r>
            <a:endParaRPr lang="pt-BR" b="1">
              <a:cs typeface="Arial" panose="020B0604020202020204" pitchFamily="34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315563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FBA66D9-2CC6-4F99-A60D-566EDB90C2E8}" type="slidenum">
              <a:rPr lang="pt-BR" sz="1000" smtClean="0"/>
              <a:pPr>
                <a:spcBef>
                  <a:spcPct val="0"/>
                </a:spcBef>
              </a:pPr>
              <a:t>69</a:t>
            </a:fld>
            <a:endParaRPr lang="pt-BR" sz="1000"/>
          </a:p>
        </p:txBody>
      </p:sp>
      <p:sp>
        <p:nvSpPr>
          <p:cNvPr id="58371" name="Rectangle 2"/>
          <p:cNvSpPr>
            <a:spLocks/>
          </p:cNvSpPr>
          <p:nvPr/>
        </p:nvSpPr>
        <p:spPr bwMode="auto">
          <a:xfrm>
            <a:off x="388938" y="4003675"/>
            <a:ext cx="8364537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>
                <a:cs typeface="Arial" panose="020B0604020202020204" pitchFamily="34" charset="0"/>
                <a:sym typeface="Arial" panose="020B0604020202020204" pitchFamily="34" charset="0"/>
              </a:rPr>
              <a:t>Os instrutores espirituais</a:t>
            </a:r>
          </a:p>
          <a:p>
            <a:pPr algn="ctr" eaLnBrk="1">
              <a:spcBef>
                <a:spcPct val="0"/>
              </a:spcBef>
            </a:pPr>
            <a:r>
              <a:rPr lang="pt-BR" b="1">
                <a:cs typeface="Arial" panose="020B0604020202020204" pitchFamily="34" charset="0"/>
                <a:sym typeface="Arial" panose="020B0604020202020204" pitchFamily="34" charset="0"/>
              </a:rPr>
              <a:t>projetam</a:t>
            </a:r>
            <a:r>
              <a:rPr lang="pt-BR">
                <a:cs typeface="Arial" panose="020B0604020202020204" pitchFamily="34" charset="0"/>
                <a:sym typeface="Arial" panose="020B0604020202020204" pitchFamily="34" charset="0"/>
              </a:rPr>
              <a:t> sobre o médium</a:t>
            </a:r>
          </a:p>
          <a:p>
            <a:pPr algn="ctr" eaLnBrk="1">
              <a:spcBef>
                <a:spcPct val="0"/>
              </a:spcBef>
            </a:pPr>
            <a:r>
              <a:rPr lang="pt-BR" b="1">
                <a:cs typeface="Arial" panose="020B0604020202020204" pitchFamily="34" charset="0"/>
                <a:sym typeface="Arial" panose="020B0604020202020204" pitchFamily="34" charset="0"/>
              </a:rPr>
              <a:t>jatos</a:t>
            </a:r>
            <a:r>
              <a:rPr lang="pt-BR"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pt-BR" b="1">
                <a:cs typeface="Arial" panose="020B0604020202020204" pitchFamily="34" charset="0"/>
                <a:sym typeface="Arial" panose="020B0604020202020204" pitchFamily="34" charset="0"/>
              </a:rPr>
              <a:t>de</a:t>
            </a:r>
            <a:r>
              <a:rPr lang="pt-BR"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pt-BR" b="1">
                <a:cs typeface="Arial" panose="020B0604020202020204" pitchFamily="34" charset="0"/>
                <a:sym typeface="Arial" panose="020B0604020202020204" pitchFamily="34" charset="0"/>
              </a:rPr>
              <a:t>fluidos</a:t>
            </a:r>
            <a:endParaRPr lang="pt-BR" b="1"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58372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81075"/>
            <a:ext cx="3048000" cy="28860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82288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img%2Bplexos%2Be%2Bcentros%2Bvita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252538"/>
            <a:ext cx="7705725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FC6D0A-F188-4AD4-8E6A-F4CA9F461762}" type="slidenum">
              <a:rPr lang="pt-BR" smtClean="0"/>
              <a:pPr>
                <a:defRPr/>
              </a:pPr>
              <a:t>7</a:t>
            </a:fld>
            <a:endParaRPr lang="pt-BR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813B48D-804A-48F2-8DB4-FAAE9C3444C4}" type="slidenum">
              <a:rPr lang="pt-BR" sz="1000" smtClean="0"/>
              <a:pPr>
                <a:spcBef>
                  <a:spcPct val="0"/>
                </a:spcBef>
              </a:pPr>
              <a:t>70</a:t>
            </a:fld>
            <a:endParaRPr lang="pt-BR" sz="1000"/>
          </a:p>
        </p:txBody>
      </p:sp>
      <p:pic>
        <p:nvPicPr>
          <p:cNvPr id="65539" name="Picture 5" descr="5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-659" r="-854" b="3931"/>
          <a:stretch>
            <a:fillRect/>
          </a:stretch>
        </p:blipFill>
        <p:spPr bwMode="auto">
          <a:xfrm>
            <a:off x="-6350" y="0"/>
            <a:ext cx="915035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3"/>
          <p:cNvSpPr txBox="1">
            <a:spLocks noChangeArrowheads="1"/>
          </p:cNvSpPr>
          <p:nvPr/>
        </p:nvSpPr>
        <p:spPr bwMode="auto">
          <a:xfrm>
            <a:off x="755650" y="4697413"/>
            <a:ext cx="76311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4000">
                <a:sym typeface="Verdana" panose="020B0604030504040204" pitchFamily="34" charset="0"/>
              </a:rPr>
              <a:t>Se ficar </a:t>
            </a:r>
            <a:r>
              <a:rPr lang="pt-BR" sz="4000" b="1">
                <a:sym typeface="Verdana" panose="020B0604030504040204" pitchFamily="34" charset="0"/>
              </a:rPr>
              <a:t>inseguro</a:t>
            </a:r>
            <a:r>
              <a:rPr lang="pt-BR" sz="4000">
                <a:sym typeface="Verdana" panose="020B0604030504040204" pitchFamily="34" charset="0"/>
              </a:rPr>
              <a:t> ou com </a:t>
            </a:r>
            <a:r>
              <a:rPr lang="pt-BR" sz="4000" b="1">
                <a:sym typeface="Verdana" panose="020B0604030504040204" pitchFamily="34" charset="0"/>
              </a:rPr>
              <a:t>medo</a:t>
            </a:r>
            <a:r>
              <a:rPr lang="pt-BR" sz="4000">
                <a:sym typeface="Verdana" panose="020B0604030504040204" pitchFamily="34" charset="0"/>
              </a:rPr>
              <a:t>, você deve </a:t>
            </a:r>
            <a:r>
              <a:rPr lang="pt-BR" sz="4000" b="1">
                <a:sym typeface="Verdana" panose="020B0604030504040204" pitchFamily="34" charset="0"/>
              </a:rPr>
              <a:t>abrir</a:t>
            </a:r>
            <a:r>
              <a:rPr lang="pt-BR" sz="4000">
                <a:sym typeface="Verdana" panose="020B0604030504040204" pitchFamily="34" charset="0"/>
              </a:rPr>
              <a:t> os </a:t>
            </a:r>
            <a:r>
              <a:rPr lang="pt-BR" sz="4000" b="1">
                <a:sym typeface="Verdana" panose="020B0604030504040204" pitchFamily="34" charset="0"/>
              </a:rPr>
              <a:t>olhos</a:t>
            </a:r>
          </a:p>
        </p:txBody>
      </p:sp>
      <p:pic>
        <p:nvPicPr>
          <p:cNvPr id="65541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103438"/>
            <a:ext cx="3852862" cy="2405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469572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5DEF645-3B07-4B64-9C95-436D6216C989}" type="slidenum">
              <a:rPr lang="pt-BR" sz="1000" smtClean="0"/>
              <a:pPr>
                <a:spcBef>
                  <a:spcPct val="0"/>
                </a:spcBef>
              </a:pPr>
              <a:t>71</a:t>
            </a:fld>
            <a:endParaRPr lang="pt-BR" sz="1000"/>
          </a:p>
        </p:txBody>
      </p:sp>
      <p:sp>
        <p:nvSpPr>
          <p:cNvPr id="66563" name="Rectangle 2"/>
          <p:cNvSpPr>
            <a:spLocks/>
          </p:cNvSpPr>
          <p:nvPr/>
        </p:nvSpPr>
        <p:spPr bwMode="auto">
          <a:xfrm>
            <a:off x="539750" y="1341438"/>
            <a:ext cx="79946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4400">
                <a:cs typeface="Arial" panose="020B0604020202020204" pitchFamily="34" charset="0"/>
                <a:sym typeface="Arial" panose="020B0604020202020204" pitchFamily="34" charset="0"/>
              </a:rPr>
              <a:t>Quem se </a:t>
            </a:r>
            <a:r>
              <a:rPr lang="pt-BR" sz="4400" b="1">
                <a:cs typeface="Arial" panose="020B0604020202020204" pitchFamily="34" charset="0"/>
                <a:sym typeface="Arial" panose="020B0604020202020204" pitchFamily="34" charset="0"/>
              </a:rPr>
              <a:t>mediunizar</a:t>
            </a:r>
            <a:r>
              <a:rPr lang="pt-BR" sz="4400">
                <a:cs typeface="Arial" panose="020B0604020202020204" pitchFamily="34" charset="0"/>
                <a:sym typeface="Arial" panose="020B0604020202020204" pitchFamily="34" charset="0"/>
              </a:rPr>
              <a:t> deve interromper o exercício,</a:t>
            </a:r>
          </a:p>
          <a:p>
            <a:pPr algn="ctr" eaLnBrk="1">
              <a:spcBef>
                <a:spcPct val="0"/>
              </a:spcBef>
            </a:pPr>
            <a:r>
              <a:rPr lang="pt-BR" sz="4400">
                <a:cs typeface="Arial" panose="020B0604020202020204" pitchFamily="34" charset="0"/>
                <a:sym typeface="Arial" panose="020B0604020202020204" pitchFamily="34" charset="0"/>
              </a:rPr>
              <a:t>desconcentrando-se,</a:t>
            </a:r>
          </a:p>
          <a:p>
            <a:pPr algn="ctr" eaLnBrk="1">
              <a:spcBef>
                <a:spcPct val="0"/>
              </a:spcBef>
            </a:pPr>
            <a:r>
              <a:rPr lang="pt-BR" sz="4400">
                <a:cs typeface="Arial" panose="020B0604020202020204" pitchFamily="34" charset="0"/>
                <a:sym typeface="Arial" panose="020B0604020202020204" pitchFamily="34" charset="0"/>
              </a:rPr>
              <a:t>abrindo os olhos</a:t>
            </a:r>
          </a:p>
          <a:p>
            <a:pPr algn="ctr" eaLnBrk="1">
              <a:spcBef>
                <a:spcPct val="0"/>
              </a:spcBef>
            </a:pPr>
            <a:r>
              <a:rPr lang="pt-BR" sz="4400">
                <a:cs typeface="Arial" panose="020B0604020202020204" pitchFamily="34" charset="0"/>
                <a:sym typeface="Arial" panose="020B0604020202020204" pitchFamily="34" charset="0"/>
              </a:rPr>
              <a:t>e voltando a atenção</a:t>
            </a:r>
          </a:p>
          <a:p>
            <a:pPr algn="ctr" eaLnBrk="1">
              <a:spcBef>
                <a:spcPct val="0"/>
              </a:spcBef>
            </a:pPr>
            <a:r>
              <a:rPr lang="pt-BR" sz="4400">
                <a:cs typeface="Arial" panose="020B0604020202020204" pitchFamily="34" charset="0"/>
                <a:sym typeface="Arial" panose="020B0604020202020204" pitchFamily="34" charset="0"/>
              </a:rPr>
              <a:t>para o ambiente físico</a:t>
            </a:r>
            <a:endParaRPr lang="pt-BR" sz="4400">
              <a:cs typeface="Arial" panose="020B0604020202020204" pitchFamily="34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236946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4F8A9DC-DE62-4CA9-8AD4-2F6C05CBD694}" type="slidenum">
              <a:rPr lang="pt-BR" sz="1000" smtClean="0"/>
              <a:pPr>
                <a:spcBef>
                  <a:spcPct val="0"/>
                </a:spcBef>
              </a:pPr>
              <a:t>72</a:t>
            </a:fld>
            <a:endParaRPr lang="pt-BR" sz="1000" dirty="0"/>
          </a:p>
        </p:txBody>
      </p:sp>
      <p:pic>
        <p:nvPicPr>
          <p:cNvPr id="59395" name="Picture 4" descr="8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6"/>
          <a:stretch>
            <a:fillRect/>
          </a:stretch>
        </p:blipFill>
        <p:spPr bwMode="auto">
          <a:xfrm>
            <a:off x="34925" y="6350"/>
            <a:ext cx="9109075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3"/>
          <p:cNvSpPr>
            <a:spLocks/>
          </p:cNvSpPr>
          <p:nvPr/>
        </p:nvSpPr>
        <p:spPr bwMode="auto">
          <a:xfrm>
            <a:off x="1327150" y="2620963"/>
            <a:ext cx="64881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6000" b="1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O QUE</a:t>
            </a:r>
          </a:p>
          <a:p>
            <a:pPr algn="ctr" eaLnBrk="1">
              <a:spcBef>
                <a:spcPct val="0"/>
              </a:spcBef>
            </a:pPr>
            <a:r>
              <a:rPr lang="pt-BR" sz="6000" b="1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O MÉDIUM</a:t>
            </a:r>
          </a:p>
          <a:p>
            <a:pPr algn="ctr" eaLnBrk="1">
              <a:spcBef>
                <a:spcPct val="0"/>
              </a:spcBef>
            </a:pPr>
            <a:r>
              <a:rPr lang="pt-BR" sz="6000" b="1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PODE SENTIR?</a:t>
            </a:r>
            <a:endParaRPr lang="pt-BR" sz="60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561997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0D56E6F-70C6-417D-AE3E-37502CE00BF2}" type="slidenum">
              <a:rPr lang="pt-BR" sz="1000" smtClean="0"/>
              <a:pPr>
                <a:spcBef>
                  <a:spcPct val="0"/>
                </a:spcBef>
              </a:pPr>
              <a:t>73</a:t>
            </a:fld>
            <a:endParaRPr lang="pt-BR" sz="1000" dirty="0"/>
          </a:p>
        </p:txBody>
      </p:sp>
      <p:sp>
        <p:nvSpPr>
          <p:cNvPr id="61443" name="Rectangle 2"/>
          <p:cNvSpPr>
            <a:spLocks/>
          </p:cNvSpPr>
          <p:nvPr/>
        </p:nvSpPr>
        <p:spPr bwMode="auto">
          <a:xfrm>
            <a:off x="1716088" y="1749425"/>
            <a:ext cx="199231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3300">
                <a:cs typeface="Arial" panose="020B0604020202020204" pitchFamily="34" charset="0"/>
                <a:sym typeface="Arial" panose="020B0604020202020204" pitchFamily="34" charset="0"/>
              </a:rPr>
              <a:t>Frio/Calor</a:t>
            </a:r>
            <a:endParaRPr lang="pt-BR" sz="150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61444" name="Rectangle 3"/>
          <p:cNvSpPr>
            <a:spLocks/>
          </p:cNvSpPr>
          <p:nvPr/>
        </p:nvSpPr>
        <p:spPr bwMode="auto">
          <a:xfrm>
            <a:off x="4140200" y="777875"/>
            <a:ext cx="23241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4900">
                <a:cs typeface="Arial" panose="020B0604020202020204" pitchFamily="34" charset="0"/>
                <a:sym typeface="Arial" panose="020B0604020202020204" pitchFamily="34" charset="0"/>
              </a:rPr>
              <a:t>Arrepio</a:t>
            </a:r>
            <a:endParaRPr lang="pt-BR" sz="250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61445" name="Rectangle 4"/>
          <p:cNvSpPr>
            <a:spLocks/>
          </p:cNvSpPr>
          <p:nvPr/>
        </p:nvSpPr>
        <p:spPr bwMode="auto">
          <a:xfrm>
            <a:off x="539750" y="2579688"/>
            <a:ext cx="23241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4500">
                <a:cs typeface="Arial" panose="020B0604020202020204" pitchFamily="34" charset="0"/>
                <a:sym typeface="Arial" panose="020B0604020202020204" pitchFamily="34" charset="0"/>
              </a:rPr>
              <a:t>Tremor</a:t>
            </a:r>
            <a:endParaRPr lang="pt-BR" sz="210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61446" name="Rectangle 5"/>
          <p:cNvSpPr>
            <a:spLocks/>
          </p:cNvSpPr>
          <p:nvPr/>
        </p:nvSpPr>
        <p:spPr bwMode="auto">
          <a:xfrm>
            <a:off x="3300413" y="4941888"/>
            <a:ext cx="199231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3700">
                <a:cs typeface="Arial" panose="020B0604020202020204" pitchFamily="34" charset="0"/>
                <a:sym typeface="Arial" panose="020B0604020202020204" pitchFamily="34" charset="0"/>
              </a:rPr>
              <a:t>Sono</a:t>
            </a:r>
            <a:endParaRPr lang="pt-BR" sz="180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61447" name="Rectangle 6"/>
          <p:cNvSpPr>
            <a:spLocks/>
          </p:cNvSpPr>
          <p:nvPr/>
        </p:nvSpPr>
        <p:spPr bwMode="auto">
          <a:xfrm>
            <a:off x="1619250" y="3605213"/>
            <a:ext cx="4410075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3500">
                <a:cs typeface="Arial" panose="020B0604020202020204" pitchFamily="34" charset="0"/>
                <a:sym typeface="Arial" panose="020B0604020202020204" pitchFamily="34" charset="0"/>
              </a:rPr>
              <a:t>Pálpebras pesadas</a:t>
            </a:r>
            <a:endParaRPr lang="pt-BR" sz="250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61448" name="Rectangle 7"/>
          <p:cNvSpPr>
            <a:spLocks/>
          </p:cNvSpPr>
          <p:nvPr/>
        </p:nvSpPr>
        <p:spPr bwMode="auto">
          <a:xfrm>
            <a:off x="6011863" y="4594225"/>
            <a:ext cx="2436812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4900">
                <a:cs typeface="Arial" panose="020B0604020202020204" pitchFamily="34" charset="0"/>
                <a:sym typeface="Arial" panose="020B0604020202020204" pitchFamily="34" charset="0"/>
              </a:rPr>
              <a:t>Bocejos</a:t>
            </a:r>
            <a:endParaRPr lang="pt-BR" sz="250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61449" name="Rectangle 8"/>
          <p:cNvSpPr>
            <a:spLocks/>
          </p:cNvSpPr>
          <p:nvPr/>
        </p:nvSpPr>
        <p:spPr bwMode="auto">
          <a:xfrm>
            <a:off x="1838325" y="5878513"/>
            <a:ext cx="618966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2300">
                <a:cs typeface="Arial" panose="020B0604020202020204" pitchFamily="34" charset="0"/>
                <a:sym typeface="Arial" panose="020B0604020202020204" pitchFamily="34" charset="0"/>
              </a:rPr>
              <a:t>Formigamento nas mãos, braços ou pernas</a:t>
            </a:r>
            <a:endParaRPr lang="pt-BR" sz="170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61450" name="Rectangle 9"/>
          <p:cNvSpPr>
            <a:spLocks/>
          </p:cNvSpPr>
          <p:nvPr/>
        </p:nvSpPr>
        <p:spPr bwMode="auto">
          <a:xfrm>
            <a:off x="3995738" y="2776538"/>
            <a:ext cx="44084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3200">
                <a:cs typeface="Arial" panose="020B0604020202020204" pitchFamily="34" charset="0"/>
                <a:sym typeface="Arial" panose="020B0604020202020204" pitchFamily="34" charset="0"/>
              </a:rPr>
              <a:t>Mãos transpirando</a:t>
            </a:r>
            <a:endParaRPr lang="pt-BR" sz="210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61451" name="Rectangle 10"/>
          <p:cNvSpPr>
            <a:spLocks/>
          </p:cNvSpPr>
          <p:nvPr/>
        </p:nvSpPr>
        <p:spPr bwMode="auto">
          <a:xfrm>
            <a:off x="0" y="536575"/>
            <a:ext cx="4408488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3500">
                <a:cs typeface="Arial" panose="020B0604020202020204" pitchFamily="34" charset="0"/>
                <a:sym typeface="Arial" panose="020B0604020202020204" pitchFamily="34" charset="0"/>
              </a:rPr>
              <a:t>Taquicardia</a:t>
            </a:r>
            <a:endParaRPr lang="pt-BR" sz="250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61452" name="Rectangle 11"/>
          <p:cNvSpPr>
            <a:spLocks/>
          </p:cNvSpPr>
          <p:nvPr/>
        </p:nvSpPr>
        <p:spPr bwMode="auto">
          <a:xfrm>
            <a:off x="4949825" y="1841500"/>
            <a:ext cx="29352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3500">
                <a:cs typeface="Arial" panose="020B0604020202020204" pitchFamily="34" charset="0"/>
                <a:sym typeface="Arial" panose="020B0604020202020204" pitchFamily="34" charset="0"/>
              </a:rPr>
              <a:t>Falta de ar</a:t>
            </a:r>
            <a:endParaRPr lang="pt-BR" sz="250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61453" name="Rectangle 12"/>
          <p:cNvSpPr>
            <a:spLocks/>
          </p:cNvSpPr>
          <p:nvPr/>
        </p:nvSpPr>
        <p:spPr bwMode="auto">
          <a:xfrm>
            <a:off x="611188" y="4508500"/>
            <a:ext cx="27368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3200">
                <a:cs typeface="Arial" panose="020B0604020202020204" pitchFamily="34" charset="0"/>
                <a:sym typeface="Arial" panose="020B0604020202020204" pitchFamily="34" charset="0"/>
              </a:rPr>
              <a:t>Emoções</a:t>
            </a:r>
            <a:endParaRPr lang="pt-BR" sz="2200">
              <a:latin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0889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8B33768-9D0B-4388-94E3-487817B24F99}" type="slidenum">
              <a:rPr lang="pt-BR" sz="1000" smtClean="0"/>
              <a:pPr>
                <a:spcBef>
                  <a:spcPct val="0"/>
                </a:spcBef>
              </a:pPr>
              <a:t>74</a:t>
            </a:fld>
            <a:endParaRPr lang="pt-BR" sz="1000"/>
          </a:p>
        </p:txBody>
      </p:sp>
      <p:pic>
        <p:nvPicPr>
          <p:cNvPr id="67587" name="Picture 4" descr="8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6"/>
          <a:stretch>
            <a:fillRect/>
          </a:stretch>
        </p:blipFill>
        <p:spPr bwMode="auto">
          <a:xfrm>
            <a:off x="34925" y="6350"/>
            <a:ext cx="9109075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3"/>
          <p:cNvSpPr>
            <a:spLocks/>
          </p:cNvSpPr>
          <p:nvPr/>
        </p:nvSpPr>
        <p:spPr bwMode="auto">
          <a:xfrm>
            <a:off x="1044575" y="3270250"/>
            <a:ext cx="7056438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pt-BR" sz="5400" b="1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PREPARANDO-SE</a:t>
            </a:r>
          </a:p>
          <a:p>
            <a:pPr algn="ctr" eaLnBrk="1">
              <a:spcBef>
                <a:spcPct val="0"/>
              </a:spcBef>
            </a:pPr>
            <a:r>
              <a:rPr lang="pt-BR" sz="5400" b="1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PARA O EXERCÍCIO</a:t>
            </a:r>
            <a:endParaRPr lang="pt-BR" sz="5400">
              <a:solidFill>
                <a:schemeClr val="bg1"/>
              </a:solidFill>
              <a:cs typeface="Arial" panose="020B0604020202020204" pitchFamily="34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941694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12902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2391632-1A71-49F3-BFF7-CE3E249D966A}" type="slidenum">
              <a:rPr lang="pt-BR" sz="1000" smtClean="0"/>
              <a:pPr>
                <a:spcBef>
                  <a:spcPct val="0"/>
                </a:spcBef>
              </a:pPr>
              <a:t>75</a:t>
            </a:fld>
            <a:endParaRPr lang="pt-BR" sz="1000" dirty="0"/>
          </a:p>
        </p:txBody>
      </p:sp>
      <p:sp>
        <p:nvSpPr>
          <p:cNvPr id="129027" name="Rectangle 3"/>
          <p:cNvSpPr>
            <a:spLocks/>
          </p:cNvSpPr>
          <p:nvPr/>
        </p:nvSpPr>
        <p:spPr bwMode="auto">
          <a:xfrm>
            <a:off x="539552" y="908720"/>
            <a:ext cx="788352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ct val="30000"/>
              </a:spcBef>
            </a:pPr>
            <a:r>
              <a:rPr lang="pt-BR" sz="1800" b="1" dirty="0">
                <a:latin typeface="+mn-lt"/>
                <a:sym typeface="Helvetica Light" charset="0"/>
              </a:rPr>
              <a:t>BIBLIOGRAFIA</a:t>
            </a:r>
            <a:endParaRPr lang="pt-BR" sz="1800" dirty="0">
              <a:latin typeface="+mn-lt"/>
              <a:sym typeface="Helvetica Light" charset="0"/>
            </a:endParaRPr>
          </a:p>
          <a:p>
            <a:pPr eaLnBrk="1">
              <a:spcBef>
                <a:spcPct val="30000"/>
              </a:spcBef>
            </a:pPr>
            <a:r>
              <a:rPr lang="pt-BR" sz="1800" i="1" dirty="0">
                <a:latin typeface="+mn-lt"/>
                <a:sym typeface="Helvetica Light" charset="0"/>
              </a:rPr>
              <a:t>Luiz, André: </a:t>
            </a:r>
            <a:r>
              <a:rPr lang="pt-BR" sz="1800" dirty="0">
                <a:latin typeface="+mn-lt"/>
                <a:sym typeface="Helvetica Light" charset="0"/>
              </a:rPr>
              <a:t>Missionários da Luz. Psicografia de Chico Xavier.</a:t>
            </a:r>
          </a:p>
          <a:p>
            <a:pPr eaLnBrk="1">
              <a:spcBef>
                <a:spcPct val="30000"/>
              </a:spcBef>
            </a:pPr>
            <a:r>
              <a:rPr lang="pt-BR" sz="1800" i="1" dirty="0">
                <a:latin typeface="+mn-lt"/>
                <a:sym typeface="Helvetica Light" charset="0"/>
              </a:rPr>
              <a:t>Oliveira, Therezinha</a:t>
            </a:r>
            <a:r>
              <a:rPr lang="pt-BR" sz="1800" dirty="0">
                <a:latin typeface="+mn-lt"/>
                <a:sym typeface="Helvetica Light" charset="0"/>
              </a:rPr>
              <a:t>: Mediunidade. 15.ed.Campinas, SP</a:t>
            </a:r>
            <a:r>
              <a:rPr lang="pt-BR" sz="1800" i="1" dirty="0">
                <a:latin typeface="+mn-lt"/>
                <a:sym typeface="Helvetica Light" charset="0"/>
              </a:rPr>
              <a:t>: Allan Kardec</a:t>
            </a:r>
            <a:r>
              <a:rPr lang="pt-BR" sz="1800" dirty="0">
                <a:latin typeface="+mn-lt"/>
                <a:sym typeface="Helvetica Light" charset="0"/>
              </a:rPr>
              <a:t>, 2013.</a:t>
            </a:r>
          </a:p>
          <a:p>
            <a:pPr eaLnBrk="1">
              <a:spcBef>
                <a:spcPct val="30000"/>
              </a:spcBef>
            </a:pPr>
            <a:r>
              <a:rPr lang="pt-BR" sz="1800" i="1" dirty="0">
                <a:latin typeface="+mn-lt"/>
                <a:sym typeface="Helvetica Light" charset="0"/>
              </a:rPr>
              <a:t>Nilson, Teddy e Oliveira, Therezinha</a:t>
            </a:r>
            <a:r>
              <a:rPr lang="pt-BR" sz="1800" dirty="0">
                <a:latin typeface="+mn-lt"/>
                <a:sym typeface="Helvetica Light" charset="0"/>
              </a:rPr>
              <a:t>: Orientação Mediúnica. Campinas, SP: Centro Espírita </a:t>
            </a:r>
            <a:r>
              <a:rPr lang="ja-JP" altLang="pt-BR" sz="1800" dirty="0">
                <a:latin typeface="+mn-lt"/>
                <a:sym typeface="Helvetica Light" charset="0"/>
              </a:rPr>
              <a:t>“</a:t>
            </a:r>
            <a:r>
              <a:rPr lang="pt-BR" altLang="ja-JP" sz="1800" dirty="0">
                <a:latin typeface="+mn-lt"/>
                <a:sym typeface="Helvetica Light" charset="0"/>
              </a:rPr>
              <a:t>Allan Kardec</a:t>
            </a:r>
            <a:r>
              <a:rPr lang="ja-JP" altLang="pt-BR" sz="1800" dirty="0">
                <a:latin typeface="+mn-lt"/>
                <a:sym typeface="Helvetica Light" charset="0"/>
              </a:rPr>
              <a:t>”</a:t>
            </a:r>
            <a:r>
              <a:rPr lang="pt-BR" altLang="ja-JP" sz="1800" dirty="0">
                <a:latin typeface="+mn-lt"/>
                <a:sym typeface="Helvetica Light" charset="0"/>
              </a:rPr>
              <a:t> - Dep. Editorial, 2001.</a:t>
            </a:r>
          </a:p>
          <a:p>
            <a:pPr eaLnBrk="1">
              <a:spcBef>
                <a:spcPct val="30000"/>
              </a:spcBef>
            </a:pPr>
            <a:endParaRPr lang="pt-BR" sz="1800" dirty="0">
              <a:latin typeface="+mn-lt"/>
              <a:sym typeface="Helvetica Light" charset="0"/>
            </a:endParaRPr>
          </a:p>
          <a:p>
            <a:pPr eaLnBrk="1">
              <a:spcBef>
                <a:spcPct val="30000"/>
              </a:spcBef>
            </a:pPr>
            <a:r>
              <a:rPr lang="pt-BR" sz="1800" b="1" dirty="0">
                <a:latin typeface="+mn-lt"/>
                <a:sym typeface="Helvetica Light" charset="0"/>
              </a:rPr>
              <a:t>CRÉDITOS</a:t>
            </a:r>
          </a:p>
          <a:p>
            <a:pPr eaLnBrk="1" hangingPunct="1">
              <a:spcBef>
                <a:spcPct val="30000"/>
              </a:spcBef>
            </a:pPr>
            <a:r>
              <a:rPr lang="pt-BR" sz="1800" dirty="0">
                <a:latin typeface="+mn-lt"/>
              </a:rPr>
              <a:t>Pesquisa e Elaboração: </a:t>
            </a:r>
            <a:r>
              <a:rPr lang="pt-BR" sz="1800" b="1" i="1" dirty="0">
                <a:latin typeface="+mn-lt"/>
              </a:rPr>
              <a:t>Aníbal</a:t>
            </a:r>
            <a:r>
              <a:rPr lang="pt-BR" sz="1800" i="1" dirty="0">
                <a:latin typeface="+mn-lt"/>
              </a:rPr>
              <a:t> Jorge Oliveira Albuquerque</a:t>
            </a:r>
            <a:endParaRPr lang="pt-BR" sz="1800" b="1" dirty="0">
              <a:latin typeface="+mn-lt"/>
              <a:sym typeface="Helvetica Light" charset="0"/>
            </a:endParaRPr>
          </a:p>
          <a:p>
            <a:pPr eaLnBrk="1" hangingPunct="1">
              <a:spcBef>
                <a:spcPct val="30000"/>
              </a:spcBef>
            </a:pPr>
            <a:r>
              <a:rPr lang="pt-BR" sz="1800" dirty="0">
                <a:latin typeface="+mn-lt"/>
              </a:rPr>
              <a:t>Direção de Arte: </a:t>
            </a:r>
            <a:r>
              <a:rPr lang="pt-BR" sz="1800" b="1" i="1" dirty="0" err="1">
                <a:latin typeface="+mn-lt"/>
              </a:rPr>
              <a:t>Weyne</a:t>
            </a:r>
            <a:r>
              <a:rPr lang="pt-BR" sz="1800" i="1" dirty="0">
                <a:latin typeface="+mn-lt"/>
              </a:rPr>
              <a:t> Vasconcelos</a:t>
            </a:r>
          </a:p>
          <a:p>
            <a:pPr eaLnBrk="1" hangingPunct="1">
              <a:spcBef>
                <a:spcPct val="30000"/>
              </a:spcBef>
            </a:pPr>
            <a:r>
              <a:rPr lang="pt-BR" sz="1800" dirty="0">
                <a:latin typeface="+mn-lt"/>
              </a:rPr>
              <a:t>Revisão: </a:t>
            </a:r>
            <a:r>
              <a:rPr lang="pt-BR" sz="1800" i="1" dirty="0">
                <a:latin typeface="+mn-lt"/>
              </a:rPr>
              <a:t>José </a:t>
            </a:r>
            <a:r>
              <a:rPr lang="pt-BR" sz="1800" b="1" i="1" dirty="0">
                <a:latin typeface="+mn-lt"/>
              </a:rPr>
              <a:t>Roberto</a:t>
            </a:r>
            <a:r>
              <a:rPr lang="pt-BR" sz="1800" i="1" dirty="0">
                <a:latin typeface="+mn-lt"/>
              </a:rPr>
              <a:t> Alves de Albuquerque</a:t>
            </a:r>
          </a:p>
          <a:p>
            <a:pPr eaLnBrk="1" hangingPunct="1">
              <a:spcBef>
                <a:spcPct val="30000"/>
              </a:spcBef>
            </a:pPr>
            <a:r>
              <a:rPr lang="pt-BR" sz="1800" dirty="0">
                <a:latin typeface="+mn-lt"/>
              </a:rPr>
              <a:t>Colaboradores: </a:t>
            </a:r>
            <a:r>
              <a:rPr lang="pt-BR" sz="1800" i="1" dirty="0">
                <a:latin typeface="+mn-lt"/>
              </a:rPr>
              <a:t>Antônio Alfredo de Sousa </a:t>
            </a:r>
            <a:r>
              <a:rPr lang="pt-BR" sz="1800" b="1" i="1" dirty="0">
                <a:latin typeface="+mn-lt"/>
              </a:rPr>
              <a:t>Monteiro</a:t>
            </a:r>
            <a:r>
              <a:rPr lang="pt-BR" sz="1800" i="1" dirty="0">
                <a:latin typeface="+mn-lt"/>
              </a:rPr>
              <a:t>, </a:t>
            </a:r>
            <a:r>
              <a:rPr lang="pt-BR" sz="1800" b="1" i="1" dirty="0">
                <a:latin typeface="+mn-lt"/>
              </a:rPr>
              <a:t>Lisboa</a:t>
            </a:r>
            <a:r>
              <a:rPr lang="pt-BR" sz="1800" i="1" dirty="0">
                <a:latin typeface="+mn-lt"/>
              </a:rPr>
              <a:t>, </a:t>
            </a:r>
            <a:r>
              <a:rPr lang="pt-BR" sz="1800" b="1" i="1" dirty="0">
                <a:latin typeface="+mn-lt"/>
              </a:rPr>
              <a:t>Regina </a:t>
            </a:r>
            <a:r>
              <a:rPr lang="pt-BR" sz="1800" i="1" dirty="0">
                <a:latin typeface="+mn-lt"/>
              </a:rPr>
              <a:t>Célia Mesquita Gondim, </a:t>
            </a:r>
            <a:r>
              <a:rPr lang="pt-BR" sz="1800" b="1" i="1" dirty="0">
                <a:latin typeface="+mn-lt"/>
              </a:rPr>
              <a:t>Sônia </a:t>
            </a:r>
            <a:r>
              <a:rPr lang="pt-BR" sz="1800" i="1" dirty="0">
                <a:latin typeface="+mn-lt"/>
              </a:rPr>
              <a:t>Ponte</a:t>
            </a:r>
          </a:p>
        </p:txBody>
      </p:sp>
      <p:sp>
        <p:nvSpPr>
          <p:cNvPr id="4" name="Retângulo 3"/>
          <p:cNvSpPr/>
          <p:nvPr/>
        </p:nvSpPr>
        <p:spPr>
          <a:xfrm>
            <a:off x="3851920" y="5723964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pt-BR" dirty="0">
                <a:solidFill>
                  <a:srgbClr val="679491"/>
                </a:solidFill>
              </a:rPr>
              <a:t>Fortaleza, janeiro de 2014</a:t>
            </a:r>
            <a:endParaRPr lang="pt-BR"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F4FEDBC-959B-4B8E-A7D8-D6C1B49184DA}" type="slidenum">
              <a:rPr lang="pt-BR" sz="1000" smtClean="0"/>
              <a:pPr>
                <a:spcBef>
                  <a:spcPct val="0"/>
                </a:spcBef>
              </a:pPr>
              <a:t>8</a:t>
            </a:fld>
            <a:endParaRPr lang="pt-BR" sz="1000"/>
          </a:p>
        </p:txBody>
      </p:sp>
      <p:pic>
        <p:nvPicPr>
          <p:cNvPr id="14339" name="Picture 7" descr="9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8"/>
          <a:stretch>
            <a:fillRect/>
          </a:stretch>
        </p:blipFill>
        <p:spPr bwMode="auto">
          <a:xfrm>
            <a:off x="0" y="42863"/>
            <a:ext cx="9109075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2"/>
          <p:cNvSpPr>
            <a:spLocks noChangeArrowheads="1"/>
          </p:cNvSpPr>
          <p:nvPr/>
        </p:nvSpPr>
        <p:spPr bwMode="auto">
          <a:xfrm rot="10800000" flipV="1">
            <a:off x="3923927" y="2924175"/>
            <a:ext cx="4608513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altLang="ja-JP" sz="3200" dirty="0">
                <a:cs typeface="Arial" panose="020B0604020202020204" pitchFamily="34" charset="0"/>
                <a:sym typeface="Arial" panose="020B0604020202020204" pitchFamily="34" charset="0"/>
              </a:rPr>
              <a:t>As </a:t>
            </a:r>
            <a:r>
              <a:rPr lang="pt-BR" altLang="ja-JP" sz="3200" b="1" dirty="0">
                <a:cs typeface="Arial" panose="020B0604020202020204" pitchFamily="34" charset="0"/>
                <a:sym typeface="Arial" panose="020B0604020202020204" pitchFamily="34" charset="0"/>
              </a:rPr>
              <a:t>energias</a:t>
            </a:r>
            <a:r>
              <a:rPr lang="pt-BR" altLang="ja-JP" sz="3200" dirty="0"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pt-BR" altLang="ja-JP" sz="3200" b="1" dirty="0">
                <a:cs typeface="Arial" panose="020B0604020202020204" pitchFamily="34" charset="0"/>
                <a:sym typeface="Arial" panose="020B0604020202020204" pitchFamily="34" charset="0"/>
              </a:rPr>
              <a:t>cósmicas</a:t>
            </a:r>
            <a:br>
              <a:rPr lang="pt-BR" altLang="ja-JP" sz="3200" dirty="0"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altLang="ja-JP" sz="3200" dirty="0">
                <a:cs typeface="Arial" panose="020B0604020202020204" pitchFamily="34" charset="0"/>
                <a:sym typeface="Arial" panose="020B0604020202020204" pitchFamily="34" charset="0"/>
              </a:rPr>
              <a:t>e </a:t>
            </a:r>
            <a:r>
              <a:rPr lang="pt-BR" altLang="ja-JP" sz="3200" b="1" dirty="0">
                <a:cs typeface="Arial" panose="020B0604020202020204" pitchFamily="34" charset="0"/>
                <a:sym typeface="Arial" panose="020B0604020202020204" pitchFamily="34" charset="0"/>
              </a:rPr>
              <a:t>espirituais</a:t>
            </a:r>
            <a:r>
              <a:rPr lang="pt-BR" altLang="ja-JP" sz="3200" dirty="0">
                <a:cs typeface="Arial" panose="020B0604020202020204" pitchFamily="34" charset="0"/>
                <a:sym typeface="Arial" panose="020B0604020202020204" pitchFamily="34" charset="0"/>
              </a:rPr>
              <a:t> são</a:t>
            </a:r>
            <a:br>
              <a:rPr lang="pt-BR" altLang="ja-JP" sz="3200" dirty="0"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altLang="ja-JP" sz="3200" dirty="0">
                <a:cs typeface="Arial" panose="020B0604020202020204" pitchFamily="34" charset="0"/>
                <a:sym typeface="Arial" panose="020B0604020202020204" pitchFamily="34" charset="0"/>
              </a:rPr>
              <a:t>assimiladas pelos</a:t>
            </a:r>
            <a:br>
              <a:rPr lang="pt-BR" altLang="ja-JP" sz="3200" dirty="0"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altLang="ja-JP" sz="3200" b="1" dirty="0">
                <a:cs typeface="Arial" panose="020B0604020202020204" pitchFamily="34" charset="0"/>
                <a:sym typeface="Arial" panose="020B0604020202020204" pitchFamily="34" charset="0"/>
              </a:rPr>
              <a:t>centros de força</a:t>
            </a:r>
            <a:endParaRPr lang="pt-BR" sz="3200" i="1" dirty="0">
              <a:cs typeface="Arial" panose="020B0604020202020204" pitchFamily="34" charset="0"/>
            </a:endParaRPr>
          </a:p>
        </p:txBody>
      </p:sp>
      <p:pic>
        <p:nvPicPr>
          <p:cNvPr id="14341" name="Picture 4" descr="CHAKRAS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25599"/>
            <a:ext cx="2807914" cy="29196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 txBox="1">
            <a:spLocks noGrp="1"/>
          </p:cNvSpPr>
          <p:nvPr/>
        </p:nvSpPr>
        <p:spPr bwMode="auto">
          <a:xfrm>
            <a:off x="6902450" y="648176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4800">
                <a:solidFill>
                  <a:srgbClr val="67949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879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DBCB76D-E920-45D2-8ABF-C4B3DF44A149}" type="slidenum">
              <a:rPr lang="pt-BR" sz="1000" b="1"/>
              <a:pPr algn="r" eaLnBrk="1" hangingPunct="1">
                <a:spcBef>
                  <a:spcPct val="0"/>
                </a:spcBef>
              </a:pPr>
              <a:t>9</a:t>
            </a:fld>
            <a:endParaRPr lang="pt-BR" sz="1000" b="1"/>
          </a:p>
        </p:txBody>
      </p:sp>
      <p:pic>
        <p:nvPicPr>
          <p:cNvPr id="15363" name="Picture 4" descr="5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-659" r="-854" b="3931"/>
          <a:stretch>
            <a:fillRect/>
          </a:stretch>
        </p:blipFill>
        <p:spPr bwMode="auto">
          <a:xfrm>
            <a:off x="-6350" y="0"/>
            <a:ext cx="915035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611188" y="3067050"/>
            <a:ext cx="7921625" cy="17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67949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eaLnBrk="1" hangingPunct="1"/>
            <a:r>
              <a:rPr lang="pt-BR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Os </a:t>
            </a:r>
            <a:r>
              <a:rPr lang="pt-BR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centros </a:t>
            </a:r>
            <a:r>
              <a:rPr lang="pt-BR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de</a:t>
            </a:r>
            <a:r>
              <a:rPr lang="pt-BR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força</a:t>
            </a:r>
            <a:r>
              <a:rPr lang="pt-BR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pt-BR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localizam-se </a:t>
            </a:r>
            <a:r>
              <a:rPr lang="pt-BR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no </a:t>
            </a:r>
            <a:r>
              <a:rPr lang="pt-BR" b="1" dirty="0">
                <a:solidFill>
                  <a:srgbClr val="679491"/>
                </a:solidFill>
                <a:cs typeface="Arial" panose="020B0604020202020204" pitchFamily="34" charset="0"/>
                <a:sym typeface="Arial" panose="020B0604020202020204" pitchFamily="34" charset="0"/>
              </a:rPr>
              <a:t>perispírito</a:t>
            </a:r>
            <a:endParaRPr lang="pt-BR" dirty="0">
              <a:solidFill>
                <a:srgbClr val="679491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27C606-F03C-48D9-A736-D96CA667A7FC}" type="slidenum">
              <a:rPr lang="pt-BR" smtClean="0"/>
              <a:pPr>
                <a:defRPr/>
              </a:pPr>
              <a:t>9</a:t>
            </a:fld>
            <a:endParaRPr lang="pt-BR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GEPE_GEM_Unidade1_Aula4">
  <a:themeElements>
    <a:clrScheme name="GEPE_GEM_Unidade1_Aula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EPE_GEM_Unidade1_Aula4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GEPE_GEM_Unidade1_Aula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PE_GEM_Unidade1_Aula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PE_GEM_Unidade1_Aula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PE_GEM_Unidade1_Aula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PE_GEM_Unidade1_Aula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PE_GEM_Unidade1_Aula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PE_GEM_Unidade1_Aula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PE_GEM_Unidade1_Aula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PE_GEM_Unidade1_Aula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PE_GEM_Unidade1_Aula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PE_GEM_Unidade1_Aula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PE_GEM_Unidade1_Aula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2731</TotalTime>
  <Words>3164</Words>
  <Application>Microsoft Office PowerPoint</Application>
  <PresentationFormat>Apresentação na tela (4:3)</PresentationFormat>
  <Paragraphs>578</Paragraphs>
  <Slides>75</Slides>
  <Notes>67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75</vt:i4>
      </vt:variant>
    </vt:vector>
  </HeadingPairs>
  <TitlesOfParts>
    <vt:vector size="82" baseType="lpstr">
      <vt:lpstr>ＭＳ Ｐゴシック</vt:lpstr>
      <vt:lpstr>Arial</vt:lpstr>
      <vt:lpstr>Arial Black</vt:lpstr>
      <vt:lpstr>Helvetica Light</vt:lpstr>
      <vt:lpstr>Script MT Bold</vt:lpstr>
      <vt:lpstr>Verdana</vt:lpstr>
      <vt:lpstr>GEPE_GEM_Unidade1_Aula4</vt:lpstr>
      <vt:lpstr>Apresentação do PowerPoint</vt:lpstr>
      <vt:lpstr>Apresentação do PowerPoint</vt:lpstr>
      <vt:lpstr>O ser humano, além do alimento líquido, sólido e do ar, também se alimenta de energias cósmicas e espirituais</vt:lpstr>
      <vt:lpstr>Somos envolvidos também por emanações psíquicas dos desencarnados e pelos raios expedidos pela prece</vt:lpstr>
      <vt:lpstr>Centros de Força e Plexos</vt:lpstr>
      <vt:lpstr>Os Centros de Força são também conhecidos como Centros Vitais</vt:lpstr>
      <vt:lpstr>Apresentação do PowerPoint</vt:lpstr>
      <vt:lpstr>Apresentação do PowerPoint</vt:lpstr>
      <vt:lpstr>Os centros de força localizam-se no perispírito</vt:lpstr>
      <vt:lpstr>Os centros de força captam, metabolizam e transferem essa energia para o corpo físico</vt:lpstr>
      <vt:lpstr>Apresentação do PowerPoint</vt:lpstr>
      <vt:lpstr>Apresentação do PowerPoint</vt:lpstr>
      <vt:lpstr>A estimulação de  determinado centro de força poderá compensar ou descarregar outro Therezinha Oliveira</vt:lpstr>
      <vt:lpstr>Centros de Força mais importantes</vt:lpstr>
      <vt:lpstr>Apresentação do PowerPoint</vt:lpstr>
      <vt:lpstr>Apresentação do PowerPoint</vt:lpstr>
      <vt:lpstr>Localiza-se na região central do cérebro no alto da cabeça</vt:lpstr>
      <vt:lpstr>Recebe, em primeiro lugar, os estímulos do espírito; supervisiona os demais centros de força vital Therezinha Oliveira</vt:lpstr>
      <vt:lpstr>Relaciona-se com a glândula Pineal</vt:lpstr>
      <vt:lpstr>Cabeça crescente</vt:lpstr>
      <vt:lpstr>Apresentação do PowerPoint</vt:lpstr>
      <vt:lpstr>Localiza-se na região da fronte, da testa</vt:lpstr>
      <vt:lpstr>Exerce influência decisiva sobre os demais centros de força</vt:lpstr>
      <vt:lpstr>Responsável pelo funcionamento do sistema nervoso central e intelectivo</vt:lpstr>
      <vt:lpstr>Relaciona-se com os lobos frontais e a hipófise pituitária</vt:lpstr>
      <vt:lpstr>Ouvidos sensíveis</vt:lpstr>
      <vt:lpstr>Apresentação do PowerPoint</vt:lpstr>
      <vt:lpstr>Localiza-se na garganta</vt:lpstr>
      <vt:lpstr>Regula os fenômenos vocais</vt:lpstr>
      <vt:lpstr>Regula as atividades das glândulas timo e tireoide</vt:lpstr>
      <vt:lpstr>Relaciona-se com o plexo cervical</vt:lpstr>
      <vt:lpstr>Língua dormente</vt:lpstr>
      <vt:lpstr>Apresentação do PowerPoint</vt:lpstr>
      <vt:lpstr>Localiza-se no coração</vt:lpstr>
      <vt:lpstr>Responsável pelo funcionamento do aparelho circulatório</vt:lpstr>
      <vt:lpstr>Responsável pelo controle da emotividade</vt:lpstr>
      <vt:lpstr>Relaciona-se com o plexo cardíaco</vt:lpstr>
      <vt:lpstr>Taquicardia</vt:lpstr>
      <vt:lpstr>Apresentação do PowerPoint</vt:lpstr>
      <vt:lpstr>Localiza-se na região do estômago</vt:lpstr>
      <vt:lpstr>Responsável pelo funcionamento do aparelho digestivo</vt:lpstr>
      <vt:lpstr>Responsável pela assimilação de elementos nutritivos</vt:lpstr>
      <vt:lpstr>Responsável pela reposição de fluidos em nosso organismo</vt:lpstr>
      <vt:lpstr>Relaciona-se com o plexo gástrico (solar)</vt:lpstr>
      <vt:lpstr>Enjoo </vt:lpstr>
      <vt:lpstr>Apresentação do PowerPoint</vt:lpstr>
      <vt:lpstr>Localiza-se na região do baço</vt:lpstr>
      <vt:lpstr>Regula a distribuição e a circulação dos recursos vitais</vt:lpstr>
      <vt:lpstr>Regula a formação e reposição das defesas orgânicas pelo sangue</vt:lpstr>
      <vt:lpstr>Mal-estar na barriga </vt:lpstr>
      <vt:lpstr>Apresentação do PowerPoint</vt:lpstr>
      <vt:lpstr>Localiza-se  na região do baixo ventre</vt:lpstr>
      <vt:lpstr>Responsável pelo funcionamento dos órgãos da reprodução e das emoções sexuais</vt:lpstr>
      <vt:lpstr>Relaciona-se com os plexos hipogástrico e sacral</vt:lpstr>
      <vt:lpstr>Vibração no baixo ventre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Caixa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Administrador</dc:creator>
  <cp:lastModifiedBy>Roberto Alves</cp:lastModifiedBy>
  <cp:revision>367</cp:revision>
  <dcterms:created xsi:type="dcterms:W3CDTF">2012-11-15T17:55:20Z</dcterms:created>
  <dcterms:modified xsi:type="dcterms:W3CDTF">2016-10-03T19:18:17Z</dcterms:modified>
</cp:coreProperties>
</file>