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42" r:id="rId2"/>
    <p:sldId id="32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32" r:id="rId28"/>
    <p:sldId id="329" r:id="rId29"/>
    <p:sldId id="333" r:id="rId30"/>
    <p:sldId id="334" r:id="rId31"/>
    <p:sldId id="335" r:id="rId32"/>
    <p:sldId id="338" r:id="rId33"/>
    <p:sldId id="337" r:id="rId34"/>
    <p:sldId id="336" r:id="rId35"/>
    <p:sldId id="340" r:id="rId36"/>
    <p:sldId id="339" r:id="rId37"/>
    <p:sldId id="327" r:id="rId38"/>
    <p:sldId id="301" r:id="rId39"/>
    <p:sldId id="302" r:id="rId40"/>
    <p:sldId id="303" r:id="rId41"/>
    <p:sldId id="304" r:id="rId42"/>
    <p:sldId id="343" r:id="rId43"/>
    <p:sldId id="344" r:id="rId44"/>
    <p:sldId id="305" r:id="rId45"/>
    <p:sldId id="306" r:id="rId46"/>
    <p:sldId id="307" r:id="rId47"/>
    <p:sldId id="312" r:id="rId48"/>
    <p:sldId id="330" r:id="rId49"/>
    <p:sldId id="308" r:id="rId50"/>
    <p:sldId id="309" r:id="rId51"/>
    <p:sldId id="314" r:id="rId52"/>
    <p:sldId id="267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91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9" autoAdjust="0"/>
    <p:restoredTop sz="76910" autoAdjust="0"/>
  </p:normalViewPr>
  <p:slideViewPr>
    <p:cSldViewPr showGuides="1">
      <p:cViewPr varScale="1">
        <p:scale>
          <a:sx n="79" d="100"/>
          <a:sy n="7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E66955-7BD0-401B-A7C3-DBD701757A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ndohistorias@yahoogrupos.com.br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SEGUNDA UNIDADE - AÇÃO FLUÍDICA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8- </a:t>
            </a:r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Os Fluidos</a:t>
            </a: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102FD2-1A21-4280-839C-A4C82CD29DDA}" type="slidenum">
              <a:rPr lang="pt-BR" smtClean="0"/>
              <a:pPr/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21137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ja-JP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 atmosfera fluídica se passam os fenômenos especiais que os Espíritos desencarnados percebem,</a:t>
            </a:r>
            <a:r>
              <a:rPr lang="pt-BR" altLang="ja-JP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mas que escapam aos nossos sentidos físicos</a:t>
            </a:r>
          </a:p>
          <a:p>
            <a:endParaRPr lang="pt-BR" altLang="ja-JP" b="0" baseline="0" dirty="0" smtClean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pt-BR" altLang="ja-JP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Dessa</a:t>
            </a:r>
            <a:r>
              <a:rPr lang="pt-BR" altLang="ja-JP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atmosfera fluídica, </a:t>
            </a:r>
            <a:r>
              <a:rPr lang="pt-BR" altLang="ja-JP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Espíritos extraem todos os materiais sobre os quais operam, até mesmo para formar o seu perispírito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83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Fluidos perispirituais</a:t>
            </a:r>
          </a:p>
          <a:p>
            <a:endParaRPr lang="pt-BR" dirty="0" smtClean="0"/>
          </a:p>
          <a:p>
            <a:r>
              <a:rPr lang="pt-BR" dirty="0" smtClean="0"/>
              <a:t>Cada</a:t>
            </a:r>
            <a:r>
              <a:rPr lang="pt-BR" baseline="0" dirty="0" smtClean="0"/>
              <a:t> ser, no seu perispírito, absorve e individualiza o fluido cósmico universal, o qual adquire, então, propriedades características, permitindo distinguir esse fluido entre todos os outros</a:t>
            </a:r>
          </a:p>
          <a:p>
            <a:endParaRPr lang="pt-BR" dirty="0" smtClean="0"/>
          </a:p>
          <a:p>
            <a:r>
              <a:rPr lang="pt-BR" dirty="0" smtClean="0"/>
              <a:t>Esse fluidos perispirituais circulam no perispírito, comandados</a:t>
            </a:r>
            <a:r>
              <a:rPr lang="pt-BR" baseline="0" dirty="0" smtClean="0"/>
              <a:t> pela mente (como o sangue circula no corpo físico levando alimentação e veiculando escórias)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0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 ou princípio vital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u="sng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- O fluido vital que anima os seres vivos é extraído do fluido universal</a:t>
            </a:r>
            <a:endParaRPr lang="pt-BR" b="0" u="sng" dirty="0" smtClean="0"/>
          </a:p>
          <a:p>
            <a:pPr>
              <a:buFontTx/>
              <a:buChar char="-"/>
            </a:pPr>
            <a:r>
              <a:rPr lang="pt-BR" sz="1200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Para</a:t>
            </a:r>
            <a:r>
              <a:rPr lang="pt-BR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encarnar, os seres vivos haurem no fluido cósmico universal o fluido vital, que animaliza a matéria (dá-lhe movimento e atividade, distinguindo-a da matéria inerte)</a:t>
            </a:r>
          </a:p>
          <a:p>
            <a:pPr>
              <a:buFontTx/>
              <a:buChar char="-"/>
            </a:pPr>
            <a:r>
              <a:rPr lang="pt-BR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O fluido vital é mantido em função no organismo pela ação dos órgãos físicos</a:t>
            </a:r>
          </a:p>
          <a:p>
            <a:pPr>
              <a:buFontTx/>
              <a:buChar char="-"/>
            </a:pPr>
            <a:r>
              <a:rPr lang="pt-BR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Enquanto os órgãos físicos estão com saúde, o fluido vital neles permanece atuando</a:t>
            </a:r>
          </a:p>
          <a:p>
            <a:pPr>
              <a:buFontTx/>
              <a:buChar char="-"/>
            </a:pPr>
            <a:r>
              <a:rPr lang="pt-BR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Também absorvemos o fluido vital pelos alimentos, pelo ar, pelos centros de força</a:t>
            </a:r>
          </a:p>
          <a:p>
            <a:r>
              <a:rPr lang="pt-BR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- Ao desencarnar, o ser o restitui à fonte universal</a:t>
            </a:r>
            <a:endParaRPr lang="pt-BR" sz="1200" b="0" dirty="0" smtClean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29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Alguém saberia dizer como acontece</a:t>
            </a:r>
            <a:r>
              <a:rPr lang="pt-BR" baseline="0" dirty="0" smtClean="0"/>
              <a:t> a ação dos Espíritos sobre os fluidos?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55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A ação dos Espíritos sobre os fluidos acontece por meio de seu pensamento e sua vontade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94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ja-JP" sz="1200" b="0" u="sng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Espírito dirige os fluidos, aglomera-os, dá-lhes forma, aparência, cor e pode, até, mudar suas propriedades</a:t>
            </a:r>
            <a:r>
              <a:rPr lang="pt-BR" altLang="ja-JP" sz="1200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como os químicos fazem com a nossa matéria</a:t>
            </a:r>
          </a:p>
          <a:p>
            <a:r>
              <a:rPr lang="pt-BR" sz="1200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a grande oficina ou laboratório</a:t>
            </a:r>
            <a:r>
              <a:rPr lang="pt-BR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da vida espiritual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0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ação</a:t>
            </a:r>
            <a:r>
              <a:rPr lang="pt-BR" baseline="0" dirty="0" smtClean="0"/>
              <a:t> dos Espíritos sobre os fluidos pode ser inconsciente, porque basta pensar e sentir algo para causar efeitos sobre eles</a:t>
            </a:r>
          </a:p>
          <a:p>
            <a:r>
              <a:rPr lang="pt-BR" baseline="0" dirty="0" smtClean="0"/>
              <a:t>Mas também pode o Espírito agir conscientemente sobre os fluidos, sabendo o que realiza e como o fenômeno se processa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387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</a:t>
            </a:r>
            <a:r>
              <a:rPr lang="pt-BR" baseline="0" dirty="0" smtClean="0"/>
              <a:t> dos fluidos</a:t>
            </a:r>
          </a:p>
          <a:p>
            <a:r>
              <a:rPr lang="pt-BR" baseline="0" dirty="0" smtClean="0"/>
              <a:t>Os fluidos em si são neutros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70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</a:t>
            </a:r>
            <a:r>
              <a:rPr lang="pt-BR" baseline="0" dirty="0" smtClean="0"/>
              <a:t> dos fluidos: importante na reunião mediúnica</a:t>
            </a:r>
          </a:p>
          <a:p>
            <a:r>
              <a:rPr lang="pt-BR" baseline="0" dirty="0" smtClean="0"/>
              <a:t>O tipo dos pensamentos e sentimentos do Espírito é que imprime aos fluidos determinadas características</a:t>
            </a:r>
          </a:p>
          <a:p>
            <a:r>
              <a:rPr lang="pt-BR" b="1" baseline="0" dirty="0" smtClean="0"/>
              <a:t>Fluidos bons </a:t>
            </a:r>
            <a:r>
              <a:rPr lang="pt-BR" baseline="0" dirty="0" smtClean="0"/>
              <a:t>são resultantes de pensamentos e sentimentos nobres, puros</a:t>
            </a:r>
          </a:p>
          <a:p>
            <a:r>
              <a:rPr lang="pt-BR" b="1" baseline="0" dirty="0" smtClean="0"/>
              <a:t>Fluidos maus </a:t>
            </a:r>
            <a:r>
              <a:rPr lang="pt-BR" baseline="0" dirty="0" smtClean="0"/>
              <a:t>são resultantes de pensamentos e sentimentos inferiores, incorretos, impuros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31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46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Vamos</a:t>
            </a:r>
            <a:r>
              <a:rPr lang="pt-BR" baseline="0" dirty="0" smtClean="0"/>
              <a:t> falar agora sobre o fluido cósmico universal</a:t>
            </a:r>
          </a:p>
          <a:p>
            <a:r>
              <a:rPr lang="pt-BR" baseline="0" dirty="0" smtClean="0"/>
              <a:t>Alguém saberia dizer do que se trata o fluido cósmico universal?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046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E6B62D-FD93-4A42-9532-19EF4A59780C}" type="slidenum">
              <a:rPr lang="pt-BR" smtClean="0"/>
              <a:pPr>
                <a:spcBef>
                  <a:spcPct val="0"/>
                </a:spcBef>
              </a:pPr>
              <a:t>23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Podem ser bons ou maus, aqui o que prevalece é a força, a sua intensidade.</a:t>
            </a:r>
          </a:p>
        </p:txBody>
      </p:sp>
    </p:spTree>
    <p:extLst>
      <p:ext uri="{BB962C8B-B14F-4D97-AF65-F5344CB8AC3E}">
        <p14:creationId xmlns:p14="http://schemas.microsoft.com/office/powerpoint/2010/main" val="3280632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fluidos se reforçam em suas qualidades boas ou más pela reiteração</a:t>
            </a:r>
            <a:r>
              <a:rPr lang="pt-BR" baseline="0" dirty="0" smtClean="0"/>
              <a:t> do impulso correspondente que recebem do Espírito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969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perispírito absorve com facilidade os fluidos externos porque tem idêntica natureza (também é fluídico)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296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Absorvidos, os fluidos agem sobre o perispírito,</a:t>
            </a:r>
            <a:r>
              <a:rPr lang="pt-BR" baseline="0" dirty="0" smtClean="0"/>
              <a:t> causando bons ou maus efeitos, conforme seja a sua qualidade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2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82014B-4786-4513-9585-BE414967D302}" type="slidenum">
              <a:rPr lang="pt-BR" smtClean="0"/>
              <a:pPr>
                <a:spcBef>
                  <a:spcPct val="0"/>
                </a:spcBef>
              </a:pPr>
              <a:t>30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reação ocorre porque </a:t>
            </a:r>
            <a:r>
              <a:rPr lang="pt-BR" sz="1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ambos estão ligados molécula a molécula</a:t>
            </a:r>
          </a:p>
          <a:p>
            <a:pPr eaLnBrk="1" hangingPunct="1"/>
            <a:r>
              <a:rPr lang="pt-BR" sz="1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</a:t>
            </a:r>
            <a:r>
              <a:rPr lang="pt-BR" sz="100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caso de um Espírito encarnado, o perispírito, por sua vez, irá reagir sobre o organismo físico, com o qual está em completo contato molecular, e então:</a:t>
            </a:r>
          </a:p>
          <a:p>
            <a:pPr eaLnBrk="1" hangingPunct="1">
              <a:buFontTx/>
              <a:buChar char="-"/>
            </a:pPr>
            <a:r>
              <a:rPr lang="pt-BR" sz="100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os fluidos forem bons, produzirão no corpo uma impressão salutar, agradável</a:t>
            </a:r>
          </a:p>
          <a:p>
            <a:pPr eaLnBrk="1" hangingPunct="1">
              <a:buFontTx/>
              <a:buChar char="-"/>
            </a:pPr>
            <a:r>
              <a:rPr lang="pt-BR" sz="100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forem fluidos maus, a impressão é penosa, de desconforto</a:t>
            </a:r>
          </a:p>
          <a:p>
            <a:pPr eaLnBrk="1" hangingPunct="1">
              <a:buFontTx/>
              <a:buChar char="-"/>
            </a:pPr>
            <a:r>
              <a:rPr lang="pt-BR" sz="100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a atuação de fluidos maus for insistente, intensa e em grande quantidade, poderá determinar desordens físicas (certas moléstias não têm outra causa senão esta)</a:t>
            </a:r>
          </a:p>
          <a:p>
            <a:pPr eaLnBrk="1" hangingPunct="1">
              <a:buFontTx/>
              <a:buChar char="-"/>
            </a:pPr>
            <a:r>
              <a:rPr lang="pt-BR" sz="1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os bons fluidos, ao contrário, beneficiam, vitalizam e podem</a:t>
            </a:r>
            <a:r>
              <a:rPr lang="pt-BR" sz="100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até curar</a:t>
            </a:r>
            <a:endParaRPr lang="pt-BR" sz="10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986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36A528-0404-4BDB-9F67-13E861DFE945}" type="slidenum">
              <a:rPr lang="pt-BR" smtClean="0"/>
              <a:pPr>
                <a:spcBef>
                  <a:spcPct val="0"/>
                </a:spcBef>
              </a:pPr>
              <a:t>31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reação ocorre porque </a:t>
            </a:r>
            <a:r>
              <a:rPr lang="pt-BR" sz="1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ambos estão ligados molécula a molécula</a:t>
            </a:r>
          </a:p>
          <a:p>
            <a:pPr eaLnBrk="1" hangingPunct="1"/>
            <a:endParaRPr lang="pt-BR" sz="10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105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2D58AF-980F-43B7-B8C6-E9E51F78A659}" type="slidenum">
              <a:rPr lang="pt-BR" smtClean="0"/>
              <a:pPr>
                <a:spcBef>
                  <a:spcPct val="0"/>
                </a:spcBef>
              </a:pPr>
              <a:t>33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reação ocorre porque </a:t>
            </a:r>
            <a:r>
              <a:rPr lang="pt-BR" sz="1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ambos estão ligados molécula a molécula</a:t>
            </a: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558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77569-FF47-4261-81C2-F4F18A82494F}" type="slidenum">
              <a:rPr lang="pt-BR" smtClean="0"/>
              <a:pPr>
                <a:spcBef>
                  <a:spcPct val="0"/>
                </a:spcBef>
              </a:pPr>
              <a:t>34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reação ocorre porque </a:t>
            </a:r>
            <a:r>
              <a:rPr lang="pt-BR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ambos estão ligados molécula a molécula.</a:t>
            </a:r>
          </a:p>
          <a:p>
            <a:pPr eaLnBrk="1" hangingPunct="1"/>
            <a:endParaRPr lang="pt-B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250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Pedir aos participantes a atenção, concentração e compenetração para ouvir atentamente o texto que será lido, captando sua essência e mensagem.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“A Árvore dos Desejos”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Uma vez um homem estava viajando e, acidentalmente, entrou no paraíso.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 conceito indiano de paraíso, lá existem </a:t>
            </a:r>
            <a:r>
              <a:rPr lang="pt-BR" sz="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árvores-dos-desejos</a:t>
            </a: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Você simplesmente senta debaixo delas, deseja qualquer coisa e imediatamente seu desejo é realizado - não há intervalo entre o desejo e sua realização.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 homem estava cansado e pegou no sono sob a </a:t>
            </a:r>
            <a:r>
              <a:rPr lang="pt-BR" sz="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árvore-dos-desejos</a:t>
            </a: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Quando despertou, estava com muita fome, então disse: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— Estou com tanta fome, desejaria poder conseguir alguma comida de algum lugar.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imediatamente apareceu comida vinda do nada - simplesmente uma deliciosa comida flutuando no ar.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 estava tão faminto que não prestou atenção de onde a comida viera. Quando se está com fome, não se é filósofo.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Começou a comer imediatamente, a comida era tão deliciosa...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Depois, a fome tendo desaparecido, olhou à sua volta.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Agora estava satisfeito.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Outro pensamento surgiu em sua mente: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— Se ao menos pudesse conseguir algo para beber...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imediatamente apareceu um excelente vinho.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Bebendo o vinho relaxadamente na brisa fresca do paraíso, sob a sombra da árvore, começou a pensar: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— O que está acontecendo? O que está havendo? Estou sonhando ou existem espíritos ao redor que estão fazendo truques comigo?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espíritos apareceram.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eram ferozes, horríveis, nauseantes.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 começou a tremer e um pensamento surgiu em sua mente: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— Agora vou ser assassinado, com certeza...!!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ELE FOI ASSASSINADO.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é uma antiga parábola e de imenso significado.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Sua mente é a </a:t>
            </a:r>
            <a:r>
              <a:rPr lang="pt-BR" sz="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árvore-dos-desejos</a:t>
            </a: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O que você pensa, mais cedo ou mais tarde, se realiza. Às vezes, o intervalo é tão grande que você se esquece completamente que, de alguma maneira, "desejou" aquilo; então não faz a ligação com a fonte.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Mas se olhar profundamente, perceberá que todos os seus pensamentos, com medos/receios, estão criando você e sua vida.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Eles criam seu inferno ou criam seu paraíso.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Criam seu tormento ou criam sua alegria.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Eles criam o negativo ou criam o positivo...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Todos aqui são mágicos.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todos estão fiando e tecendo um mundo mágico a seu redor... e aí são apanhados.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própria aranha é pega em sua própria teia.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Ninguém o está torturando... a não ser você mesmo.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 uma vez que isso seja compreendido, mudanças começam a acontecer.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Então você pode dar a volta, pode mudar seu inferno em paraíso. É simplesmente uma questão de pintá-lo a partir de um ângulo diferente...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responsabilidade é toda sua.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Seu "paraíso" depende de VOCÊ.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Tenha sempre muito cuidado com aquilo que deseja,... talvez ele se torne realidade.... </a:t>
            </a:r>
            <a:endParaRPr lang="pt-BR" sz="800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8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Colaboração: Renato Antunes Oliveira</a:t>
            </a: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Sítio eletrônico: </a:t>
            </a: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contandohistorias@yahoogrupos.com.br</a:t>
            </a:r>
            <a:r>
              <a:rPr lang="pt-BR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322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u="sng" dirty="0" smtClean="0"/>
              <a:t>Sintonia e brecha</a:t>
            </a:r>
          </a:p>
          <a:p>
            <a:r>
              <a:rPr lang="pt-BR" u="none" dirty="0" smtClean="0"/>
              <a:t>Pelo</a:t>
            </a:r>
            <a:r>
              <a:rPr lang="pt-BR" u="none" baseline="0" dirty="0" smtClean="0"/>
              <a:t> modo de sentir e pensar:</a:t>
            </a:r>
          </a:p>
          <a:p>
            <a:r>
              <a:rPr lang="pt-BR" u="none" baseline="0" dirty="0" smtClean="0"/>
              <a:t>-estabelecemos um ajuste de comprimento de onda vibratória entre nós e os que pensam e sentem igual a nós; ou seja, entramos em sintonia com eles</a:t>
            </a:r>
          </a:p>
          <a:p>
            <a:r>
              <a:rPr lang="pt-BR" u="none" baseline="0" dirty="0" smtClean="0"/>
              <a:t>-produzimos certos fluidos e os Espíritos que produzem fluidos semelhantes poderão, então, “combinar” seus fluidos com os nossos</a:t>
            </a:r>
          </a:p>
          <a:p>
            <a:endParaRPr lang="pt-BR" u="none" baseline="0" dirty="0" smtClean="0"/>
          </a:p>
          <a:p>
            <a:r>
              <a:rPr lang="pt-BR" u="none" baseline="0" dirty="0" smtClean="0"/>
              <a:t>Quando oferecemos sintonia e combinação de fluidos para o mal, estamos dando ‘brecha’ aos Espíritos inferiores</a:t>
            </a:r>
          </a:p>
          <a:p>
            <a:r>
              <a:rPr lang="pt-BR" u="none" baseline="0" dirty="0" smtClean="0"/>
              <a:t>Vigilância e oração evitam ou corrigem a influência negativa de outros sobre nós ou de nós sobre outrem </a:t>
            </a:r>
          </a:p>
          <a:p>
            <a:endParaRPr lang="pt-BR" u="none" baseline="0" dirty="0" smtClean="0"/>
          </a:p>
          <a:p>
            <a:r>
              <a:rPr lang="pt-BR" u="sng" baseline="0" dirty="0" smtClean="0"/>
              <a:t>Higiene da alma</a:t>
            </a:r>
          </a:p>
          <a:p>
            <a:r>
              <a:rPr lang="pt-BR" u="none" baseline="0" dirty="0" smtClean="0"/>
              <a:t>Cuidemos de nossos pensamentos, sentimentos e conduta</a:t>
            </a:r>
          </a:p>
          <a:p>
            <a:r>
              <a:rPr lang="pt-BR" u="none" baseline="0" dirty="0" smtClean="0"/>
              <a:t>Porque, se forem inferiores, produziremos constantemente fluidos maus, que acabarão por prejudicar nosso próprio perispírito e, até mesmo, o nosso corpo físico. E abriremos ‘brecha’ para combinação com os fluidos de Espíritos inferiores</a:t>
            </a:r>
          </a:p>
          <a:p>
            <a:r>
              <a:rPr lang="pt-BR" u="none" baseline="0" dirty="0" smtClean="0"/>
              <a:t>Mas, se nos empenharmos na correção de pensamentos, sentimentos e atos, conseguiremos: fortalecimento e sublimação de nossos fluidos, afastamento ou repulsão dos fluidos e dos Espíritos inferiores, atração dos bons Espíritos e recepção de seus fluidos</a:t>
            </a:r>
            <a:endParaRPr lang="pt-BR" u="none" dirty="0" smtClean="0"/>
          </a:p>
          <a:p>
            <a:endParaRPr lang="pt-BR" dirty="0" smtClean="0"/>
          </a:p>
          <a:p>
            <a:r>
              <a:rPr lang="pt-BR" dirty="0" smtClean="0"/>
              <a:t>Avaliação</a:t>
            </a:r>
          </a:p>
          <a:p>
            <a:pPr marL="228600" indent="-228600">
              <a:buAutoNum type="arabicParenR"/>
            </a:pPr>
            <a:r>
              <a:rPr lang="pt-BR" dirty="0" smtClean="0"/>
              <a:t>Que é fluido cósmico universal? É a matéria elementar, primitiva;</a:t>
            </a:r>
            <a:r>
              <a:rPr lang="pt-BR" baseline="0" dirty="0" smtClean="0"/>
              <a:t> tudo o que existe no universo, criado por Deus, não sendo espírito, é fluido cósmico universal</a:t>
            </a:r>
            <a:endParaRPr lang="pt-BR" dirty="0" smtClean="0"/>
          </a:p>
          <a:p>
            <a:pPr marL="228600" indent="-228600">
              <a:buAutoNum type="arabicParenR"/>
            </a:pPr>
            <a:r>
              <a:rPr lang="pt-BR" dirty="0" smtClean="0"/>
              <a:t>Que são fluidos espirituais? São a matéria</a:t>
            </a:r>
            <a:r>
              <a:rPr lang="pt-BR" baseline="0" dirty="0" smtClean="0"/>
              <a:t> do mundo espiritual e sua atmosfera (são denominados fluidos espirituais por estarem relacionados aos Espíritos)</a:t>
            </a:r>
            <a:endParaRPr lang="pt-BR" dirty="0" smtClean="0"/>
          </a:p>
          <a:p>
            <a:pPr marL="228600" indent="-228600">
              <a:buAutoNum type="arabicParenR"/>
            </a:pPr>
            <a:r>
              <a:rPr lang="pt-BR" dirty="0" smtClean="0"/>
              <a:t>Com</a:t>
            </a:r>
            <a:r>
              <a:rPr lang="pt-BR" baseline="0" dirty="0" smtClean="0"/>
              <a:t> que os Espíritos (encarnados ou não) agem sobre os fluidos? Por meio do pensamento e da vontade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8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ja-JP" sz="1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Tudo que existe no universo</a:t>
            </a:r>
            <a:r>
              <a:rPr lang="pt-BR" altLang="ja-JP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criado por Deus, não sendo Espírito,  é fluido cósmico universal</a:t>
            </a:r>
          </a:p>
          <a:p>
            <a:r>
              <a:rPr lang="pt-BR" altLang="ja-JP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pt-BR" altLang="ja-JP" sz="120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fluido cósmico universal é </a:t>
            </a:r>
            <a:r>
              <a:rPr lang="pt-BR" altLang="ja-JP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matéria elementar, primitiva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213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6EC63C-5402-480F-8931-78F91420BEAF}" type="slidenum">
              <a:rPr lang="pt-BR" smtClean="0"/>
              <a:pPr>
                <a:spcBef>
                  <a:spcPct val="0"/>
                </a:spcBef>
              </a:pPr>
              <a:t>37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Cap. 3 – Fases do treinamento mediúnico, pág. 81 até 89.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1. 1ª fase – Percepção de fluidos, pág. 81.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Semana 1 de 4.</a:t>
            </a:r>
          </a:p>
        </p:txBody>
      </p:sp>
    </p:spTree>
    <p:extLst>
      <p:ext uri="{BB962C8B-B14F-4D97-AF65-F5344CB8AC3E}">
        <p14:creationId xmlns:p14="http://schemas.microsoft.com/office/powerpoint/2010/main" val="1206082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9C0FC-1573-41C2-B3C5-1DDC84855379}" type="slidenum">
              <a:rPr lang="pt-BR" smtClean="0"/>
              <a:pPr>
                <a:spcBef>
                  <a:spcPct val="0"/>
                </a:spcBef>
              </a:pPr>
              <a:t>39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35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903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9D6A25-96D5-4DBE-85B0-98A10C3BA6C2}" type="slidenum">
              <a:rPr lang="pt-BR" smtClean="0"/>
              <a:pPr>
                <a:spcBef>
                  <a:spcPct val="0"/>
                </a:spcBef>
              </a:pPr>
              <a:t>41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Objetivo da 1ª fase – Percepção de fluidos</a:t>
            </a:r>
          </a:p>
          <a:p>
            <a:pPr algn="l" eaLnBrk="1">
              <a:spcBef>
                <a:spcPct val="0"/>
              </a:spcBef>
            </a:pPr>
            <a:r>
              <a:rPr lang="pt-BR" altLang="ja-JP" sz="1200" b="1" dirty="0" smtClean="0">
                <a:cs typeface="Arial" panose="020B0604020202020204" pitchFamily="34" charset="0"/>
                <a:sym typeface="Arial" panose="020B0604020202020204" pitchFamily="34" charset="0"/>
              </a:rPr>
              <a:t>Estimular</a:t>
            </a:r>
            <a:r>
              <a:rPr lang="pt-BR" altLang="ja-JP" sz="1200" dirty="0" smtClean="0">
                <a:cs typeface="Arial" panose="020B0604020202020204" pitchFamily="34" charset="0"/>
                <a:sym typeface="Arial" panose="020B0604020202020204" pitchFamily="34" charset="0"/>
              </a:rPr>
              <a:t> no médium a capacidade de </a:t>
            </a:r>
            <a:r>
              <a:rPr lang="ja-JP" altLang="pt-BR" sz="1200" dirty="0" smtClean="0">
                <a:cs typeface="Arial" panose="020B0604020202020204" pitchFamily="34" charset="0"/>
                <a:sym typeface="Arial" panose="020B0604020202020204" pitchFamily="34" charset="0"/>
              </a:rPr>
              <a:t>‘</a:t>
            </a:r>
            <a:r>
              <a:rPr lang="pt-BR" altLang="ja-JP" sz="1200" b="1" dirty="0" smtClean="0">
                <a:cs typeface="Arial" panose="020B0604020202020204" pitchFamily="34" charset="0"/>
                <a:sym typeface="Arial" panose="020B0604020202020204" pitchFamily="34" charset="0"/>
              </a:rPr>
              <a:t>sentir</a:t>
            </a:r>
            <a:r>
              <a:rPr lang="pt-BR" altLang="ja-JP" sz="1200" dirty="0" smtClean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sz="1200" b="1" dirty="0" smtClean="0"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r>
              <a:rPr lang="ja-JP" altLang="pt-BR" sz="1200" dirty="0" smtClean="0"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r>
              <a:rPr lang="pt-BR" altLang="ja-JP" sz="1200" dirty="0" smtClean="0">
                <a:cs typeface="Arial" panose="020B0604020202020204" pitchFamily="34" charset="0"/>
                <a:sym typeface="Arial" panose="020B0604020202020204" pitchFamily="34" charset="0"/>
              </a:rPr>
              <a:t>, permitindo-lhe</a:t>
            </a:r>
            <a:r>
              <a:rPr lang="pt-BR" sz="1200" dirty="0" smtClean="0">
                <a:cs typeface="Arial" panose="020B0604020202020204" pitchFamily="34" charset="0"/>
                <a:sym typeface="Arial" panose="020B0604020202020204" pitchFamily="34" charset="0"/>
              </a:rPr>
              <a:t> determinar, no próprio organismo, os pontos de sensibilidade, segundo a categoria vibratória </a:t>
            </a:r>
            <a:r>
              <a:rPr lang="pt-BR" sz="1200" i="1" dirty="0" smtClean="0">
                <a:cs typeface="Arial" panose="020B0604020202020204" pitchFamily="34" charset="0"/>
                <a:sym typeface="Arial" panose="020B0604020202020204" pitchFamily="34" charset="0"/>
              </a:rPr>
              <a:t>do fluido, que poderá ser </a:t>
            </a:r>
            <a:r>
              <a:rPr lang="pt-BR" sz="1200" dirty="0" smtClean="0">
                <a:cs typeface="Arial" panose="020B0604020202020204" pitchFamily="34" charset="0"/>
                <a:sym typeface="Arial" panose="020B0604020202020204" pitchFamily="34" charset="0"/>
              </a:rPr>
              <a:t>entre o fino e o denso, o leve e o pesado, entre o excitante e o sedativo</a:t>
            </a:r>
          </a:p>
          <a:p>
            <a:pPr algn="l" eaLnBrk="1">
              <a:spcBef>
                <a:spcPct val="0"/>
              </a:spcBef>
            </a:pPr>
            <a:r>
              <a:rPr lang="pt-BR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Os tipos de fluidos empregados nesta fase estão de acordo com a média da</a:t>
            </a:r>
            <a:r>
              <a:rPr lang="pt-BR" sz="1200" baseline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percepção dos presentes</a:t>
            </a:r>
          </a:p>
          <a:p>
            <a:pPr algn="l" eaLnBrk="1">
              <a:spcBef>
                <a:spcPct val="0"/>
              </a:spcBef>
            </a:pPr>
            <a:r>
              <a:rPr lang="pt-BR" sz="1200" baseline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São fluidos mais densos e penetrantes para despertar a sensibilidade dos iniciantes no campo da mediunidade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 fluido poderá ser: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fino ou denso;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leve ou pesado;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excitante ou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calmo</a:t>
            </a:r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etc.</a:t>
            </a:r>
          </a:p>
        </p:txBody>
      </p:sp>
    </p:spTree>
    <p:extLst>
      <p:ext uri="{BB962C8B-B14F-4D97-AF65-F5344CB8AC3E}">
        <p14:creationId xmlns:p14="http://schemas.microsoft.com/office/powerpoint/2010/main" val="2616689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Contudo, há diferença de propósitos: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No centro,</a:t>
            </a:r>
            <a:r>
              <a:rPr lang="pt-BR" baseline="0" dirty="0" smtClean="0"/>
              <a:t> as projeções são planejadas para determinada finalidade;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Fora dele, as projeções são diversificadas, isto é, bem ou mal-intencionadas.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aseline="0" dirty="0" smtClean="0"/>
              <a:t>Pág. 82.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baseline="0" dirty="0" smtClean="0"/>
              <a:t>O aprendizado da percepção de fluidos permitirá rechaçar, em tempo hábil, os fluidos reinantes em ambientes impróprios ou os arremessados por Espíritos inferiores por meio de ponte mental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10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72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</a:t>
            </a:r>
            <a:r>
              <a:rPr lang="pt-BR" baseline="0" dirty="0" smtClean="0"/>
              <a:t> o dirigente encarnado solicita, um dos integrantes da equipe espiritual projeta um jato de fluidos sobre o ambiente, que será percebido pelos pontos sensíveis dos participantes</a:t>
            </a:r>
            <a:endParaRPr lang="pt-BR" dirty="0" smtClean="0"/>
          </a:p>
          <a:p>
            <a:r>
              <a:rPr lang="pt-BR" dirty="0" smtClean="0"/>
              <a:t>Este jato de fluidos</a:t>
            </a:r>
            <a:r>
              <a:rPr lang="pt-BR" baseline="0" dirty="0" smtClean="0"/>
              <a:t> será percebido pelos pontos sensíveis dos participantes, porque: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Agiu nos pontos certos do médium;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Fez a projeção de fluidos de acordo com o grau de sensibilidade do médium.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aseline="0" dirty="0" smtClean="0"/>
              <a:t>Pág. 82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366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>
              <a:spcBef>
                <a:spcPct val="0"/>
              </a:spcBef>
            </a:pPr>
            <a:r>
              <a:rPr lang="pt-BR" b="0" dirty="0" smtClean="0">
                <a:cs typeface="Arial" panose="020B0604020202020204" pitchFamily="34" charset="0"/>
                <a:sym typeface="Arial" panose="020B0604020202020204" pitchFamily="34" charset="0"/>
              </a:rPr>
              <a:t>Os protetores espirituais estudam o organismo dos encarnados</a:t>
            </a:r>
            <a:r>
              <a:rPr lang="pt-BR" b="0" baseline="0" dirty="0" smtClean="0"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pt-BR" b="0" dirty="0" smtClean="0">
                <a:cs typeface="Arial" panose="020B0604020202020204" pitchFamily="34" charset="0"/>
                <a:sym typeface="Arial" panose="020B0604020202020204" pitchFamily="34" charset="0"/>
              </a:rPr>
              <a:t>médium),</a:t>
            </a:r>
            <a:r>
              <a:rPr lang="pt-BR" b="0" baseline="0" dirty="0" smtClean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0" dirty="0" smtClean="0">
                <a:cs typeface="Arial" panose="020B0604020202020204" pitchFamily="34" charset="0"/>
                <a:sym typeface="Arial" panose="020B0604020202020204" pitchFamily="34" charset="0"/>
              </a:rPr>
              <a:t>identificam-lhes os pontos sensíveis e obtêm a média de sensibilidade do grupo</a:t>
            </a:r>
            <a:endParaRPr lang="pt-BR" b="0" dirty="0" smtClean="0">
              <a:cs typeface="Arial" panose="020B0604020202020204" pitchFamily="34" charset="0"/>
              <a:sym typeface="Helvetica Light" charset="0"/>
            </a:endParaRPr>
          </a:p>
          <a:p>
            <a:pPr algn="l"/>
            <a:r>
              <a:rPr lang="pt-BR" b="0" dirty="0" smtClean="0"/>
              <a:t>Como Espíritos bondosos e equilibrados,</a:t>
            </a:r>
            <a:r>
              <a:rPr lang="pt-BR" b="0" baseline="0" dirty="0" smtClean="0"/>
              <a:t> respeitam a disciplina da Casa e as limitações dos iniciantes</a:t>
            </a:r>
          </a:p>
          <a:p>
            <a:pPr algn="l"/>
            <a:r>
              <a:rPr lang="pt-BR" b="0" baseline="0" dirty="0" smtClean="0"/>
              <a:t>O clima será de paz, segurança e estímulo</a:t>
            </a:r>
          </a:p>
          <a:p>
            <a:pPr algn="l"/>
            <a:r>
              <a:rPr lang="pt-BR" b="0" baseline="0" dirty="0" smtClean="0"/>
              <a:t>Se a sensibilidade for muito baixa, utilizarão fluidos mais densos para que a atuação seja eficiente e se possa definir a possível mediunidade</a:t>
            </a:r>
          </a:p>
          <a:p>
            <a:pPr algn="l"/>
            <a:r>
              <a:rPr lang="pt-BR" b="0" baseline="0" dirty="0" smtClean="0"/>
              <a:t>Os Espíritos sofredores e perturbadores não têm acesso ao ambiente e ficam sob a guarda da equipe espiritual, que os encaminha aos trabalhos específicos de atendimento</a:t>
            </a:r>
          </a:p>
          <a:p>
            <a:pPr algn="l"/>
            <a:r>
              <a:rPr lang="pt-BR" b="0" baseline="0" dirty="0" smtClean="0"/>
              <a:t>Nessa fase, não há Espíritos selecionados para dar manifestações. Se ocorrer alguma, será por descontrole do médium, por animismo ou por sugestão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138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cs typeface="Arial" panose="020B0604020202020204" pitchFamily="34" charset="0"/>
                <a:sym typeface="Arial" panose="020B0604020202020204" pitchFamily="34" charset="0"/>
              </a:rPr>
              <a:t>“Caso algum participante não se sinta seguro ou sinta medo, poderá se desconcentrar, retomando a atenção para o ambiente físico e ficando em silêncio até que o exercício finalize.”</a:t>
            </a:r>
            <a:r>
              <a:rPr lang="pt-BR" sz="1000" dirty="0" smtClean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1000" i="1" dirty="0" err="1" smtClean="0">
                <a:cs typeface="Arial" panose="020B0604020202020204" pitchFamily="34" charset="0"/>
                <a:sym typeface="Arial" panose="020B0604020202020204" pitchFamily="34" charset="0"/>
              </a:rPr>
              <a:t>Therezinha</a:t>
            </a:r>
            <a:r>
              <a:rPr lang="pt-BR" sz="1000" i="1" dirty="0" smtClean="0">
                <a:cs typeface="Arial" panose="020B0604020202020204" pitchFamily="34" charset="0"/>
                <a:sym typeface="Arial" panose="020B0604020202020204" pitchFamily="34" charset="0"/>
              </a:rPr>
              <a:t> Oliveira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29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Pessoas de maior sensibilidade ou médiuns já desenvolvidos devem-se</a:t>
            </a:r>
            <a:r>
              <a:rPr lang="pt-BR" baseline="0" dirty="0" smtClean="0"/>
              <a:t> esforçar em não ultrapassar a fase de percepção de fluidos</a:t>
            </a:r>
          </a:p>
          <a:p>
            <a:r>
              <a:rPr lang="pt-BR" baseline="0" dirty="0" smtClean="0"/>
              <a:t>O desenvolvimento mediúnico é um trabalho em grupo, que requer homogeneidade para que todos  conquistem confiança e disciplina</a:t>
            </a:r>
          </a:p>
          <a:p>
            <a:r>
              <a:rPr lang="pt-BR" baseline="0" dirty="0" smtClean="0"/>
              <a:t>Quando alguém vai além da fase em exercício, os iniciantes presentes sentem-se mais ansiosos e inseguros</a:t>
            </a:r>
          </a:p>
          <a:p>
            <a:r>
              <a:rPr lang="pt-BR" baseline="0" dirty="0" smtClean="0"/>
              <a:t>Se isso ocorrer, quem avançou deve se desconcentrar e reiniciar os exercícios</a:t>
            </a:r>
          </a:p>
          <a:p>
            <a:endParaRPr lang="pt-BR" baseline="0" dirty="0" smtClean="0"/>
          </a:p>
          <a:p>
            <a:r>
              <a:rPr lang="pt-BR" baseline="0" dirty="0" smtClean="0"/>
              <a:t>Durante os exercícios, os colaboradores da sala devem permanecer em silêncio, sem muita movimentação e distanciados dos participantes, para que estes não se sintam confusos com as sensações</a:t>
            </a:r>
          </a:p>
          <a:p>
            <a:r>
              <a:rPr lang="pt-BR" baseline="0" dirty="0" smtClean="0"/>
              <a:t>Os colaboradores não devem se concentrar totalmente, mas permanecer em vigília discreta para observar os participantes</a:t>
            </a:r>
          </a:p>
          <a:p>
            <a:r>
              <a:rPr lang="pt-BR" baseline="0" dirty="0" smtClean="0"/>
              <a:t>Como também participam da preparação dos exercícios, ligam-se ao plano espiritual e podem também sentir a projeção de fluidos, salvo se o preparo for deficiente, ou se não se dispuserem a acompanhá-lo, ou têm alguma dificuldade que lhes interfere na concentração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exercício da projeção de fluidos deve ser repetido umas duas ou três vezes por reunião, não excedendo um tempo médio de um minuto cada um</a:t>
            </a:r>
          </a:p>
          <a:p>
            <a:r>
              <a:rPr lang="pt-BR" baseline="0" dirty="0" smtClean="0"/>
              <a:t>Entre um e outro exercício, não é necessário fazer comentários, para não dispersar o pensamento e conturbar o ambiente</a:t>
            </a:r>
          </a:p>
          <a:p>
            <a:r>
              <a:rPr lang="pt-BR" baseline="0" dirty="0" smtClean="0"/>
              <a:t>O dirigente deve simplesmente pedir aos participantes que levante a mão quem reagiu aos fluidos, para certificar-se dos resultados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79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Deus criou o espírito</a:t>
            </a:r>
            <a:r>
              <a:rPr lang="pt-BR" baseline="0" dirty="0" smtClean="0"/>
              <a:t> e o fluido cósmico </a:t>
            </a:r>
            <a:r>
              <a:rPr lang="pt-BR" baseline="0" dirty="0" err="1" smtClean="0"/>
              <a:t>univesal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271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5A939C-60EF-4762-AB48-BCE46D54B5B5}" type="slidenum">
              <a:rPr lang="pt-BR" smtClean="0"/>
              <a:pPr>
                <a:spcBef>
                  <a:spcPct val="0"/>
                </a:spcBef>
              </a:pPr>
              <a:t>49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Orientação para o dirigente: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Essa informação prévia é para que os participantes não se assustem com as sensações da projeção fluídica.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disserem que poderão ficar sugestionados, com o aviso prévio, esclarecer: os 'sintomas' serão físicos e, para alguns, com certa intensidade. </a:t>
            </a:r>
          </a:p>
        </p:txBody>
      </p:sp>
    </p:spTree>
    <p:extLst>
      <p:ext uri="{BB962C8B-B14F-4D97-AF65-F5344CB8AC3E}">
        <p14:creationId xmlns:p14="http://schemas.microsoft.com/office/powerpoint/2010/main" val="3664327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9671A5-D017-4590-9F6D-E56336AF7A53}" type="slidenum">
              <a:rPr lang="pt-BR" smtClean="0"/>
              <a:pPr>
                <a:spcBef>
                  <a:spcPct val="0"/>
                </a:spcBef>
              </a:pPr>
              <a:t>50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n-cs"/>
              </a:rPr>
              <a:t>Não precisa fazer a leitura, deixar que os participantes leiam.</a:t>
            </a:r>
          </a:p>
          <a:p>
            <a:pPr eaLnBrk="1" hangingPunct="1">
              <a:defRPr/>
            </a:pPr>
            <a:endParaRPr lang="pt-BR" dirty="0" smtClean="0">
              <a:cs typeface="+mn-cs"/>
            </a:endParaRPr>
          </a:p>
          <a:p>
            <a:pPr eaLnBrk="1" hangingPunct="1">
              <a:defRPr/>
            </a:pPr>
            <a:r>
              <a:rPr lang="pt-BR" dirty="0" smtClean="0">
                <a:cs typeface="+mn-cs"/>
              </a:rPr>
              <a:t>As</a:t>
            </a:r>
            <a:r>
              <a:rPr lang="pt-BR" baseline="0" dirty="0" smtClean="0">
                <a:cs typeface="+mn-cs"/>
              </a:rPr>
              <a:t> sensações mais frequentes são: </a:t>
            </a:r>
          </a:p>
          <a:p>
            <a:pPr eaLnBrk="1" hangingPunct="1">
              <a:buFontTx/>
              <a:buChar char="-"/>
              <a:defRPr/>
            </a:pPr>
            <a:r>
              <a:rPr lang="pt-BR" baseline="0" dirty="0" smtClean="0">
                <a:cs typeface="+mn-cs"/>
              </a:rPr>
              <a:t>Calor, frio, arrepios</a:t>
            </a:r>
          </a:p>
          <a:p>
            <a:pPr eaLnBrk="1" hangingPunct="1">
              <a:buFontTx/>
              <a:buChar char="-"/>
              <a:defRPr/>
            </a:pPr>
            <a:r>
              <a:rPr lang="pt-BR" baseline="0" dirty="0" smtClean="0">
                <a:cs typeface="+mn-cs"/>
              </a:rPr>
              <a:t>Sonolência, vista turva</a:t>
            </a:r>
          </a:p>
          <a:p>
            <a:pPr eaLnBrk="1" hangingPunct="1">
              <a:buFontTx/>
              <a:buChar char="-"/>
              <a:defRPr/>
            </a:pPr>
            <a:r>
              <a:rPr lang="pt-BR" baseline="0" dirty="0" smtClean="0">
                <a:cs typeface="+mn-cs"/>
              </a:rPr>
              <a:t>Formigamento nas mãos ou pés</a:t>
            </a:r>
          </a:p>
          <a:p>
            <a:pPr eaLnBrk="1" hangingPunct="1">
              <a:buFontTx/>
              <a:buChar char="-"/>
              <a:defRPr/>
            </a:pPr>
            <a:r>
              <a:rPr lang="pt-BR" baseline="0" dirty="0" smtClean="0">
                <a:cs typeface="+mn-cs"/>
              </a:rPr>
              <a:t>Mãos transpirando, quentes ou geladas</a:t>
            </a:r>
          </a:p>
          <a:p>
            <a:pPr eaLnBrk="1" hangingPunct="1">
              <a:buFontTx/>
              <a:buChar char="-"/>
              <a:defRPr/>
            </a:pPr>
            <a:r>
              <a:rPr lang="pt-BR" dirty="0" smtClean="0">
                <a:cs typeface="+mn-cs"/>
              </a:rPr>
              <a:t>Taquicardia,</a:t>
            </a:r>
            <a:r>
              <a:rPr lang="pt-BR" baseline="0" dirty="0" smtClean="0">
                <a:cs typeface="+mn-cs"/>
              </a:rPr>
              <a:t> falta de ar</a:t>
            </a:r>
          </a:p>
          <a:p>
            <a:pPr eaLnBrk="1" hangingPunct="1">
              <a:buFontTx/>
              <a:buChar char="-"/>
              <a:defRPr/>
            </a:pPr>
            <a:r>
              <a:rPr lang="pt-BR" baseline="0" dirty="0" smtClean="0">
                <a:cs typeface="+mn-cs"/>
              </a:rPr>
              <a:t>Pressão na cabeça ou parte do corpo</a:t>
            </a:r>
          </a:p>
          <a:p>
            <a:pPr eaLnBrk="1" hangingPunct="1">
              <a:buFontTx/>
              <a:buChar char="-"/>
              <a:defRPr/>
            </a:pPr>
            <a:r>
              <a:rPr lang="pt-BR" baseline="0" dirty="0" smtClean="0">
                <a:cs typeface="+mn-cs"/>
              </a:rPr>
              <a:t>Emoções repentinas, como súbita alegria, vontade de chorar, bem-estar</a:t>
            </a:r>
            <a:endParaRPr lang="pt-B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1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03DE70-966C-4944-989F-49E65BEFBB3F}" type="slidenum">
              <a:rPr lang="pt-BR" smtClean="0"/>
              <a:pPr>
                <a:spcBef>
                  <a:spcPct val="0"/>
                </a:spcBef>
              </a:pPr>
              <a:t>51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3 – Fases do Treinamento Mediúnico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/ </a:t>
            </a:r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Roteiro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contido no item 1.4 Modelo para a condução da fase. Páginas 84 a 87 / Ver material de apoio.</a:t>
            </a:r>
          </a:p>
          <a:p>
            <a:pPr eaLnBrk="1" hangingPunct="1"/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	1ª Fase: PERCEPÇÃO DE FLUIDOS</a:t>
            </a:r>
            <a:endParaRPr lang="pt-BR" sz="11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	Modelo para a condução da fase</a:t>
            </a:r>
            <a:endParaRPr lang="pt-BR" sz="11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Páginas 84 a 87.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Preparação do físico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Iniciando o preparo para o treinamento mediúnico, vamos deixar de lado os pertences, como bolsas, livros, pacotes, e nos colocar em posição confortável, corpo ereto, pés apoiados no chão, cabeça erguida sem forçar.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Relaxamento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Vamos dirigir nossa atenção ponto a ponto do corpo, a começar pelos pés, contraindo e descontraindo. Voltando a atenção para as pernas, o tronco, os ombros, os braços, as mãos, o pescoço, a cabeça, a face. Contraindo os músculos e descontraindo a seguir até encontrar um ponto em que estejam à vontade.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Respiração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Para melhorar a disposição física, respiremos profundamente algumas vezes, com bastante calma, inspirando pelo nariz e expirando pela boca, até eliminarmos todo o ar dos pulmões.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 ainda tivermos alguma parte do corpo em tensão, aproveitemos a respiração para testar e comandar o relaxamento conscientemente.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Depois, que a respiração volte ao ritmo normal.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Autoanálise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Façamos uma autoanálise, tomando ciência das nossas condições momentâneas para nos servir de comparação com as sensações dos exercícios. Isso ajuda a nos conhecer e identificar quais atitudes diárias precisamos reforçar: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Corpo físico – Alguma dor? Algum desconforto? Algum mal-estar?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Campo emocional – Preocupados com alguma coisa? Calmos? Agitados? Nervosos? Tristes? Com medo? Seguros?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Campo espiritual – Temos fé? Confiança? Cedemos com facilidade a pensamentos negativos?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Objetivos da reunião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Focalizemos os objetivos comuns que nos trouxeram a esta Casa, que são o de aprender, educar-nos, para podermos servir aos que mais necessitam.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Integração psíquica com o grupo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Voltemos o pensamento para os companheiros presentes. Como nós, compartilham dos anseios de equilíbrio e precisam de nosso estímulo. Vamos nos ligando a eles e desejando-lhes paz e êxito nos seus intentos.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Sintonia com a equipe espiritual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Como nada realizamos sozinhos, sintonizemos com os Espíritos bondosos que nos assistem, por meio da equipe espiritual da sala, guias mediúnicos e guias de encarnação. Que possamos estreitar a ligação com eles para facilitar a recepção de suas inspirações e desempenhar a tarefa com maior facilidade.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Prece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Senhor, agradecemos por este momento e, em especial, por confiar em nós.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Sabemos que o Seu amor nos conduz e que os bons Espíritos presidem a nossa reunião. Abençoa o nosso esforço de nos educarmos para melhor servir na Seara.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Realizar, neste encontro,</a:t>
            </a:r>
            <a:r>
              <a:rPr lang="pt-BR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apenas 1 exercício de percepção </a:t>
            </a:r>
            <a:r>
              <a:rPr lang="pt-BR" sz="1200" b="0" kern="1200" baseline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 fluidos: P </a:t>
            </a:r>
            <a:endParaRPr lang="pt-BR" sz="1200" b="1" kern="120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Exercício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Pedimos ao companheiro espiritual designado para o dia de hoje que inicie a projeção de fluidos para despertar-nos a sensibilidade.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Pausa para que todos tenham a oportunidade de perceber.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Caem sobre nós jatos de fluidos, bastante intensos, como uma espécie de chuva forte.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Nova pausa para que possam romper as dificuldades naturais da concentração ainda oscilante e agucem a atenção.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 amigo espiritual, pedimos que cesse as projeções.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Pausa.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Aos companheiros encarnados, pedimos que avaliem a diminuição dos sintomas e anotem mentalmente as sensações que impressionaram os seus sentidos.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Desconcentração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Prestemos atenção em como percebemos o ambiente sem a movimentação intensa dos fluidos e iniciemos a desconcentração, testando o controle do corpo com breves movimentos, respiração mais profunda, movimentos dos pés e mãos, e abrindo os olhos devagar para evitar mal-estar.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Pausa até que todos estejam bem desconcentrados.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Por favor, sorriam para o companheiro ao lado, e levante a mão quem teve sintomas de percepção de fluidos.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Após repetir esse exercício por duas ou três vezes, o dirigente deve encerrar com uma prece, solicitando aos protetores espirituais um passe de refazimento de energias.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	Avaliação final</a:t>
            </a:r>
            <a:endParaRPr lang="pt-BR" sz="11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Página 87.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 final da reunião, o dirigente deve conduzir os comentários de avaliação dos trabalhos, com mais explicações sobre os sintomas e um intervalo para perguntas. Essa avaliação norteará as providências para as próximas reuniões.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Observação: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Repetir na 2ª e 3ª vez somente o </a:t>
            </a:r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Exercício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 a </a:t>
            </a:r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Desconcentração.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Avaliação final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Ao final da reunião, o dirigente deve conduzir os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comentários de avaliação dos trabalhos, com mais explicações sobre os sintomas e um intervalo para perguntas</a:t>
            </a:r>
          </a:p>
          <a:p>
            <a:pPr eaLnBrk="1" hangingPunct="1"/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Essa avaliação norteará as providências para as próximas reuniões, como quantas reuniões dedicadas para a mesma fase, orientações específicas aos que demonstrarem medo ou descontrole, e outras que sejam necessárias</a:t>
            </a:r>
          </a:p>
          <a:p>
            <a:pPr eaLnBrk="1" hangingPunct="1"/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Perguntas frequentes</a:t>
            </a:r>
          </a:p>
          <a:p>
            <a:pPr marL="228600" indent="-228600" eaLnBrk="1" hangingPunct="1">
              <a:buAutoNum type="arabicParenR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a pessoa não sentir nada após algumas reuniões?</a:t>
            </a: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Pode não haver mediunidade ostensiva ou em ponto de desenvolvimento. Mesmo assim, persistir no treinamento, porque há diferentes graus de sensibilidade que podem se manifestar no futuro</a:t>
            </a: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Pode ser, também, que não reage devido a um embotamento dos sentidos por efeito do álcool, fumo, entorpecentes, contatos assíduos com fluidos pesados e deletérios. Removendo-se os vícios e esforçando-se no bem, as dificuldades podem ser superadas</a:t>
            </a:r>
          </a:p>
          <a:p>
            <a:pPr marL="228600" indent="-228600" eaLnBrk="1" hangingPunct="1">
              <a:buNone/>
            </a:pPr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2) Por que alguns sentem fluidos pesados e intensos, enquanto outros sentem fluidos leves e que causam bem-estar?</a:t>
            </a: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Para quem tem sensibilidade, todo e qualquer tipo de projeção causa sintomas</a:t>
            </a: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 mesmo tipo de fluido poderá causar sensações diferentes, conforme o grau de sensibilidade, o estado físico e emocional no momento da projeção</a:t>
            </a: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Mesmo que a pessoa esteja equilibrada, a ansiedade também pode influir na percepção e no resultado da projeção</a:t>
            </a:r>
          </a:p>
          <a:p>
            <a:pPr marL="228600" indent="-228600" eaLnBrk="1" hangingPunct="1">
              <a:buNone/>
            </a:pPr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3) Por que há pessoas que têm sensações desagradáveis?</a:t>
            </a:r>
          </a:p>
          <a:p>
            <a:pPr marL="228600" indent="-228600" eaLnBrk="1" hangingPunct="1"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As sensações desagradáveis podem evidenciar: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Medo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Ansiedade por desconhecer o processo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Desequilíbrio físico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Presença de vícios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Frequência a ambientes pesados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Perseguições espirituais</a:t>
            </a:r>
          </a:p>
          <a:p>
            <a:pPr marL="228600" indent="-228600" eaLnBrk="1" hangingPunct="1">
              <a:buFontTx/>
              <a:buChar char="-"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Prenúncio de animismo (solidão, tristeza, escuro)</a:t>
            </a:r>
          </a:p>
          <a:p>
            <a:pPr marL="228600" indent="-228600" eaLnBrk="1" hangingPunct="1">
              <a:buFontTx/>
              <a:buNone/>
            </a:pPr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>
              <a:buFontTx/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Se, vencidos os obstáculos de insegurança inicial, persistirem os sintomas desagradáveis, deve-se investigar o equilíbrio geral, recorrendo-se ao tratamento médico ou à assistência espiritual</a:t>
            </a:r>
          </a:p>
          <a:p>
            <a:pPr marL="228600" indent="-228600" eaLnBrk="1" hangingPunct="1">
              <a:buFontTx/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 por esse motivo que devemos encaminhar para o desenvolvimento mediúnico somente as pessoas que estejam saudáveis de corpo e espírito e doutrinariamente esclarecidas e conscientizadas</a:t>
            </a:r>
          </a:p>
          <a:p>
            <a:pPr marL="228600" indent="-228600" eaLnBrk="1" hangingPunct="1">
              <a:buFontTx/>
              <a:buNone/>
            </a:pPr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>
              <a:buFontTx/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4) Os fluidos podem ter cores? E movimentos circulares?</a:t>
            </a:r>
          </a:p>
          <a:p>
            <a:pPr marL="228600" indent="-228600" eaLnBrk="1" hangingPunct="1">
              <a:buFontTx/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Os fluidos, por si sós, são neutros. O tipo de pensamentos e sentimentos dos Espíritos é que lhes imprime determinadas características</a:t>
            </a:r>
          </a:p>
          <a:p>
            <a:pPr marL="228600" indent="-228600" eaLnBrk="1" hangingPunct="1">
              <a:buFontTx/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 um ambiente bem preparado poderão se apresentar de diversas formas, como brilho, cor, movimento, perfume ou serem leves, suaves, calmantes, excitantes</a:t>
            </a:r>
          </a:p>
          <a:p>
            <a:pPr marL="228600" indent="-228600" eaLnBrk="1" hangingPunct="1">
              <a:buFontTx/>
              <a:buNone/>
            </a:pP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Percebê-los em suas infinitas transformações dependerá do tipo de percepção mais ou menos aguçada de cada um</a:t>
            </a:r>
          </a:p>
        </p:txBody>
      </p:sp>
    </p:spTree>
    <p:extLst>
      <p:ext uri="{BB962C8B-B14F-4D97-AF65-F5344CB8AC3E}">
        <p14:creationId xmlns:p14="http://schemas.microsoft.com/office/powerpoint/2010/main" val="364721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1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 Cósmico Universal</a:t>
            </a:r>
            <a:r>
              <a:rPr lang="pt-BR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também é chamado de </a:t>
            </a:r>
            <a:r>
              <a:rPr lang="pt-BR" sz="1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matéria</a:t>
            </a:r>
            <a:r>
              <a:rPr lang="pt-BR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1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elementar </a:t>
            </a:r>
            <a:r>
              <a:rPr lang="pt-BR" sz="1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 </a:t>
            </a:r>
            <a:r>
              <a:rPr lang="pt-BR" sz="1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matéria primitiva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66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438A40-2977-42F2-9DCA-929B6528188D}" type="slidenum">
              <a:rPr lang="pt-BR" smtClean="0"/>
              <a:pPr>
                <a:spcBef>
                  <a:spcPct val="0"/>
                </a:spcBef>
              </a:pPr>
              <a:t>7</a:t>
            </a:fld>
            <a:endParaRPr lang="pt-BR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pt-B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Apresenta-se em estados que vão da imponderabilidade (</a:t>
            </a:r>
            <a:r>
              <a:rPr lang="pt-BR" altLang="ja-JP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eterização</a:t>
            </a:r>
            <a:r>
              <a:rPr lang="pt-B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até a condensação (materialização) e, nas suas modificações e transformações, produz a inumerável variedade dos corpos da natureza.</a:t>
            </a:r>
            <a:r>
              <a:rPr lang="ja-JP" alt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pt-B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ja-JP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Oliveira, pág. 49.</a:t>
            </a: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Éter, conforme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 dicionário Houaiss</a:t>
            </a:r>
          </a:p>
          <a:p>
            <a:pPr eaLnBrk="1" hangingPunct="1"/>
            <a:r>
              <a:rPr lang="pt-BR" b="1" dirty="0" smtClean="0"/>
              <a:t>1</a:t>
            </a:r>
            <a:r>
              <a:rPr lang="pt-BR" dirty="0" smtClean="0"/>
              <a:t> Rubrica: filosofia.</a:t>
            </a:r>
            <a:br>
              <a:rPr lang="pt-BR" dirty="0" smtClean="0"/>
            </a:br>
            <a:r>
              <a:rPr lang="pt-BR" dirty="0" err="1" smtClean="0"/>
              <a:t>m.q.</a:t>
            </a:r>
            <a:r>
              <a:rPr lang="pt-BR" dirty="0" smtClean="0"/>
              <a:t> </a:t>
            </a:r>
            <a:r>
              <a:rPr lang="pt-BR" b="1" i="1" dirty="0" smtClean="0"/>
              <a:t>quinta-essência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2</a:t>
            </a:r>
            <a:r>
              <a:rPr lang="pt-BR" dirty="0" smtClean="0"/>
              <a:t> Rubrica: física.</a:t>
            </a:r>
            <a:br>
              <a:rPr lang="pt-BR" dirty="0" smtClean="0"/>
            </a:br>
            <a:r>
              <a:rPr lang="pt-BR" dirty="0" smtClean="0"/>
              <a:t>fluido imaterial hipotético que permearia todo o espaço e que se supunha necessário à propagação das ondas eletromagnéticas </a:t>
            </a:r>
            <a:br>
              <a:rPr lang="pt-BR" dirty="0" smtClean="0"/>
            </a:br>
            <a:r>
              <a:rPr lang="pt-BR" b="1" dirty="0" smtClean="0"/>
              <a:t>2.1</a:t>
            </a:r>
            <a:r>
              <a:rPr lang="pt-BR" dirty="0" smtClean="0"/>
              <a:t> Derivação: por extensão de sentido.</a:t>
            </a:r>
            <a:br>
              <a:rPr lang="pt-BR" dirty="0" smtClean="0"/>
            </a:br>
            <a:r>
              <a:rPr lang="pt-BR" dirty="0" smtClean="0"/>
              <a:t>espaço celeste</a:t>
            </a:r>
            <a:br>
              <a:rPr lang="pt-BR" dirty="0" smtClean="0"/>
            </a:br>
            <a:r>
              <a:rPr lang="pt-BR" b="1" dirty="0" smtClean="0"/>
              <a:t>2.2</a:t>
            </a:r>
            <a:r>
              <a:rPr lang="pt-BR" dirty="0" smtClean="0"/>
              <a:t> ar atmosférico</a:t>
            </a:r>
            <a:br>
              <a:rPr lang="pt-BR" dirty="0" smtClean="0"/>
            </a:b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41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estado rarefeito,</a:t>
            </a:r>
            <a:r>
              <a:rPr lang="pt-BR" baseline="0" dirty="0" smtClean="0"/>
              <a:t> o fluido cósmico universal difunde-se pelos espaços </a:t>
            </a:r>
            <a:r>
              <a:rPr lang="pt-BR" baseline="0" dirty="0" err="1" smtClean="0"/>
              <a:t>interplanetares</a:t>
            </a:r>
            <a:r>
              <a:rPr lang="pt-BR" baseline="0" dirty="0" smtClean="0"/>
              <a:t> e penetra os corpos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51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vocês entendem</a:t>
            </a:r>
            <a:r>
              <a:rPr lang="pt-BR" baseline="0" dirty="0" smtClean="0"/>
              <a:t> por fluido espiritual?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16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ja-JP" sz="1200" b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matéria do mundo espiritual e a sua atmosfera são constituídas de fluido (num</a:t>
            </a:r>
            <a:r>
              <a:rPr lang="pt-BR" altLang="ja-JP" sz="1200" b="0" baseline="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dos estados do fluido cósmico universal)</a:t>
            </a:r>
          </a:p>
          <a:p>
            <a:r>
              <a:rPr lang="pt-BR" b="0" dirty="0" smtClean="0"/>
              <a:t>Esse fluido é denominado</a:t>
            </a:r>
            <a:r>
              <a:rPr lang="pt-BR" b="0" baseline="0" dirty="0" smtClean="0"/>
              <a:t> fluido espiritual apenas por comparação, por estarem relacionados aos Espíritos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118F-2AD7-48E0-9959-9897866B2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77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6EFF-8D91-428F-83C6-A3AC6D97F9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21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528C-78D3-47EF-868D-DF9E74A4D7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63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ADF0-61FA-441B-B8F8-470D21E1B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83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220E-3B5C-4787-8119-8ADC5512D4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6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C304-CDA4-40DE-9669-7D2D249526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6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4E59-BB9F-4E7A-9AB1-97E14FC237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86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E797-6999-4FB0-A008-A021F1A481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45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CCEC-6C1B-47B5-AAA2-C6D29E4827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6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D36E-D85F-4681-AE25-DB31DD1E18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94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7119-3B9C-44DD-A902-46EC2CD279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0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D274-A487-42B0-A001-41BCF16ED7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9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79491"/>
                </a:solidFill>
              </a:defRPr>
            </a:lvl1pPr>
          </a:lstStyle>
          <a:p>
            <a:pPr>
              <a:defRPr/>
            </a:pPr>
            <a:fld id="{9A8A200B-5B1F-4CDB-BAFC-9B7877268E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800">
          <a:solidFill>
            <a:srgbClr val="67949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FA0EBC-529F-40F7-95E4-25A9E436C025}" type="slidenum">
              <a:rPr lang="pt-BR" sz="1000" smtClean="0"/>
              <a:pPr>
                <a:spcBef>
                  <a:spcPct val="0"/>
                </a:spcBef>
              </a:pPr>
              <a:t>1</a:t>
            </a:fld>
            <a:endParaRPr lang="pt-BR" sz="100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1388" y="2130425"/>
            <a:ext cx="3960812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2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AÇÃO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FLUÍDICA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933825"/>
            <a:ext cx="3529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679491"/>
                </a:solidFill>
              </a:rPr>
              <a:t>AULA 8</a:t>
            </a:r>
            <a:endParaRPr lang="pt-BR" sz="2400" dirty="0" smtClean="0">
              <a:solidFill>
                <a:srgbClr val="679491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spc="-100" dirty="0" smtClean="0">
                <a:solidFill>
                  <a:srgbClr val="679491"/>
                </a:solidFill>
              </a:rPr>
              <a:t>Os fluidos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E2A754-A752-4528-BBA2-7AB32BC0DBA3}" type="slidenum">
              <a:rPr lang="pt-BR" sz="1000" smtClean="0"/>
              <a:pPr>
                <a:spcBef>
                  <a:spcPct val="0"/>
                </a:spcBef>
              </a:pPr>
              <a:t>10</a:t>
            </a:fld>
            <a:endParaRPr lang="pt-BR" sz="1000" smtClean="0"/>
          </a:p>
        </p:txBody>
      </p:sp>
      <p:pic>
        <p:nvPicPr>
          <p:cNvPr id="14339" name="Picture 3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914400" y="3209925"/>
            <a:ext cx="7313613" cy="173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600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FLUIDOS ESPIRITUAIS</a:t>
            </a:r>
            <a:endParaRPr lang="pt-BR" sz="6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86C3C6-39E5-44DB-91BB-557A04F2B444}" type="slidenum">
              <a:rPr lang="pt-BR" sz="1000" smtClean="0"/>
              <a:pPr>
                <a:spcBef>
                  <a:spcPct val="0"/>
                </a:spcBef>
              </a:pPr>
              <a:t>11</a:t>
            </a:fld>
            <a:endParaRPr lang="pt-BR" sz="10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1116013" y="2276475"/>
            <a:ext cx="6934200" cy="247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matéria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mundo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espiritual 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a sua </a:t>
            </a: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atmosfera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são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constituídas de </a:t>
            </a: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800" i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DD5E80-5E6D-4CC5-A8D0-C49A14FF1F46}" type="slidenum">
              <a:rPr lang="pt-BR" sz="1000" smtClean="0"/>
              <a:pPr>
                <a:spcBef>
                  <a:spcPct val="0"/>
                </a:spcBef>
              </a:pPr>
              <a:t>12</a:t>
            </a:fld>
            <a:endParaRPr lang="pt-BR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757238" y="1484313"/>
            <a:ext cx="7559675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atmosfera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fluídica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(...) os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Espíritos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extraem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todos os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materiais 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sobre os quais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operam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até mesmo para formar o seu </a:t>
            </a:r>
            <a:r>
              <a:rPr lang="pt-BR" altLang="ja-JP" dirty="0" err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perispírito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800" i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503444-BC58-4CC3-A56F-58C01322B41C}" type="slidenum">
              <a:rPr lang="pt-BR" sz="1000" smtClean="0"/>
              <a:pPr>
                <a:spcBef>
                  <a:spcPct val="0"/>
                </a:spcBef>
              </a:pPr>
              <a:t>13</a:t>
            </a:fld>
            <a:endParaRPr lang="pt-BR" sz="10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12775" y="1609725"/>
            <a:ext cx="7920038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Espíritos, por meio do perispírito,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absorvem</a:t>
            </a: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individualizam</a:t>
            </a: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exalam</a:t>
            </a: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fluidos de acordo com</a:t>
            </a:r>
            <a:b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seu grau evolutivo</a:t>
            </a:r>
            <a:endParaRPr lang="pt-BR" sz="480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1F2F74-415E-4A3D-952E-E4EB9B901716}" type="slidenum">
              <a:rPr lang="pt-BR" sz="1000" smtClean="0"/>
              <a:pPr>
                <a:spcBef>
                  <a:spcPct val="0"/>
                </a:spcBef>
              </a:pPr>
              <a:t>14</a:t>
            </a:fld>
            <a:endParaRPr lang="pt-BR" sz="1000" smtClean="0"/>
          </a:p>
        </p:txBody>
      </p:sp>
      <p:pic>
        <p:nvPicPr>
          <p:cNvPr id="18435" name="Picture 4" descr="5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-659" r="-854" b="3931"/>
          <a:stretch>
            <a:fillRect/>
          </a:stretch>
        </p:blipFill>
        <p:spPr bwMode="auto">
          <a:xfrm>
            <a:off x="-6350" y="0"/>
            <a:ext cx="91503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971550" y="2808288"/>
            <a:ext cx="7129463" cy="242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 vital</a:t>
            </a:r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que anima os seres vivos é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extraído</a:t>
            </a:r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 universal</a:t>
            </a:r>
            <a:endParaRPr lang="pt-BR" sz="4800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81A62B-CB42-4195-A13B-97CD092D8BD3}" type="slidenum">
              <a:rPr lang="pt-BR" sz="1000" smtClean="0"/>
              <a:pPr>
                <a:spcBef>
                  <a:spcPct val="0"/>
                </a:spcBef>
              </a:pPr>
              <a:t>15</a:t>
            </a:fld>
            <a:endParaRPr lang="pt-BR" sz="1000" smtClean="0"/>
          </a:p>
        </p:txBody>
      </p:sp>
      <p:pic>
        <p:nvPicPr>
          <p:cNvPr id="19459" name="Picture 3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914400" y="3141663"/>
            <a:ext cx="7313613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80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AÇÃO DOS ESPÍRITOS</a:t>
            </a:r>
            <a:br>
              <a:rPr lang="pt-BR" sz="480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SOBRE OS FLUIDOS</a:t>
            </a:r>
            <a:endParaRPr lang="pt-BR" sz="4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3AADFC-66A5-4E7A-A8BA-99CC93D90F78}" type="slidenum">
              <a:rPr lang="pt-BR" sz="1000" smtClean="0"/>
              <a:pPr>
                <a:spcBef>
                  <a:spcPct val="0"/>
                </a:spcBef>
              </a:pPr>
              <a:t>16</a:t>
            </a:fld>
            <a:endParaRPr lang="pt-BR" sz="10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539750" y="2276475"/>
            <a:ext cx="8064500" cy="230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por meio do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pensamento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da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vontade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que o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Espírito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sobre os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endParaRPr lang="pt-BR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3D1F15-DE0A-406C-BAED-934D87AD4F28}" type="slidenum">
              <a:rPr lang="pt-BR" sz="1000" smtClean="0"/>
              <a:pPr>
                <a:spcBef>
                  <a:spcPct val="0"/>
                </a:spcBef>
              </a:pPr>
              <a:t>17</a:t>
            </a:fld>
            <a:endParaRPr lang="pt-BR" sz="10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568325" y="1916113"/>
            <a:ext cx="7964488" cy="301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altLang="ja-JP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Espírito dirige os fluidos</a:t>
            </a: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b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aglomera-os, dá-lhes forma, aparência, cor e pode, até,</a:t>
            </a:r>
            <a:b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mudar suas propriedades</a:t>
            </a:r>
            <a:b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800" i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7B65E8-E9EE-494C-9D5B-CC435861276A}" type="slidenum">
              <a:rPr lang="pt-BR" sz="1000" smtClean="0"/>
              <a:pPr>
                <a:spcBef>
                  <a:spcPct val="0"/>
                </a:spcBef>
              </a:pPr>
              <a:t>18</a:t>
            </a:fld>
            <a:endParaRPr lang="pt-BR" sz="10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914400" y="2212975"/>
            <a:ext cx="7313613" cy="236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Esta ação pode</a:t>
            </a:r>
            <a:b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ser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consciente</a:t>
            </a: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inconsciente</a:t>
            </a:r>
            <a:endParaRPr lang="pt-BR" sz="480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6EA878-21D6-4C75-9F7D-80E0D0A2FB86}" type="slidenum">
              <a:rPr lang="pt-BR" sz="1000" smtClean="0"/>
              <a:pPr>
                <a:spcBef>
                  <a:spcPct val="0"/>
                </a:spcBef>
              </a:pPr>
              <a:t>19</a:t>
            </a:fld>
            <a:endParaRPr lang="pt-BR" sz="10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914400" y="2705100"/>
            <a:ext cx="7313613" cy="144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r>
              <a:rPr lang="pt-BR" sz="48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são </a:t>
            </a:r>
            <a:r>
              <a:rPr lang="pt-BR" sz="48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neutros</a:t>
            </a:r>
            <a:endParaRPr lang="pt-BR" sz="480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9F738B-A39F-46A5-9257-0ABF74E08CE5}" type="slidenum">
              <a:rPr lang="pt-BR" sz="1000" smtClean="0"/>
              <a:pPr>
                <a:spcBef>
                  <a:spcPct val="0"/>
                </a:spcBef>
              </a:pPr>
              <a:t>2</a:t>
            </a:fld>
            <a:endParaRPr lang="pt-BR" sz="1000" smtClean="0"/>
          </a:p>
        </p:txBody>
      </p:sp>
      <p:pic>
        <p:nvPicPr>
          <p:cNvPr id="5123" name="Picture 2" descr="3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4"/>
          <a:stretch>
            <a:fillRect/>
          </a:stretch>
        </p:blipFill>
        <p:spPr bwMode="auto">
          <a:xfrm>
            <a:off x="34925" y="44450"/>
            <a:ext cx="9109075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3A05C6-6E08-4E04-9129-6D1E471A4888}" type="slidenum">
              <a:rPr lang="pt-BR" sz="1000" smtClean="0"/>
              <a:pPr>
                <a:spcBef>
                  <a:spcPct val="0"/>
                </a:spcBef>
              </a:pPr>
              <a:t>20</a:t>
            </a:fld>
            <a:endParaRPr lang="pt-BR" sz="1000" smtClean="0"/>
          </a:p>
        </p:txBody>
      </p:sp>
      <p:pic>
        <p:nvPicPr>
          <p:cNvPr id="24579" name="Picture 7" descr="9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>
            <a:fillRect/>
          </a:stretch>
        </p:blipFill>
        <p:spPr bwMode="auto">
          <a:xfrm>
            <a:off x="0" y="42863"/>
            <a:ext cx="91090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82625" y="1844824"/>
            <a:ext cx="7777163" cy="115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São os </a:t>
            </a:r>
            <a:r>
              <a:rPr lang="pt-BR" sz="3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pensamentos</a:t>
            </a:r>
            <a:r>
              <a:rPr lang="pt-BR" sz="3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sz="32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sentimentos</a:t>
            </a:r>
            <a:r>
              <a:rPr lang="pt-BR" sz="3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32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que alteram as suas características</a:t>
            </a:r>
            <a:endParaRPr lang="pt-BR" sz="4800" dirty="0" smtClean="0">
              <a:solidFill>
                <a:srgbClr val="679491"/>
              </a:solidFill>
            </a:endParaRPr>
          </a:p>
        </p:txBody>
      </p:sp>
      <p:pic>
        <p:nvPicPr>
          <p:cNvPr id="24581" name="Picture 3" descr="pensamento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4188"/>
            <a:ext cx="2579688" cy="2381250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4"/>
          <p:cNvSpPr>
            <a:spLocks/>
          </p:cNvSpPr>
          <p:nvPr/>
        </p:nvSpPr>
        <p:spPr bwMode="auto">
          <a:xfrm>
            <a:off x="1258888" y="5438775"/>
            <a:ext cx="2952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1500" b="1">
                <a:cs typeface="Arial" panose="020B0604020202020204" pitchFamily="34" charset="0"/>
                <a:sym typeface="Arial" panose="020B0604020202020204" pitchFamily="34" charset="0"/>
              </a:rPr>
              <a:t>Os maus pensamentos corrompem os fluidos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4583" name="Rectangle 5"/>
          <p:cNvSpPr>
            <a:spLocks/>
          </p:cNvSpPr>
          <p:nvPr/>
        </p:nvSpPr>
        <p:spPr bwMode="auto">
          <a:xfrm>
            <a:off x="4718050" y="5437188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1500" b="1">
                <a:cs typeface="Arial" panose="020B0604020202020204" pitchFamily="34" charset="0"/>
                <a:sym typeface="Arial" panose="020B0604020202020204" pitchFamily="34" charset="0"/>
              </a:rPr>
              <a:t>Os bons pensamentos </a:t>
            </a:r>
          </a:p>
          <a:p>
            <a:pPr algn="ctr" eaLnBrk="1">
              <a:spcBef>
                <a:spcPct val="0"/>
              </a:spcBef>
            </a:pPr>
            <a:r>
              <a:rPr lang="pt-BR" sz="1500" b="1">
                <a:cs typeface="Arial" panose="020B0604020202020204" pitchFamily="34" charset="0"/>
                <a:sym typeface="Arial" panose="020B0604020202020204" pitchFamily="34" charset="0"/>
              </a:rPr>
              <a:t>tornam os fluidos saudáveis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24584" name="Picture 6" descr="FLUIDOS ESPIRITUAI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06" y="3024437"/>
            <a:ext cx="3000450" cy="2379413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80EA5A-C1C0-474B-827F-2F5BE150184E}" type="slidenum">
              <a:rPr lang="pt-BR" sz="1000" smtClean="0"/>
              <a:pPr>
                <a:spcBef>
                  <a:spcPct val="0"/>
                </a:spcBef>
              </a:pPr>
              <a:t>21</a:t>
            </a:fld>
            <a:endParaRPr lang="pt-BR" sz="1000" smtClean="0"/>
          </a:p>
        </p:txBody>
      </p:sp>
      <p:pic>
        <p:nvPicPr>
          <p:cNvPr id="25603" name="Picture 4" descr="7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 bwMode="auto">
          <a:xfrm>
            <a:off x="41275" y="39688"/>
            <a:ext cx="9102725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46113" y="3341688"/>
            <a:ext cx="7850187" cy="1239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Fluidos iguais se combinam</a:t>
            </a:r>
            <a:endParaRPr lang="pt-BR" smtClean="0">
              <a:solidFill>
                <a:srgbClr val="679491"/>
              </a:solidFill>
            </a:endParaRPr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 rot="10800000" flipV="1">
            <a:off x="911225" y="360363"/>
            <a:ext cx="71167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Propriedades dos fluidos</a:t>
            </a:r>
            <a:endParaRPr lang="pt-BR" sz="4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2A4EF1-CF01-4C47-A42C-8F8FA81E25BD}" type="slidenum">
              <a:rPr lang="pt-BR" sz="1000" smtClean="0"/>
              <a:pPr>
                <a:spcBef>
                  <a:spcPct val="0"/>
                </a:spcBef>
              </a:pPr>
              <a:t>22</a:t>
            </a:fld>
            <a:endParaRPr lang="pt-BR" sz="1000" smtClean="0"/>
          </a:p>
        </p:txBody>
      </p:sp>
      <p:pic>
        <p:nvPicPr>
          <p:cNvPr id="26627" name="Picture 4" descr="7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 bwMode="auto">
          <a:xfrm>
            <a:off x="41275" y="39688"/>
            <a:ext cx="9102725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46113" y="3341688"/>
            <a:ext cx="7850187" cy="1239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Fluidos contrários se repelem</a:t>
            </a:r>
            <a:endParaRPr lang="pt-BR" smtClean="0">
              <a:solidFill>
                <a:srgbClr val="679491"/>
              </a:solidFill>
            </a:endParaRPr>
          </a:p>
        </p:txBody>
      </p:sp>
      <p:sp>
        <p:nvSpPr>
          <p:cNvPr id="26629" name="Rectangle 6"/>
          <p:cNvSpPr>
            <a:spLocks/>
          </p:cNvSpPr>
          <p:nvPr/>
        </p:nvSpPr>
        <p:spPr bwMode="auto">
          <a:xfrm rot="10800000" flipV="1">
            <a:off x="911225" y="360363"/>
            <a:ext cx="71167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Propriedades dos fluidos</a:t>
            </a:r>
            <a:endParaRPr lang="pt-BR" sz="4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B98ED5-BB23-4912-AF1F-56667C7745BB}" type="slidenum">
              <a:rPr lang="pt-BR" sz="1000" smtClean="0"/>
              <a:pPr>
                <a:spcBef>
                  <a:spcPct val="0"/>
                </a:spcBef>
              </a:pPr>
              <a:t>23</a:t>
            </a:fld>
            <a:endParaRPr lang="pt-BR" sz="1000" smtClean="0"/>
          </a:p>
        </p:txBody>
      </p:sp>
      <p:pic>
        <p:nvPicPr>
          <p:cNvPr id="27651" name="Picture 4" descr="7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 bwMode="auto">
          <a:xfrm>
            <a:off x="41275" y="39688"/>
            <a:ext cx="9102725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46113" y="3313113"/>
            <a:ext cx="7850187" cy="148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fracos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cedem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aos fluidos mais fortes</a:t>
            </a:r>
            <a:endParaRPr lang="pt-BR" smtClean="0">
              <a:solidFill>
                <a:srgbClr val="679491"/>
              </a:solidFill>
            </a:endParaRPr>
          </a:p>
        </p:txBody>
      </p:sp>
      <p:sp>
        <p:nvSpPr>
          <p:cNvPr id="27653" name="Rectangle 6"/>
          <p:cNvSpPr>
            <a:spLocks/>
          </p:cNvSpPr>
          <p:nvPr/>
        </p:nvSpPr>
        <p:spPr bwMode="auto">
          <a:xfrm rot="10800000" flipV="1">
            <a:off x="911225" y="360363"/>
            <a:ext cx="71167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Propriedades dos fluidos</a:t>
            </a:r>
            <a:endParaRPr lang="pt-BR" sz="4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C98588-7ACB-41B2-8DD3-2651A3078CBF}" type="slidenum">
              <a:rPr lang="pt-BR" sz="1000" smtClean="0"/>
              <a:pPr>
                <a:spcBef>
                  <a:spcPct val="0"/>
                </a:spcBef>
              </a:pPr>
              <a:t>24</a:t>
            </a:fld>
            <a:endParaRPr lang="pt-BR" sz="1000" smtClean="0"/>
          </a:p>
        </p:txBody>
      </p:sp>
      <p:pic>
        <p:nvPicPr>
          <p:cNvPr id="29699" name="Picture 4" descr="7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 bwMode="auto">
          <a:xfrm>
            <a:off x="41275" y="39688"/>
            <a:ext cx="9102725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46113" y="3024188"/>
            <a:ext cx="7850187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bons fluidos</a:t>
            </a:r>
            <a:b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predominam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sobre</a:t>
            </a:r>
            <a:b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fluidos maus</a:t>
            </a:r>
            <a:endParaRPr lang="pt-BR" smtClean="0">
              <a:solidFill>
                <a:srgbClr val="679491"/>
              </a:solidFill>
            </a:endParaRPr>
          </a:p>
        </p:txBody>
      </p:sp>
      <p:sp>
        <p:nvSpPr>
          <p:cNvPr id="29701" name="Rectangle 6"/>
          <p:cNvSpPr>
            <a:spLocks/>
          </p:cNvSpPr>
          <p:nvPr/>
        </p:nvSpPr>
        <p:spPr bwMode="auto">
          <a:xfrm rot="10800000" flipV="1">
            <a:off x="911225" y="360363"/>
            <a:ext cx="71167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Propriedades dos fluidos</a:t>
            </a:r>
            <a:endParaRPr lang="pt-BR" sz="4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B92E1F-AB2C-4E27-8754-DB394FEA6069}" type="slidenum">
              <a:rPr lang="pt-BR" sz="1000" smtClean="0"/>
              <a:pPr>
                <a:spcBef>
                  <a:spcPct val="0"/>
                </a:spcBef>
              </a:pPr>
              <a:t>25</a:t>
            </a:fld>
            <a:endParaRPr lang="pt-BR" sz="10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469900" y="2314575"/>
            <a:ext cx="8202613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vontade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Espírito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reforça 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</a:t>
            </a:r>
            <a:r>
              <a:rPr lang="pt-BR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qualidades</a:t>
            </a: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boas ou más dos fluidos</a:t>
            </a:r>
            <a:endParaRPr lang="pt-BR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51FD59-027C-4BD7-ACFE-3CF13C35AFE1}" type="slidenum">
              <a:rPr lang="pt-BR" sz="1000" smtClean="0"/>
              <a:pPr>
                <a:spcBef>
                  <a:spcPct val="0"/>
                </a:spcBef>
              </a:pPr>
              <a:t>26</a:t>
            </a:fld>
            <a:endParaRPr lang="pt-BR" sz="10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11187" y="1806698"/>
            <a:ext cx="7921625" cy="3278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condições criadas pela ação do Espírito nos fluidos podem ser modificadas por novas ações do próprio Espírito ou por ações de outros Espíritos </a:t>
            </a:r>
            <a:r>
              <a:rPr lang="pt-BR" altLang="ja-JP" sz="2800" i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B049CB-3DED-4D4B-937F-89EBB0D0D7A6}" type="slidenum">
              <a:rPr lang="pt-BR" sz="1000" smtClean="0"/>
              <a:pPr>
                <a:spcBef>
                  <a:spcPct val="0"/>
                </a:spcBef>
              </a:pPr>
              <a:t>27</a:t>
            </a:fld>
            <a:endParaRPr lang="pt-BR" sz="1000" smtClean="0"/>
          </a:p>
        </p:txBody>
      </p:sp>
      <p:pic>
        <p:nvPicPr>
          <p:cNvPr id="32771" name="Picture 2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/>
          </p:cNvSpPr>
          <p:nvPr/>
        </p:nvSpPr>
        <p:spPr bwMode="auto">
          <a:xfrm>
            <a:off x="706438" y="2717800"/>
            <a:ext cx="772953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EFEITOS NO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PERISPÍRITO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NO CORPO</a:t>
            </a:r>
            <a:endParaRPr lang="pt-BR" sz="6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000723-09D8-4C60-9CB4-0319E0498D65}" type="slidenum">
              <a:rPr lang="pt-BR" sz="1000" smtClean="0"/>
              <a:pPr>
                <a:spcBef>
                  <a:spcPct val="0"/>
                </a:spcBef>
              </a:pPr>
              <a:t>28</a:t>
            </a:fld>
            <a:endParaRPr lang="pt-BR" sz="1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135938" cy="2305050"/>
          </a:xfrm>
        </p:spPr>
        <p:txBody>
          <a:bodyPr/>
          <a:lstStyle/>
          <a:p>
            <a:pPr marL="0" indent="0" algn="ctr" eaLnBrk="1" hangingPunct="1"/>
            <a:r>
              <a:rPr lang="pt-BR" smtClean="0"/>
              <a:t>O perispírito, por ser também fluídico, absorve facilmente os fluidos externos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E2027F-7A8E-4512-A4A9-F0DF36419510}" type="slidenum">
              <a:rPr lang="pt-BR" sz="1000" smtClean="0"/>
              <a:pPr>
                <a:spcBef>
                  <a:spcPct val="0"/>
                </a:spcBef>
              </a:pPr>
              <a:t>29</a:t>
            </a:fld>
            <a:endParaRPr lang="pt-BR" sz="1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416800" cy="2879725"/>
          </a:xfrm>
        </p:spPr>
        <p:txBody>
          <a:bodyPr/>
          <a:lstStyle/>
          <a:p>
            <a:pPr marL="0" indent="0" algn="ctr" eaLnBrk="1" hangingPunct="1"/>
            <a:r>
              <a:rPr lang="pt-BR" altLang="ja-JP" dirty="0" smtClean="0"/>
              <a:t>Os fluidos agem sobre o Perispírito, causando-lhe bons ou maus efeitos</a:t>
            </a:r>
          </a:p>
          <a:p>
            <a:pPr marL="0" indent="0" algn="ctr" eaLnBrk="1" hangingPunct="1"/>
            <a:r>
              <a:rPr lang="pt-BR" sz="2800" i="1" dirty="0" err="1" smtClean="0"/>
              <a:t>Therezinha</a:t>
            </a:r>
            <a:r>
              <a:rPr lang="pt-BR" sz="2800" i="1" dirty="0" smtClean="0"/>
              <a:t>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A96599-0A25-4347-8443-168222741AFE}" type="slidenum">
              <a:rPr lang="pt-BR" sz="1000" smtClean="0"/>
              <a:pPr>
                <a:spcBef>
                  <a:spcPct val="0"/>
                </a:spcBef>
              </a:pPr>
              <a:t>3</a:t>
            </a:fld>
            <a:endParaRPr lang="pt-BR" sz="1000" smtClean="0"/>
          </a:p>
        </p:txBody>
      </p:sp>
      <p:pic>
        <p:nvPicPr>
          <p:cNvPr id="6147" name="Picture 3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479425" y="2781300"/>
            <a:ext cx="8183563" cy="235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540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FLUIDO CÓSMICO UNIVERSAL - FCU</a:t>
            </a:r>
            <a:endParaRPr lang="pt-BR" sz="5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1E91B4-CC15-44F6-93F0-7D7E845F8AA7}" type="slidenum">
              <a:rPr lang="pt-BR" sz="1000" smtClean="0"/>
              <a:pPr>
                <a:spcBef>
                  <a:spcPct val="0"/>
                </a:spcBef>
              </a:pPr>
              <a:t>30</a:t>
            </a:fld>
            <a:endParaRPr lang="pt-BR" sz="1000" smtClean="0"/>
          </a:p>
        </p:txBody>
      </p:sp>
      <p:pic>
        <p:nvPicPr>
          <p:cNvPr id="35843" name="Picture 10" descr="9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>
            <a:fillRect/>
          </a:stretch>
        </p:blipFill>
        <p:spPr bwMode="auto">
          <a:xfrm>
            <a:off x="0" y="42863"/>
            <a:ext cx="91090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708275"/>
            <a:ext cx="4546600" cy="266382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</a:pPr>
            <a:r>
              <a:rPr lang="pt-BR" sz="4000" smtClean="0"/>
              <a:t>Nos encarnados,</a:t>
            </a:r>
          </a:p>
          <a:p>
            <a:pPr marL="0" indent="0" algn="r" eaLnBrk="1" hangingPunct="1">
              <a:spcBef>
                <a:spcPct val="0"/>
              </a:spcBef>
            </a:pPr>
            <a:r>
              <a:rPr lang="en-US" sz="4000" smtClean="0"/>
              <a:t>o</a:t>
            </a:r>
            <a:r>
              <a:rPr lang="pt-BR" sz="4000" smtClean="0"/>
              <a:t> perispírito age</a:t>
            </a:r>
          </a:p>
          <a:p>
            <a:pPr marL="0" indent="0" algn="r" eaLnBrk="1" hangingPunct="1">
              <a:spcBef>
                <a:spcPct val="0"/>
              </a:spcBef>
            </a:pPr>
            <a:r>
              <a:rPr lang="pt-BR" sz="4000" smtClean="0"/>
              <a:t>sobre o organismo </a:t>
            </a:r>
          </a:p>
          <a:p>
            <a:pPr marL="0" indent="0" algn="r" eaLnBrk="1" hangingPunct="1">
              <a:spcBef>
                <a:spcPct val="0"/>
              </a:spcBef>
            </a:pPr>
            <a:r>
              <a:rPr lang="pt-BR" sz="4000" smtClean="0"/>
              <a:t>físico</a:t>
            </a:r>
          </a:p>
        </p:txBody>
      </p:sp>
      <p:pic>
        <p:nvPicPr>
          <p:cNvPr id="35845" name="Picture 9" descr="ANd9GcT2bzMJIRTG1-zo1_G_xS5GWpbF_YQ_e2epYLQkaG3EPOZYEZ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747963"/>
            <a:ext cx="1790700" cy="255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D54CC-3D81-409D-AED0-029D770C2CAC}" type="slidenum">
              <a:rPr lang="pt-BR" sz="1000" smtClean="0"/>
              <a:pPr>
                <a:spcBef>
                  <a:spcPct val="0"/>
                </a:spcBef>
              </a:pPr>
              <a:t>31</a:t>
            </a:fld>
            <a:endParaRPr lang="pt-BR" sz="1000" smtClean="0"/>
          </a:p>
        </p:txBody>
      </p:sp>
      <p:pic>
        <p:nvPicPr>
          <p:cNvPr id="37891" name="Picture 9" descr="11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3"/>
          <a:stretch>
            <a:fillRect/>
          </a:stretch>
        </p:blipFill>
        <p:spPr bwMode="auto">
          <a:xfrm>
            <a:off x="34925" y="44450"/>
            <a:ext cx="9109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6763" y="3429000"/>
            <a:ext cx="3097212" cy="18716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pt-BR" sz="2800" b="1" smtClean="0"/>
              <a:t>Maus fluidos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pt-BR" sz="2800" b="1" smtClean="0"/>
              <a:t>podem provocar desconforto e doenças</a:t>
            </a:r>
          </a:p>
        </p:txBody>
      </p:sp>
      <p:sp>
        <p:nvSpPr>
          <p:cNvPr id="37893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37894" name="Picture 15" descr="imagens-tristeza-de-amor-8ec2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1566"/>
          <a:stretch>
            <a:fillRect/>
          </a:stretch>
        </p:blipFill>
        <p:spPr bwMode="auto">
          <a:xfrm>
            <a:off x="1808163" y="2636838"/>
            <a:ext cx="3051175" cy="2066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CA042E-6404-4E9C-8313-E7EB9035DE2B}" type="slidenum">
              <a:rPr lang="pt-BR" sz="1000" smtClean="0"/>
              <a:pPr>
                <a:spcBef>
                  <a:spcPct val="0"/>
                </a:spcBef>
              </a:pPr>
              <a:t>32</a:t>
            </a:fld>
            <a:endParaRPr lang="pt-BR" sz="1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3100"/>
            <a:ext cx="8229600" cy="30956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altLang="ja-JP" sz="4400" dirty="0" smtClean="0"/>
              <a:t>Se a atuação de fluidos maus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4400" dirty="0" smtClean="0"/>
              <a:t>for insistente, intensa e em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4400" dirty="0" smtClean="0"/>
              <a:t>grande quantidade, poderá determinar desordens físicas</a:t>
            </a:r>
            <a:endParaRPr lang="pt-BR" altLang="ja-JP" sz="4400" dirty="0" smtClean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3200" i="1" dirty="0" err="1" smtClean="0"/>
              <a:t>Therezinha</a:t>
            </a:r>
            <a:r>
              <a:rPr lang="pt-BR" sz="3200" i="1" dirty="0" smtClean="0"/>
              <a:t> Oliveira</a:t>
            </a:r>
          </a:p>
        </p:txBody>
      </p:sp>
      <p:pic>
        <p:nvPicPr>
          <p:cNvPr id="39940" name="Picture 5" descr="ANd9GcQ-tMOzeuA1nzZlYNFugdrDeQdkFaRsChUolFCJYbY4FhQqXi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5038"/>
            <a:ext cx="2133600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20D52D-D21F-41CA-A273-5E728481798A}" type="slidenum">
              <a:rPr lang="pt-BR" sz="1000" smtClean="0"/>
              <a:pPr>
                <a:spcBef>
                  <a:spcPct val="0"/>
                </a:spcBef>
              </a:pPr>
              <a:t>33</a:t>
            </a:fld>
            <a:endParaRPr lang="pt-BR" sz="1000" smtClean="0"/>
          </a:p>
        </p:txBody>
      </p:sp>
      <p:pic>
        <p:nvPicPr>
          <p:cNvPr id="40963" name="Picture 2" descr="9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>
            <a:fillRect/>
          </a:stretch>
        </p:blipFill>
        <p:spPr bwMode="auto">
          <a:xfrm>
            <a:off x="0" y="42863"/>
            <a:ext cx="91090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2708275"/>
            <a:ext cx="2952750" cy="26638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pt-BR" sz="4000" smtClean="0"/>
              <a:t>Bons fluidos produzem sensações agradáveis</a:t>
            </a:r>
          </a:p>
        </p:txBody>
      </p:sp>
      <p:pic>
        <p:nvPicPr>
          <p:cNvPr id="40965" name="Picture 4" descr="felicidad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813050"/>
            <a:ext cx="3413125" cy="2271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B5C191-378F-40FC-8C1A-E1E6DD9B16FB}" type="slidenum">
              <a:rPr lang="pt-BR" sz="1000" smtClean="0"/>
              <a:pPr>
                <a:spcBef>
                  <a:spcPct val="0"/>
                </a:spcBef>
              </a:pPr>
              <a:t>34</a:t>
            </a:fld>
            <a:endParaRPr lang="pt-BR" sz="1000" smtClean="0"/>
          </a:p>
        </p:txBody>
      </p:sp>
      <p:pic>
        <p:nvPicPr>
          <p:cNvPr id="43011" name="Picture 2" descr="9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>
            <a:fillRect/>
          </a:stretch>
        </p:blipFill>
        <p:spPr bwMode="auto">
          <a:xfrm>
            <a:off x="0" y="42863"/>
            <a:ext cx="91090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708275"/>
            <a:ext cx="3600450" cy="26638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pt-BR" sz="4000" smtClean="0"/>
              <a:t>Bons fluidos são benéficos e podem até curar</a:t>
            </a:r>
          </a:p>
        </p:txBody>
      </p:sp>
      <p:sp>
        <p:nvSpPr>
          <p:cNvPr id="43013" name="AutoShape 6" descr="9k="/>
          <p:cNvSpPr>
            <a:spLocks noChangeAspect="1" noChangeArrowheads="1"/>
          </p:cNvSpPr>
          <p:nvPr/>
        </p:nvSpPr>
        <p:spPr bwMode="auto">
          <a:xfrm>
            <a:off x="3267075" y="25527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3014" name="AutoShape 8" descr="9k="/>
          <p:cNvSpPr>
            <a:spLocks noChangeAspect="1" noChangeArrowheads="1"/>
          </p:cNvSpPr>
          <p:nvPr/>
        </p:nvSpPr>
        <p:spPr bwMode="auto">
          <a:xfrm>
            <a:off x="3267075" y="25527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3015" name="Picture 10" descr="felicidade_bolh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09888"/>
            <a:ext cx="3179762" cy="2144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1800225"/>
          </a:xfrm>
        </p:spPr>
        <p:txBody>
          <a:bodyPr/>
          <a:lstStyle/>
          <a:p>
            <a:pPr algn="ctr"/>
            <a:r>
              <a:rPr lang="pt-BR" smtClean="0"/>
              <a:t>Parábola indiana da</a:t>
            </a:r>
          </a:p>
          <a:p>
            <a:pPr algn="ctr"/>
            <a:r>
              <a:rPr lang="pt-BR" smtClean="0"/>
              <a:t>Árvore dos Desejos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450" y="648176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pt-BR" sz="1000" dirty="0" smtClean="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E082EB-724D-4C7C-B7B2-3DE1C4ADEF08}" type="slidenum">
              <a:rPr lang="pt-BR" sz="1000" smtClean="0"/>
              <a:pPr>
                <a:spcBef>
                  <a:spcPct val="0"/>
                </a:spcBef>
              </a:pPr>
              <a:t>36</a:t>
            </a:fld>
            <a:endParaRPr lang="pt-BR" sz="1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068638"/>
            <a:ext cx="7570788" cy="2808287"/>
          </a:xfrm>
        </p:spPr>
        <p:txBody>
          <a:bodyPr/>
          <a:lstStyle/>
          <a:p>
            <a:pPr marL="0" indent="0" algn="ctr" eaLnBrk="1" hangingPunct="1"/>
            <a:r>
              <a:rPr lang="pt-BR" dirty="0" smtClean="0"/>
              <a:t>Por isso, </a:t>
            </a:r>
            <a:r>
              <a:rPr lang="ja-JP" altLang="pt-BR" dirty="0" smtClean="0"/>
              <a:t>“</a:t>
            </a:r>
            <a:r>
              <a:rPr lang="pt-BR" altLang="ja-JP" dirty="0" smtClean="0"/>
              <a:t>cuidemos de nossos pensamentos, sentimentos e conduta</a:t>
            </a:r>
            <a:r>
              <a:rPr lang="ja-JP" altLang="pt-BR" dirty="0" smtClean="0"/>
              <a:t>”</a:t>
            </a:r>
            <a:endParaRPr lang="pt-BR" altLang="ja-JP" dirty="0" smtClean="0"/>
          </a:p>
          <a:p>
            <a:pPr marL="0" indent="0" algn="ctr" eaLnBrk="1" hangingPunct="1"/>
            <a:r>
              <a:rPr lang="pt-BR" sz="2800" i="1" dirty="0" err="1" smtClean="0"/>
              <a:t>Therezinha</a:t>
            </a:r>
            <a:r>
              <a:rPr lang="pt-BR" sz="2800" i="1" dirty="0" smtClean="0"/>
              <a:t> Oliveira</a:t>
            </a:r>
          </a:p>
        </p:txBody>
      </p:sp>
      <p:pic>
        <p:nvPicPr>
          <p:cNvPr id="47108" name="Picture 9" descr="felic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2447925" cy="1824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060D37-2953-4B03-831A-9FD31B8F12FC}" type="slidenum">
              <a:rPr lang="pt-BR" sz="1000" smtClean="0"/>
              <a:pPr>
                <a:spcBef>
                  <a:spcPct val="0"/>
                </a:spcBef>
              </a:pPr>
              <a:t>37</a:t>
            </a:fld>
            <a:endParaRPr lang="pt-BR" sz="1000" smtClean="0"/>
          </a:p>
        </p:txBody>
      </p:sp>
      <p:pic>
        <p:nvPicPr>
          <p:cNvPr id="48131" name="Picture 2" descr="4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15E1F9-C670-4FFD-A740-A413612D15BC}" type="slidenum">
              <a:rPr lang="pt-BR" sz="1000" smtClean="0"/>
              <a:pPr>
                <a:spcBef>
                  <a:spcPct val="0"/>
                </a:spcBef>
              </a:pPr>
              <a:t>38</a:t>
            </a:fld>
            <a:endParaRPr lang="pt-BR" sz="1000" smtClean="0"/>
          </a:p>
        </p:txBody>
      </p:sp>
      <p:pic>
        <p:nvPicPr>
          <p:cNvPr id="50179" name="Picture 4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3"/>
          <p:cNvSpPr>
            <a:spLocks/>
          </p:cNvSpPr>
          <p:nvPr/>
        </p:nvSpPr>
        <p:spPr bwMode="auto">
          <a:xfrm>
            <a:off x="706438" y="2573338"/>
            <a:ext cx="7729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5 FASES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TRANSE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MEDIÚNICO DE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EDGARD ARMOND</a:t>
            </a:r>
            <a:endParaRPr lang="pt-BR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FE9E3F-96CD-4C04-A486-E21461B525ED}" type="slidenum">
              <a:rPr lang="pt-BR" sz="1000" smtClean="0"/>
              <a:pPr>
                <a:spcBef>
                  <a:spcPct val="0"/>
                </a:spcBef>
              </a:pPr>
              <a:t>39</a:t>
            </a:fld>
            <a:endParaRPr lang="pt-BR" sz="1000" smtClean="0"/>
          </a:p>
        </p:txBody>
      </p:sp>
      <p:sp>
        <p:nvSpPr>
          <p:cNvPr id="51203" name="Rectangle 2"/>
          <p:cNvSpPr>
            <a:spLocks/>
          </p:cNvSpPr>
          <p:nvPr/>
        </p:nvSpPr>
        <p:spPr bwMode="auto">
          <a:xfrm>
            <a:off x="706438" y="685800"/>
            <a:ext cx="7729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P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ercepção de Fluidos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4" name="Rectangle 3"/>
          <p:cNvSpPr>
            <a:spLocks/>
          </p:cNvSpPr>
          <p:nvPr/>
        </p:nvSpPr>
        <p:spPr bwMode="auto">
          <a:xfrm>
            <a:off x="706438" y="1844675"/>
            <a:ext cx="7729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proximação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5" name="Rectangle 4"/>
          <p:cNvSpPr>
            <a:spLocks/>
          </p:cNvSpPr>
          <p:nvPr/>
        </p:nvSpPr>
        <p:spPr bwMode="auto">
          <a:xfrm>
            <a:off x="706438" y="3068638"/>
            <a:ext cx="77295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ontato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706438" y="4221163"/>
            <a:ext cx="77295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nvolvimento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7" name="Rectangle 6"/>
          <p:cNvSpPr>
            <a:spLocks/>
          </p:cNvSpPr>
          <p:nvPr/>
        </p:nvSpPr>
        <p:spPr bwMode="auto">
          <a:xfrm>
            <a:off x="706438" y="5387975"/>
            <a:ext cx="7729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anifestação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9584AD-45BA-4CB3-B1FB-87C0062C6AD3}" type="slidenum">
              <a:rPr lang="pt-BR" sz="1000" smtClean="0"/>
              <a:pPr>
                <a:spcBef>
                  <a:spcPct val="0"/>
                </a:spcBef>
              </a:pPr>
              <a:t>4</a:t>
            </a:fld>
            <a:endParaRPr lang="pt-BR" sz="10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517525" y="2276475"/>
            <a:ext cx="8107363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sz="36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Tudo que existe no universo</a:t>
            </a:r>
            <a:r>
              <a:rPr lang="pt-BR" altLang="ja-JP" sz="36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br>
              <a:rPr lang="pt-BR" altLang="ja-JP" sz="36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36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criado por Deus, não sendo Espírito,</a:t>
            </a:r>
            <a:br>
              <a:rPr lang="pt-BR" altLang="ja-JP" sz="36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36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é fluido cósmico universal</a:t>
            </a:r>
            <a:br>
              <a:rPr lang="pt-BR" altLang="ja-JP" sz="36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400" i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400" i="1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291B91-20A7-49AC-9F5B-1F7CDA282054}" type="slidenum">
              <a:rPr lang="pt-BR" sz="1000" smtClean="0"/>
              <a:pPr>
                <a:spcBef>
                  <a:spcPct val="0"/>
                </a:spcBef>
              </a:pPr>
              <a:t>40</a:t>
            </a:fld>
            <a:endParaRPr lang="pt-BR" sz="1000" smtClean="0"/>
          </a:p>
        </p:txBody>
      </p:sp>
      <p:pic>
        <p:nvPicPr>
          <p:cNvPr id="53251" name="Picture 5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3"/>
          <p:cNvSpPr>
            <a:spLocks/>
          </p:cNvSpPr>
          <p:nvPr/>
        </p:nvSpPr>
        <p:spPr bwMode="auto">
          <a:xfrm>
            <a:off x="1331913" y="2647950"/>
            <a:ext cx="635317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1ª FASE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PERCEPÇÃO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FLUIDOS</a:t>
            </a:r>
            <a:endParaRPr lang="pt-BR" sz="6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7C48D2-A351-4BAB-8E08-DDE15EA61866}" type="slidenum">
              <a:rPr lang="pt-BR" sz="1000" smtClean="0"/>
              <a:pPr>
                <a:spcBef>
                  <a:spcPct val="0"/>
                </a:spcBef>
              </a:pPr>
              <a:t>41</a:t>
            </a:fld>
            <a:endParaRPr lang="pt-BR" sz="1000" smtClean="0"/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539750" y="1845370"/>
            <a:ext cx="7994650" cy="31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altLang="ja-JP" sz="4000" b="1" dirty="0" smtClean="0">
                <a:cs typeface="Arial" panose="020B0604020202020204" pitchFamily="34" charset="0"/>
                <a:sym typeface="Arial" panose="020B0604020202020204" pitchFamily="34" charset="0"/>
              </a:rPr>
              <a:t>Estimular</a:t>
            </a:r>
            <a:r>
              <a:rPr lang="pt-BR" altLang="ja-JP" sz="4000" dirty="0" smtClean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a capacidade de</a:t>
            </a:r>
          </a:p>
          <a:p>
            <a:pPr algn="ctr" eaLnBrk="1">
              <a:spcBef>
                <a:spcPct val="0"/>
              </a:spcBef>
            </a:pPr>
            <a:r>
              <a:rPr lang="ja-JP" altLang="pt-BR" sz="4000" dirty="0">
                <a:cs typeface="Arial" panose="020B0604020202020204" pitchFamily="34" charset="0"/>
                <a:sym typeface="Arial" panose="020B0604020202020204" pitchFamily="34" charset="0"/>
              </a:rPr>
              <a:t>‘</a:t>
            </a:r>
            <a:r>
              <a:rPr lang="pt-BR" altLang="ja-JP" sz="4000" b="1" dirty="0">
                <a:cs typeface="Arial" panose="020B0604020202020204" pitchFamily="34" charset="0"/>
                <a:sym typeface="Arial" panose="020B0604020202020204" pitchFamily="34" charset="0"/>
              </a:rPr>
              <a:t>sentir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sz="4000" b="1" dirty="0" smtClean="0"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r>
              <a:rPr lang="ja-JP" alt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r>
              <a:rPr lang="pt-BR" altLang="ja-JP" sz="4000" dirty="0" smtClean="0"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permitindo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ao médium determinar, no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próprio organismo, os pontos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sensibilidade</a:t>
            </a: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cs typeface="Arial" panose="020B0604020202020204" pitchFamily="34" charset="0"/>
                <a:sym typeface="Arial" panose="020B0604020202020204" pitchFamily="34" charset="0"/>
              </a:rPr>
              <a:t>Therezinha </a:t>
            </a: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Oliveira</a:t>
            </a:r>
            <a:endParaRPr lang="pt-BR" sz="2800" dirty="0"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39EC01-AFB1-4D7D-92D4-6560B6DDF9B8}" type="slidenum">
              <a:rPr lang="pt-BR" sz="1000" smtClean="0"/>
              <a:pPr>
                <a:spcBef>
                  <a:spcPct val="0"/>
                </a:spcBef>
              </a:pPr>
              <a:t>42</a:t>
            </a:fld>
            <a:endParaRPr lang="pt-BR" sz="1000" smtClean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539552" y="1916832"/>
            <a:ext cx="806990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Fora do centro também é possível sentir fluidos, porque vivemos rodeados de Espíritos e a sensibilidade não está restrita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à casa espírita </a:t>
            </a:r>
            <a:r>
              <a:rPr lang="pt-BR" sz="2800" i="1" dirty="0" smtClean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40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6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291B91-20A7-49AC-9F5B-1F7CDA282054}" type="slidenum">
              <a:rPr lang="pt-BR" sz="1000" smtClean="0"/>
              <a:pPr>
                <a:spcBef>
                  <a:spcPct val="0"/>
                </a:spcBef>
              </a:pPr>
              <a:t>43</a:t>
            </a:fld>
            <a:endParaRPr lang="pt-BR" sz="1000" smtClean="0"/>
          </a:p>
        </p:txBody>
      </p:sp>
      <p:pic>
        <p:nvPicPr>
          <p:cNvPr id="53251" name="Picture 5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3"/>
          <p:cNvSpPr>
            <a:spLocks/>
          </p:cNvSpPr>
          <p:nvPr/>
        </p:nvSpPr>
        <p:spPr bwMode="auto">
          <a:xfrm>
            <a:off x="1331913" y="3152006"/>
            <a:ext cx="6353175" cy="20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 dirty="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</a:t>
            </a:r>
          </a:p>
          <a:p>
            <a:pPr algn="ctr" eaLnBrk="1">
              <a:spcBef>
                <a:spcPct val="0"/>
              </a:spcBef>
            </a:pPr>
            <a:r>
              <a:rPr lang="pt-BR" sz="6000" b="1" dirty="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OCORRE</a:t>
            </a:r>
            <a:endParaRPr lang="pt-BR" sz="6000" dirty="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79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39EC01-AFB1-4D7D-92D4-6560B6DDF9B8}" type="slidenum">
              <a:rPr lang="pt-BR" sz="1000" smtClean="0"/>
              <a:pPr>
                <a:spcBef>
                  <a:spcPct val="0"/>
                </a:spcBef>
              </a:pPr>
              <a:t>44</a:t>
            </a:fld>
            <a:endParaRPr lang="pt-BR" sz="1000" smtClean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388938" y="2278063"/>
            <a:ext cx="836453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dirty="0" smtClean="0">
                <a:cs typeface="Arial" panose="020B0604020202020204" pitchFamily="34" charset="0"/>
                <a:sym typeface="Arial" panose="020B0604020202020204" pitchFamily="34" charset="0"/>
              </a:rPr>
              <a:t>Quando solicitado, será projetado um jato de fluidos sobre o ambiente</a:t>
            </a:r>
            <a:endParaRPr lang="pt-BR" dirty="0"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601EA2-4DE4-46E3-8697-7F75BB6341AA}" type="slidenum">
              <a:rPr lang="pt-BR" sz="1000" smtClean="0"/>
              <a:pPr>
                <a:spcBef>
                  <a:spcPct val="0"/>
                </a:spcBef>
              </a:pPr>
              <a:t>45</a:t>
            </a:fld>
            <a:endParaRPr lang="pt-BR" sz="1000" smtClean="0"/>
          </a:p>
        </p:txBody>
      </p:sp>
      <p:sp>
        <p:nvSpPr>
          <p:cNvPr id="57347" name="Rectangle 2"/>
          <p:cNvSpPr>
            <a:spLocks/>
          </p:cNvSpPr>
          <p:nvPr/>
        </p:nvSpPr>
        <p:spPr bwMode="auto">
          <a:xfrm>
            <a:off x="388938" y="2005013"/>
            <a:ext cx="83645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Os instrutores espirituais</a:t>
            </a:r>
          </a:p>
          <a:p>
            <a:pPr algn="ctr" eaLnBrk="1">
              <a:spcBef>
                <a:spcPct val="0"/>
              </a:spcBef>
            </a:pP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estudam</a:t>
            </a: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 o </a:t>
            </a: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</a:p>
          <a:p>
            <a:pPr algn="ctr" eaLnBrk="1">
              <a:spcBef>
                <a:spcPct val="0"/>
              </a:spcBef>
            </a:pP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e </a:t>
            </a: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identificam</a:t>
            </a: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 seus</a:t>
            </a:r>
          </a:p>
          <a:p>
            <a:pPr algn="ctr" eaLnBrk="1">
              <a:spcBef>
                <a:spcPct val="0"/>
              </a:spcBef>
            </a:pP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pontos</a:t>
            </a: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sensíveis</a:t>
            </a:r>
            <a:endParaRPr lang="pt-BR" b="1" dirty="0"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BA66D9-2CC6-4F99-A60D-566EDB90C2E8}" type="slidenum">
              <a:rPr lang="pt-BR" sz="1000" smtClean="0"/>
              <a:pPr>
                <a:spcBef>
                  <a:spcPct val="0"/>
                </a:spcBef>
              </a:pPr>
              <a:t>46</a:t>
            </a:fld>
            <a:endParaRPr lang="pt-BR" sz="1000" smtClean="0"/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388938" y="4003675"/>
            <a:ext cx="83645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Os instrutores espirituais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projetam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sobre o médium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jatos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de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endParaRPr lang="pt-BR" b="1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5837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81075"/>
            <a:ext cx="3048000" cy="288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13B48D-804A-48F2-8DB4-FAAE9C3444C4}" type="slidenum">
              <a:rPr lang="pt-BR" sz="1000" smtClean="0"/>
              <a:pPr>
                <a:spcBef>
                  <a:spcPct val="0"/>
                </a:spcBef>
              </a:pPr>
              <a:t>47</a:t>
            </a:fld>
            <a:endParaRPr lang="pt-BR" sz="1000" smtClean="0"/>
          </a:p>
        </p:txBody>
      </p:sp>
      <p:pic>
        <p:nvPicPr>
          <p:cNvPr id="65539" name="Picture 5" descr="5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-659" r="-854" b="3931"/>
          <a:stretch>
            <a:fillRect/>
          </a:stretch>
        </p:blipFill>
        <p:spPr bwMode="auto">
          <a:xfrm>
            <a:off x="-6350" y="0"/>
            <a:ext cx="91503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755650" y="4697413"/>
            <a:ext cx="7631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4000" dirty="0">
                <a:sym typeface="Verdana" panose="020B0604030504040204" pitchFamily="34" charset="0"/>
              </a:rPr>
              <a:t>Se ficar </a:t>
            </a:r>
            <a:r>
              <a:rPr lang="pt-BR" sz="4000" b="1" dirty="0">
                <a:sym typeface="Verdana" panose="020B0604030504040204" pitchFamily="34" charset="0"/>
              </a:rPr>
              <a:t>inseguro</a:t>
            </a:r>
            <a:r>
              <a:rPr lang="pt-BR" sz="4000" dirty="0">
                <a:sym typeface="Verdana" panose="020B0604030504040204" pitchFamily="34" charset="0"/>
              </a:rPr>
              <a:t> ou com </a:t>
            </a:r>
            <a:r>
              <a:rPr lang="pt-BR" sz="4000" b="1" dirty="0">
                <a:sym typeface="Verdana" panose="020B0604030504040204" pitchFamily="34" charset="0"/>
              </a:rPr>
              <a:t>medo</a:t>
            </a:r>
            <a:r>
              <a:rPr lang="pt-BR" sz="4000" dirty="0">
                <a:sym typeface="Verdana" panose="020B0604030504040204" pitchFamily="34" charset="0"/>
              </a:rPr>
              <a:t>, você deve </a:t>
            </a:r>
            <a:r>
              <a:rPr lang="pt-BR" sz="4000" b="1" dirty="0">
                <a:sym typeface="Verdana" panose="020B0604030504040204" pitchFamily="34" charset="0"/>
              </a:rPr>
              <a:t>abrir</a:t>
            </a:r>
            <a:r>
              <a:rPr lang="pt-BR" sz="4000" dirty="0">
                <a:sym typeface="Verdana" panose="020B0604030504040204" pitchFamily="34" charset="0"/>
              </a:rPr>
              <a:t> os </a:t>
            </a:r>
            <a:r>
              <a:rPr lang="pt-BR" sz="4000" b="1" dirty="0">
                <a:sym typeface="Verdana" panose="020B0604030504040204" pitchFamily="34" charset="0"/>
              </a:rPr>
              <a:t>olhos</a:t>
            </a:r>
          </a:p>
        </p:txBody>
      </p:sp>
      <p:pic>
        <p:nvPicPr>
          <p:cNvPr id="6554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03438"/>
            <a:ext cx="3852862" cy="2405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DEF645-3B07-4B64-9C95-436D6216C989}" type="slidenum">
              <a:rPr lang="pt-BR" sz="1000" smtClean="0"/>
              <a:pPr>
                <a:spcBef>
                  <a:spcPct val="0"/>
                </a:spcBef>
              </a:pPr>
              <a:t>48</a:t>
            </a:fld>
            <a:endParaRPr lang="pt-BR" sz="1000" smtClean="0"/>
          </a:p>
        </p:txBody>
      </p:sp>
      <p:sp>
        <p:nvSpPr>
          <p:cNvPr id="66563" name="Rectangle 2"/>
          <p:cNvSpPr>
            <a:spLocks/>
          </p:cNvSpPr>
          <p:nvPr/>
        </p:nvSpPr>
        <p:spPr bwMode="auto">
          <a:xfrm>
            <a:off x="539750" y="1341438"/>
            <a:ext cx="79946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Quem se </a:t>
            </a:r>
            <a:r>
              <a:rPr lang="pt-BR" sz="4400" b="1">
                <a:cs typeface="Arial" panose="020B0604020202020204" pitchFamily="34" charset="0"/>
                <a:sym typeface="Arial" panose="020B0604020202020204" pitchFamily="34" charset="0"/>
              </a:rPr>
              <a:t>mediunizar</a:t>
            </a: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 deve interromper o exercício,</a:t>
            </a:r>
          </a:p>
          <a:p>
            <a:pPr algn="ctr" eaLnBrk="1">
              <a:spcBef>
                <a:spcPct val="0"/>
              </a:spcBef>
            </a:pP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desconcentrando-se,</a:t>
            </a:r>
          </a:p>
          <a:p>
            <a:pPr algn="ctr" eaLnBrk="1">
              <a:spcBef>
                <a:spcPct val="0"/>
              </a:spcBef>
            </a:pP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abrindo os olhos</a:t>
            </a:r>
          </a:p>
          <a:p>
            <a:pPr algn="ctr" eaLnBrk="1">
              <a:spcBef>
                <a:spcPct val="0"/>
              </a:spcBef>
            </a:pP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e voltando a atenção</a:t>
            </a:r>
          </a:p>
          <a:p>
            <a:pPr algn="ctr" eaLnBrk="1">
              <a:spcBef>
                <a:spcPct val="0"/>
              </a:spcBef>
            </a:pP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para o ambiente físico</a:t>
            </a:r>
            <a:endParaRPr lang="pt-BR" sz="4400"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F8A9DC-DE62-4CA9-8AD4-2F6C05CBD694}" type="slidenum">
              <a:rPr lang="pt-BR" sz="1000" smtClean="0"/>
              <a:pPr>
                <a:spcBef>
                  <a:spcPct val="0"/>
                </a:spcBef>
              </a:pPr>
              <a:t>49</a:t>
            </a:fld>
            <a:endParaRPr lang="pt-BR" sz="1000" smtClean="0"/>
          </a:p>
        </p:txBody>
      </p:sp>
      <p:pic>
        <p:nvPicPr>
          <p:cNvPr id="59395" name="Picture 4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/>
          </p:cNvSpPr>
          <p:nvPr/>
        </p:nvSpPr>
        <p:spPr bwMode="auto">
          <a:xfrm>
            <a:off x="1327150" y="2620963"/>
            <a:ext cx="6488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MÉDIUM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PODE SENTIR?</a:t>
            </a:r>
            <a:endParaRPr lang="pt-BR" sz="6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DEA527-09D2-4F25-B109-23E93AE6CC8C}" type="slidenum">
              <a:rPr lang="pt-BR" sz="1000" smtClean="0"/>
              <a:pPr>
                <a:spcBef>
                  <a:spcPct val="0"/>
                </a:spcBef>
              </a:pPr>
              <a:t>5</a:t>
            </a:fld>
            <a:endParaRPr lang="pt-BR" sz="10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468313" y="20605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DEUS</a:t>
            </a:r>
            <a:endParaRPr lang="pt-BR" smtClean="0">
              <a:solidFill>
                <a:srgbClr val="679491"/>
              </a:solidFill>
            </a:endParaRPr>
          </a:p>
        </p:txBody>
      </p:sp>
      <p:sp>
        <p:nvSpPr>
          <p:cNvPr id="8196" name="Rectangle 3"/>
          <p:cNvSpPr>
            <a:spLocks/>
          </p:cNvSpPr>
          <p:nvPr/>
        </p:nvSpPr>
        <p:spPr bwMode="auto">
          <a:xfrm rot="10800000" flipV="1">
            <a:off x="1258888" y="3924300"/>
            <a:ext cx="25209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spcBef>
                <a:spcPct val="0"/>
              </a:spcBef>
            </a:pPr>
            <a:r>
              <a:rPr lang="pt-BR" sz="4000">
                <a:cs typeface="Arial" panose="020B0604020202020204" pitchFamily="34" charset="0"/>
                <a:sym typeface="Arial" panose="020B0604020202020204" pitchFamily="34" charset="0"/>
              </a:rPr>
              <a:t>ESPÍRITO </a:t>
            </a:r>
            <a:endParaRPr lang="pt-BR" sz="40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8197" name="Rectangle 4"/>
          <p:cNvSpPr>
            <a:spLocks/>
          </p:cNvSpPr>
          <p:nvPr/>
        </p:nvSpPr>
        <p:spPr bwMode="auto">
          <a:xfrm rot="10800000" flipV="1">
            <a:off x="5364163" y="3924300"/>
            <a:ext cx="21224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400">
                <a:cs typeface="Arial" panose="020B0604020202020204" pitchFamily="34" charset="0"/>
                <a:sym typeface="Arial" panose="020B0604020202020204" pitchFamily="34" charset="0"/>
              </a:rPr>
              <a:t>FCU</a:t>
            </a:r>
            <a:endParaRPr lang="pt-BR" sz="44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8198" name="AutoShape 17"/>
          <p:cNvSpPr>
            <a:spLocks noChangeArrowheads="1"/>
          </p:cNvSpPr>
          <p:nvPr/>
        </p:nvSpPr>
        <p:spPr bwMode="auto">
          <a:xfrm>
            <a:off x="4067175" y="4140200"/>
            <a:ext cx="1008063" cy="360363"/>
          </a:xfrm>
          <a:prstGeom prst="leftRightArrow">
            <a:avLst>
              <a:gd name="adj1" fmla="val 50000"/>
              <a:gd name="adj2" fmla="val 55947"/>
            </a:avLst>
          </a:prstGeom>
          <a:solidFill>
            <a:srgbClr val="6794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199" name="AutoShape 18"/>
          <p:cNvSpPr>
            <a:spLocks noChangeArrowheads="1"/>
          </p:cNvSpPr>
          <p:nvPr/>
        </p:nvSpPr>
        <p:spPr bwMode="auto">
          <a:xfrm rot="1353447">
            <a:off x="2916238" y="2636838"/>
            <a:ext cx="576262" cy="1295400"/>
          </a:xfrm>
          <a:prstGeom prst="curvedRightArrow">
            <a:avLst>
              <a:gd name="adj1" fmla="val 41847"/>
              <a:gd name="adj2" fmla="val 87513"/>
              <a:gd name="adj3" fmla="val 35296"/>
            </a:avLst>
          </a:prstGeom>
          <a:solidFill>
            <a:srgbClr val="6794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200" name="AutoShape 23"/>
          <p:cNvSpPr>
            <a:spLocks noChangeArrowheads="1"/>
          </p:cNvSpPr>
          <p:nvPr/>
        </p:nvSpPr>
        <p:spPr bwMode="auto">
          <a:xfrm rot="20246553" flipH="1">
            <a:off x="5651500" y="2636838"/>
            <a:ext cx="576263" cy="1295400"/>
          </a:xfrm>
          <a:prstGeom prst="curvedRightArrow">
            <a:avLst>
              <a:gd name="adj1" fmla="val 41847"/>
              <a:gd name="adj2" fmla="val 87513"/>
              <a:gd name="adj3" fmla="val 35296"/>
            </a:avLst>
          </a:prstGeom>
          <a:solidFill>
            <a:srgbClr val="6794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D56E6F-70C6-417D-AE3E-37502CE00BF2}" type="slidenum">
              <a:rPr lang="pt-BR" sz="1000" smtClean="0"/>
              <a:pPr>
                <a:spcBef>
                  <a:spcPct val="0"/>
                </a:spcBef>
              </a:pPr>
              <a:t>50</a:t>
            </a:fld>
            <a:endParaRPr lang="pt-BR" sz="1000" smtClean="0"/>
          </a:p>
        </p:txBody>
      </p:sp>
      <p:sp>
        <p:nvSpPr>
          <p:cNvPr id="61443" name="Rectangle 2"/>
          <p:cNvSpPr>
            <a:spLocks/>
          </p:cNvSpPr>
          <p:nvPr/>
        </p:nvSpPr>
        <p:spPr bwMode="auto">
          <a:xfrm>
            <a:off x="1716088" y="1749425"/>
            <a:ext cx="19923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300" b="1">
                <a:cs typeface="Arial" panose="020B0604020202020204" pitchFamily="34" charset="0"/>
                <a:sym typeface="Arial" panose="020B0604020202020204" pitchFamily="34" charset="0"/>
              </a:rPr>
              <a:t>Frio/Calor</a:t>
            </a:r>
            <a:endParaRPr lang="pt-BR" sz="1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4140200" y="777875"/>
            <a:ext cx="23241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900" b="1">
                <a:cs typeface="Arial" panose="020B0604020202020204" pitchFamily="34" charset="0"/>
                <a:sym typeface="Arial" panose="020B0604020202020204" pitchFamily="34" charset="0"/>
              </a:rPr>
              <a:t>Arrepio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5" name="Rectangle 4"/>
          <p:cNvSpPr>
            <a:spLocks/>
          </p:cNvSpPr>
          <p:nvPr/>
        </p:nvSpPr>
        <p:spPr bwMode="auto">
          <a:xfrm>
            <a:off x="539750" y="2579688"/>
            <a:ext cx="2324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500" b="1">
                <a:cs typeface="Arial" panose="020B0604020202020204" pitchFamily="34" charset="0"/>
                <a:sym typeface="Arial" panose="020B0604020202020204" pitchFamily="34" charset="0"/>
              </a:rPr>
              <a:t>Tremor</a:t>
            </a:r>
            <a:endParaRPr lang="pt-BR" sz="21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6" name="Rectangle 5"/>
          <p:cNvSpPr>
            <a:spLocks/>
          </p:cNvSpPr>
          <p:nvPr/>
        </p:nvSpPr>
        <p:spPr bwMode="auto">
          <a:xfrm>
            <a:off x="3300413" y="4941888"/>
            <a:ext cx="1992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700" b="1">
                <a:cs typeface="Arial" panose="020B0604020202020204" pitchFamily="34" charset="0"/>
                <a:sym typeface="Arial" panose="020B0604020202020204" pitchFamily="34" charset="0"/>
              </a:rPr>
              <a:t>Sono</a:t>
            </a:r>
            <a:endParaRPr lang="pt-BR" sz="18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7" name="Rectangle 6"/>
          <p:cNvSpPr>
            <a:spLocks/>
          </p:cNvSpPr>
          <p:nvPr/>
        </p:nvSpPr>
        <p:spPr bwMode="auto">
          <a:xfrm>
            <a:off x="1619250" y="3605213"/>
            <a:ext cx="4410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500" b="1">
                <a:cs typeface="Arial" panose="020B0604020202020204" pitchFamily="34" charset="0"/>
                <a:sym typeface="Arial" panose="020B0604020202020204" pitchFamily="34" charset="0"/>
              </a:rPr>
              <a:t>Pálpebras pesadas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8" name="Rectangle 7"/>
          <p:cNvSpPr>
            <a:spLocks/>
          </p:cNvSpPr>
          <p:nvPr/>
        </p:nvSpPr>
        <p:spPr bwMode="auto">
          <a:xfrm>
            <a:off x="6011863" y="4594225"/>
            <a:ext cx="2436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900" b="1">
                <a:cs typeface="Arial" panose="020B0604020202020204" pitchFamily="34" charset="0"/>
                <a:sym typeface="Arial" panose="020B0604020202020204" pitchFamily="34" charset="0"/>
              </a:rPr>
              <a:t>Bocejos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9" name="Rectangle 8"/>
          <p:cNvSpPr>
            <a:spLocks/>
          </p:cNvSpPr>
          <p:nvPr/>
        </p:nvSpPr>
        <p:spPr bwMode="auto">
          <a:xfrm>
            <a:off x="1838325" y="5878513"/>
            <a:ext cx="6189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2300" b="1">
                <a:cs typeface="Arial" panose="020B0604020202020204" pitchFamily="34" charset="0"/>
                <a:sym typeface="Arial" panose="020B0604020202020204" pitchFamily="34" charset="0"/>
              </a:rPr>
              <a:t>Formigamento nas mãos, braços ou pernas</a:t>
            </a:r>
            <a:endParaRPr lang="pt-BR" sz="17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0" name="Rectangle 9"/>
          <p:cNvSpPr>
            <a:spLocks/>
          </p:cNvSpPr>
          <p:nvPr/>
        </p:nvSpPr>
        <p:spPr bwMode="auto">
          <a:xfrm>
            <a:off x="3995738" y="2776538"/>
            <a:ext cx="44084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200" b="1">
                <a:cs typeface="Arial" panose="020B0604020202020204" pitchFamily="34" charset="0"/>
                <a:sym typeface="Arial" panose="020B0604020202020204" pitchFamily="34" charset="0"/>
              </a:rPr>
              <a:t>Mãos transpirando</a:t>
            </a:r>
            <a:endParaRPr lang="pt-BR" sz="21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1" name="Rectangle 10"/>
          <p:cNvSpPr>
            <a:spLocks/>
          </p:cNvSpPr>
          <p:nvPr/>
        </p:nvSpPr>
        <p:spPr bwMode="auto">
          <a:xfrm>
            <a:off x="0" y="536575"/>
            <a:ext cx="44084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500" b="1">
                <a:cs typeface="Arial" panose="020B0604020202020204" pitchFamily="34" charset="0"/>
                <a:sym typeface="Arial" panose="020B0604020202020204" pitchFamily="34" charset="0"/>
              </a:rPr>
              <a:t>Taquicardia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2" name="Rectangle 11"/>
          <p:cNvSpPr>
            <a:spLocks/>
          </p:cNvSpPr>
          <p:nvPr/>
        </p:nvSpPr>
        <p:spPr bwMode="auto">
          <a:xfrm>
            <a:off x="4949825" y="1841500"/>
            <a:ext cx="2935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500" b="1">
                <a:cs typeface="Arial" panose="020B0604020202020204" pitchFamily="34" charset="0"/>
                <a:sym typeface="Arial" panose="020B0604020202020204" pitchFamily="34" charset="0"/>
              </a:rPr>
              <a:t>Falta de ar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3" name="Rectangle 12"/>
          <p:cNvSpPr>
            <a:spLocks/>
          </p:cNvSpPr>
          <p:nvPr/>
        </p:nvSpPr>
        <p:spPr bwMode="auto">
          <a:xfrm>
            <a:off x="611188" y="4508500"/>
            <a:ext cx="2736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200" b="1">
                <a:cs typeface="Arial" panose="020B0604020202020204" pitchFamily="34" charset="0"/>
                <a:sym typeface="Arial" panose="020B0604020202020204" pitchFamily="34" charset="0"/>
              </a:rPr>
              <a:t>Emoções</a:t>
            </a:r>
            <a:endParaRPr lang="pt-BR" sz="22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B33768-9D0B-4388-94E3-487817B24F99}" type="slidenum">
              <a:rPr lang="pt-BR" sz="1000" smtClean="0"/>
              <a:pPr>
                <a:spcBef>
                  <a:spcPct val="0"/>
                </a:spcBef>
              </a:pPr>
              <a:t>51</a:t>
            </a:fld>
            <a:endParaRPr lang="pt-BR" sz="1000" smtClean="0"/>
          </a:p>
        </p:txBody>
      </p:sp>
      <p:pic>
        <p:nvPicPr>
          <p:cNvPr id="67587" name="Picture 4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/>
          <p:cNvSpPr>
            <a:spLocks/>
          </p:cNvSpPr>
          <p:nvPr/>
        </p:nvSpPr>
        <p:spPr bwMode="auto">
          <a:xfrm>
            <a:off x="1044575" y="3270250"/>
            <a:ext cx="70564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PREPARANDO-SE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PARA O EXERCÍCIO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6885385"/>
          </a:xfrm>
          <a:prstGeom prst="rect">
            <a:avLst/>
          </a:prstGeom>
        </p:spPr>
      </p:pic>
      <p:sp>
        <p:nvSpPr>
          <p:cNvPr id="901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61278F-B125-4ACE-A4F9-AB3695632C7F}" type="slidenum">
              <a:rPr lang="pt-BR" sz="1000" smtClean="0"/>
              <a:pPr>
                <a:spcBef>
                  <a:spcPct val="0"/>
                </a:spcBef>
              </a:pPr>
              <a:t>52</a:t>
            </a:fld>
            <a:endParaRPr lang="pt-BR" sz="1000" smtClean="0"/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649289" y="1124744"/>
            <a:ext cx="766712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30000"/>
              </a:spcBef>
            </a:pPr>
            <a:r>
              <a:rPr lang="pt-BR" sz="1800" b="1" dirty="0">
                <a:latin typeface="+mn-lt"/>
                <a:sym typeface="Helvetica Light" charset="0"/>
              </a:rPr>
              <a:t>BIBLIOGRAFIA</a:t>
            </a:r>
            <a:endParaRPr lang="pt-BR" sz="1800" dirty="0">
              <a:latin typeface="+mn-lt"/>
              <a:sym typeface="Helvetica Light" charset="0"/>
            </a:endParaRPr>
          </a:p>
          <a:p>
            <a:pPr eaLnBrk="1">
              <a:spcBef>
                <a:spcPct val="30000"/>
              </a:spcBef>
            </a:pPr>
            <a:r>
              <a:rPr lang="pt-BR" sz="1800" i="1" dirty="0">
                <a:latin typeface="+mn-lt"/>
                <a:sym typeface="Helvetica Light" charset="0"/>
              </a:rPr>
              <a:t>Oliveira, Therezinha</a:t>
            </a:r>
            <a:r>
              <a:rPr lang="pt-BR" sz="1800" dirty="0">
                <a:latin typeface="+mn-lt"/>
                <a:sym typeface="Helvetica Light" charset="0"/>
              </a:rPr>
              <a:t>: Mediunidade. </a:t>
            </a:r>
            <a:r>
              <a:rPr lang="pt-BR" sz="1800" dirty="0" smtClean="0">
                <a:latin typeface="+mn-lt"/>
                <a:sym typeface="Helvetica Light" charset="0"/>
              </a:rPr>
              <a:t>15.ed.Campinas</a:t>
            </a:r>
            <a:r>
              <a:rPr lang="pt-BR" sz="1800" dirty="0">
                <a:latin typeface="+mn-lt"/>
                <a:sym typeface="Helvetica Light" charset="0"/>
              </a:rPr>
              <a:t>, SP</a:t>
            </a:r>
            <a:r>
              <a:rPr lang="pt-BR" sz="1800" i="1" dirty="0">
                <a:latin typeface="+mn-lt"/>
                <a:sym typeface="Helvetica Light" charset="0"/>
              </a:rPr>
              <a:t>: Allan Kardec</a:t>
            </a:r>
            <a:r>
              <a:rPr lang="pt-BR" sz="1800" dirty="0">
                <a:latin typeface="+mn-lt"/>
                <a:sym typeface="Helvetica Light" charset="0"/>
              </a:rPr>
              <a:t>, </a:t>
            </a:r>
            <a:r>
              <a:rPr lang="pt-BR" sz="1800" dirty="0" smtClean="0">
                <a:latin typeface="+mn-lt"/>
                <a:sym typeface="Helvetica Light" charset="0"/>
              </a:rPr>
              <a:t>2013.</a:t>
            </a:r>
            <a:endParaRPr lang="pt-BR" sz="1800" dirty="0">
              <a:latin typeface="+mn-lt"/>
              <a:sym typeface="Helvetica Light" charset="0"/>
            </a:endParaRPr>
          </a:p>
          <a:p>
            <a:pPr eaLnBrk="1">
              <a:spcBef>
                <a:spcPct val="30000"/>
              </a:spcBef>
            </a:pPr>
            <a:r>
              <a:rPr lang="pt-BR" sz="1800" i="1" dirty="0">
                <a:latin typeface="+mn-lt"/>
                <a:sym typeface="Helvetica Light" charset="0"/>
              </a:rPr>
              <a:t>Nilson, Teddy e Oliveira, Therezinha</a:t>
            </a:r>
            <a:r>
              <a:rPr lang="pt-BR" sz="1800" dirty="0">
                <a:latin typeface="+mn-lt"/>
                <a:sym typeface="Helvetica Light" charset="0"/>
              </a:rPr>
              <a:t>: Orientação Mediúnica. Campinas, SP: Centro Espírita </a:t>
            </a:r>
            <a:r>
              <a:rPr lang="ja-JP" altLang="pt-BR" sz="1800" dirty="0">
                <a:latin typeface="+mn-lt"/>
                <a:sym typeface="Helvetica Light" charset="0"/>
              </a:rPr>
              <a:t>“</a:t>
            </a:r>
            <a:r>
              <a:rPr lang="pt-BR" altLang="ja-JP" sz="1800" dirty="0">
                <a:latin typeface="+mn-lt"/>
                <a:sym typeface="Helvetica Light" charset="0"/>
              </a:rPr>
              <a:t>Allan Kardec</a:t>
            </a:r>
            <a:r>
              <a:rPr lang="ja-JP" altLang="pt-BR" sz="1800" dirty="0">
                <a:latin typeface="+mn-lt"/>
                <a:sym typeface="Helvetica Light" charset="0"/>
              </a:rPr>
              <a:t>”</a:t>
            </a:r>
            <a:r>
              <a:rPr lang="pt-BR" altLang="ja-JP" sz="1800" dirty="0">
                <a:latin typeface="+mn-lt"/>
                <a:sym typeface="Helvetica Light" charset="0"/>
              </a:rPr>
              <a:t> - Dep. Editorial, 2001.</a:t>
            </a:r>
          </a:p>
          <a:p>
            <a:pPr eaLnBrk="1">
              <a:spcBef>
                <a:spcPct val="30000"/>
              </a:spcBef>
            </a:pPr>
            <a:endParaRPr lang="pt-BR" sz="1800" dirty="0">
              <a:latin typeface="+mn-lt"/>
              <a:sym typeface="Helvetica Light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51920" y="57332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679491"/>
                </a:solidFill>
              </a:rPr>
              <a:t>Fortaleza, janeiro de 2014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A0FC9F-FE7B-4E1B-AFA6-0B8AA0C60DEC}" type="slidenum">
              <a:rPr lang="pt-BR" sz="1000" smtClean="0"/>
              <a:pPr>
                <a:spcBef>
                  <a:spcPct val="0"/>
                </a:spcBef>
              </a:pPr>
              <a:t>6</a:t>
            </a:fld>
            <a:endParaRPr lang="pt-BR" sz="1000" smtClean="0"/>
          </a:p>
        </p:txBody>
      </p:sp>
      <p:pic>
        <p:nvPicPr>
          <p:cNvPr id="9219" name="Picture 4" descr="5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-659" r="-854" b="3931"/>
          <a:stretch>
            <a:fillRect/>
          </a:stretch>
        </p:blipFill>
        <p:spPr bwMode="auto">
          <a:xfrm>
            <a:off x="-6350" y="0"/>
            <a:ext cx="91503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11188" y="2924175"/>
            <a:ext cx="7850187" cy="227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FCU</a:t>
            </a:r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também é chamado de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matéria</a:t>
            </a:r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elementar </a:t>
            </a:r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 </a:t>
            </a:r>
            <a:r>
              <a:rPr lang="pt-BR" sz="48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matéria primitiva</a:t>
            </a:r>
            <a:endParaRPr lang="pt-BR" sz="4800" dirty="0" smtClean="0">
              <a:solidFill>
                <a:srgbClr val="6794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007DBD-FE34-46B0-A57B-A9BD65A2658E}" type="slidenum">
              <a:rPr lang="pt-BR" sz="1000" smtClean="0"/>
              <a:pPr>
                <a:spcBef>
                  <a:spcPct val="0"/>
                </a:spcBef>
              </a:pPr>
              <a:t>7</a:t>
            </a:fld>
            <a:endParaRPr lang="pt-BR" sz="10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92150" y="2963863"/>
            <a:ext cx="3375025" cy="90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Imponderável </a:t>
            </a:r>
            <a:endParaRPr lang="pt-BR" sz="4000" smtClean="0">
              <a:solidFill>
                <a:srgbClr val="679491"/>
              </a:solidFill>
            </a:endParaRPr>
          </a:p>
        </p:txBody>
      </p:sp>
      <p:sp>
        <p:nvSpPr>
          <p:cNvPr id="10244" name="Rectangle 3"/>
          <p:cNvSpPr>
            <a:spLocks/>
          </p:cNvSpPr>
          <p:nvPr/>
        </p:nvSpPr>
        <p:spPr bwMode="auto">
          <a:xfrm rot="10800000" flipV="1">
            <a:off x="5148263" y="2973388"/>
            <a:ext cx="33750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000">
                <a:cs typeface="Arial" panose="020B0604020202020204" pitchFamily="34" charset="0"/>
                <a:sym typeface="Arial" panose="020B0604020202020204" pitchFamily="34" charset="0"/>
              </a:rPr>
              <a:t>Condensação  </a:t>
            </a:r>
            <a:endParaRPr lang="pt-BR" sz="4000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10245" name="Picture 5" descr="PERISPÍRIT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122363"/>
            <a:ext cx="1501775" cy="1730375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OME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141413"/>
            <a:ext cx="1639888" cy="1639887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ALINHA CHOC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149725"/>
            <a:ext cx="2249488" cy="1684338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LUIDO COSM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149725"/>
            <a:ext cx="1963738" cy="1770063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DB639B-4330-438F-B8D7-424908EDA040}" type="slidenum">
              <a:rPr lang="pt-BR" sz="1000" smtClean="0"/>
              <a:pPr>
                <a:spcBef>
                  <a:spcPct val="0"/>
                </a:spcBef>
              </a:pPr>
              <a:t>8</a:t>
            </a:fld>
            <a:endParaRPr lang="pt-BR" sz="1000" smtClean="0"/>
          </a:p>
        </p:txBody>
      </p:sp>
      <p:pic>
        <p:nvPicPr>
          <p:cNvPr id="12291" name="Picture 4" descr="7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 bwMode="auto">
          <a:xfrm>
            <a:off x="41275" y="39688"/>
            <a:ext cx="9102725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11188" y="2349500"/>
            <a:ext cx="79216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estado </a:t>
            </a:r>
            <a:r>
              <a:rPr lang="pt-BR" sz="40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etérico</a:t>
            </a: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ao</a:t>
            </a:r>
            <a:b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sz="40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materialização,</a:t>
            </a: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há diversificada </a:t>
            </a:r>
            <a:r>
              <a:rPr lang="pt-BR" sz="40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produção</a:t>
            </a: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sz="40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corpos</a:t>
            </a:r>
            <a:r>
              <a:rPr lang="pt-BR" sz="400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na </a:t>
            </a:r>
            <a:r>
              <a:rPr lang="pt-BR" sz="4000" b="1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natureza</a:t>
            </a:r>
            <a:endParaRPr lang="pt-BR" sz="4000" smtClean="0">
              <a:solidFill>
                <a:srgbClr val="679491"/>
              </a:solidFill>
            </a:endParaRPr>
          </a:p>
        </p:txBody>
      </p:sp>
      <p:sp>
        <p:nvSpPr>
          <p:cNvPr id="12293" name="Rectangle 3"/>
          <p:cNvSpPr>
            <a:spLocks/>
          </p:cNvSpPr>
          <p:nvPr/>
        </p:nvSpPr>
        <p:spPr bwMode="auto">
          <a:xfrm rot="10800000" flipV="1">
            <a:off x="900113" y="434975"/>
            <a:ext cx="64738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Importância do tema</a:t>
            </a:r>
            <a:endParaRPr lang="pt-BR" sz="4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BE2BE-39ED-4662-96E8-7603D7B28278}" type="slidenum">
              <a:rPr lang="pt-BR" sz="1000" smtClean="0"/>
              <a:pPr>
                <a:spcBef>
                  <a:spcPct val="0"/>
                </a:spcBef>
              </a:pPr>
              <a:t>9</a:t>
            </a:fld>
            <a:endParaRPr lang="pt-BR" sz="10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11188" y="3398838"/>
            <a:ext cx="7870825" cy="262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um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oceano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imenso em que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tudo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todos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no universo estão </a:t>
            </a:r>
            <a:r>
              <a:rPr lang="pt-BR" altLang="ja-JP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mergulhados</a:t>
            </a:r>
            <a: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altLang="ja-JP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800" i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>
              <a:solidFill>
                <a:srgbClr val="679491"/>
              </a:solidFill>
            </a:endParaRPr>
          </a:p>
        </p:txBody>
      </p:sp>
      <p:sp>
        <p:nvSpPr>
          <p:cNvPr id="13316" name="AutoShape 4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3317" name="Picture 6" descr="univer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1166813"/>
            <a:ext cx="30480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3020</Words>
  <Application>Microsoft Office PowerPoint</Application>
  <PresentationFormat>Apresentação na tela (4:3)</PresentationFormat>
  <Paragraphs>461</Paragraphs>
  <Slides>52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GEPE_GEM_Unidade1_Aula4</vt:lpstr>
      <vt:lpstr>Apresentação do PowerPoint</vt:lpstr>
      <vt:lpstr>Apresentação do PowerPoint</vt:lpstr>
      <vt:lpstr>FLUIDO CÓSMICO UNIVERSAL - FCU</vt:lpstr>
      <vt:lpstr>Tudo que existe no universo,  criado por Deus, não sendo Espírito,  é fluido cósmico universal Therezinha Oliveira</vt:lpstr>
      <vt:lpstr>DEUS</vt:lpstr>
      <vt:lpstr>O FCU também é chamado de matéria elementar ou matéria primitiva</vt:lpstr>
      <vt:lpstr>Imponderável </vt:lpstr>
      <vt:lpstr>Do estado etérico ao de materialização, há diversificada produção  de corpos na natureza</vt:lpstr>
      <vt:lpstr>É como um oceano imenso em que tudo e todos no universo estão mergulhados Therezinha Oliveira</vt:lpstr>
      <vt:lpstr>FLUIDOS ESPIRITUAIS</vt:lpstr>
      <vt:lpstr>A matéria do mundo espiritual e a sua atmosfera são constituídas de fluido Therezinha Oliveira</vt:lpstr>
      <vt:lpstr>Na atmosfera fluídica (...) os Espíritos extraem todos os materiais sobre os quais operam, até mesmo para formar o seu perispírito Therezinha Oliveira</vt:lpstr>
      <vt:lpstr>Os Espíritos, por meio do perispírito, absorvem, individualizam e exalam os fluidos de acordo com o seu grau evolutivo</vt:lpstr>
      <vt:lpstr>O fluido vital que anima os seres vivos é extraído do fluido universal</vt:lpstr>
      <vt:lpstr>AÇÃO DOS ESPÍRITOS SOBRE OS FLUIDOS</vt:lpstr>
      <vt:lpstr>É por meio do pensamento e da vontade que o Espírito age sobre os fluidos</vt:lpstr>
      <vt:lpstr>O Espírito dirige os fluidos, aglomera-os, dá-lhes forma, aparência, cor e pode, até, mudar suas propriedades Therezinha Oliveira</vt:lpstr>
      <vt:lpstr>Esta ação pode ser consciente ou inconsciente</vt:lpstr>
      <vt:lpstr>Os fluidos são neutros</vt:lpstr>
      <vt:lpstr>São os pensamentos e sentimentos que alteram as suas características</vt:lpstr>
      <vt:lpstr>Fluidos iguais se combinam</vt:lpstr>
      <vt:lpstr>Fluidos contrários se repelem</vt:lpstr>
      <vt:lpstr>Fluidos fracos cedem aos fluidos mais fortes</vt:lpstr>
      <vt:lpstr>Os bons fluidos predominam sobre os fluidos maus</vt:lpstr>
      <vt:lpstr>A vontade do Espírito reforça as qualidades boas ou más dos fluidos</vt:lpstr>
      <vt:lpstr>As condições criadas pela ação do Espírito nos fluidos podem ser modificadas por novas ações do próprio Espírito ou por ações de outros Espíritos Therezinha Oliveira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Info</cp:lastModifiedBy>
  <cp:revision>210</cp:revision>
  <dcterms:created xsi:type="dcterms:W3CDTF">2012-11-15T17:55:20Z</dcterms:created>
  <dcterms:modified xsi:type="dcterms:W3CDTF">2014-09-10T13:51:33Z</dcterms:modified>
</cp:coreProperties>
</file>