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396" r:id="rId2"/>
    <p:sldId id="471" r:id="rId3"/>
    <p:sldId id="398" r:id="rId4"/>
    <p:sldId id="399" r:id="rId5"/>
    <p:sldId id="400" r:id="rId6"/>
    <p:sldId id="472" r:id="rId7"/>
    <p:sldId id="473" r:id="rId8"/>
    <p:sldId id="401" r:id="rId9"/>
    <p:sldId id="474" r:id="rId10"/>
    <p:sldId id="402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5" r:id="rId22"/>
    <p:sldId id="47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30" r:id="rId34"/>
    <p:sldId id="431" r:id="rId35"/>
    <p:sldId id="433" r:id="rId36"/>
    <p:sldId id="435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2" r:id="rId53"/>
    <p:sldId id="453" r:id="rId54"/>
    <p:sldId id="454" r:id="rId55"/>
    <p:sldId id="455" r:id="rId56"/>
    <p:sldId id="456" r:id="rId57"/>
    <p:sldId id="457" r:id="rId58"/>
    <p:sldId id="459" r:id="rId59"/>
    <p:sldId id="460" r:id="rId60"/>
    <p:sldId id="461" r:id="rId61"/>
    <p:sldId id="462" r:id="rId62"/>
    <p:sldId id="463" r:id="rId63"/>
    <p:sldId id="464" r:id="rId64"/>
    <p:sldId id="465" r:id="rId65"/>
    <p:sldId id="466" r:id="rId66"/>
    <p:sldId id="467" r:id="rId67"/>
    <p:sldId id="468" r:id="rId68"/>
    <p:sldId id="469" r:id="rId69"/>
    <p:sldId id="470" r:id="rId7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995"/>
    <a:srgbClr val="3333CC"/>
    <a:srgbClr val="333399"/>
    <a:srgbClr val="000066"/>
    <a:srgbClr val="7C7995"/>
    <a:srgbClr val="FFFF99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708" autoAdjust="0"/>
  </p:normalViewPr>
  <p:slideViewPr>
    <p:cSldViewPr>
      <p:cViewPr varScale="1">
        <p:scale>
          <a:sx n="35" d="100"/>
          <a:sy n="35" d="100"/>
        </p:scale>
        <p:origin x="24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4AFF02-FB6E-4B87-AA99-5608D458C0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63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PRIMEIRA UNIDADE – MEDIUNIDADE E SUA PRÁTICA</a:t>
            </a:r>
          </a:p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7 – Concentração</a:t>
            </a:r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A6414E-8A3D-46DA-82B8-019B80A552C6}" type="slidenum">
              <a:rPr lang="pt-BR" b="0" smtClean="0"/>
              <a:pPr/>
              <a:t>1</a:t>
            </a:fld>
            <a:endParaRPr lang="pt-BR" b="0"/>
          </a:p>
        </p:txBody>
      </p:sp>
    </p:spTree>
    <p:extLst>
      <p:ext uri="{BB962C8B-B14F-4D97-AF65-F5344CB8AC3E}">
        <p14:creationId xmlns:p14="http://schemas.microsoft.com/office/powerpoint/2010/main" val="2741254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Ter em mente o trabalho espiritual de que irá participar mais tarde e a importância desse compromisso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496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Evitar emoções violentas, atritos, contrariedades</a:t>
            </a:r>
            <a:r>
              <a:rPr lang="pt-BR" baseline="0" dirty="0"/>
              <a:t> e discussões que levam à exaltação de ânimo (para tanto, exercitar a paciência e a humildade)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92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Fugir ao que</a:t>
            </a:r>
            <a:r>
              <a:rPr lang="pt-BR" baseline="0" dirty="0"/>
              <a:t> pode levar à tensão, procurar manter o equilíbrio físico e espiritual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66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Alimentar-se frugalmente, para não sobrecarregar o físico</a:t>
            </a:r>
          </a:p>
          <a:p>
            <a:r>
              <a:rPr lang="pt-BR" dirty="0"/>
              <a:t>Não tomar bebida alcoólica</a:t>
            </a:r>
            <a:r>
              <a:rPr lang="pt-BR" baseline="0" dirty="0"/>
              <a:t> nem fumar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036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B71DA7-15CD-489F-926F-7076F9440A3F}" type="slidenum">
              <a:rPr lang="pt-BR" b="0"/>
              <a:pPr algn="r" eaLnBrk="1" hangingPunct="1">
                <a:spcBef>
                  <a:spcPct val="0"/>
                </a:spcBef>
              </a:pPr>
              <a:t>18</a:t>
            </a:fld>
            <a:endParaRPr lang="pt-BR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noProof="0" dirty="0"/>
              <a:t>Na hora da reunião, quanto ao físico</a:t>
            </a:r>
          </a:p>
        </p:txBody>
      </p:sp>
    </p:spTree>
    <p:extLst>
      <p:ext uri="{BB962C8B-B14F-4D97-AF65-F5344CB8AC3E}">
        <p14:creationId xmlns:p14="http://schemas.microsoft.com/office/powerpoint/2010/main" val="4150645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Estar higienizado e vestido com discrição e sobriedade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009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ja-JP" sz="1200" dirty="0">
                <a:cs typeface="Arial" panose="020B0604020202020204" pitchFamily="34" charset="0"/>
                <a:sym typeface="Arial" panose="020B0604020202020204" pitchFamily="34" charset="0"/>
              </a:rPr>
              <a:t>Evitar roupas e calçados que apertem, e perfumes fortes (para não perturbar os outros)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605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Sentar-se em posição cômoda, sem contrair</a:t>
            </a:r>
            <a:r>
              <a:rPr lang="pt-BR" baseline="0" dirty="0"/>
              <a:t> músculos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83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Sentar-se em posição cômoda, sem contrair músculos, e respirar calmamente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Therezinha Oliveira </a:t>
            </a:r>
            <a:r>
              <a:rPr lang="ja-JP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objetivo é facilitar o bem-estar físico, nunca, porém, o desalinho das atitudes, o relaxamento das boas maneiras</a:t>
            </a:r>
            <a:r>
              <a:rPr lang="ja-JP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149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noProof="0" dirty="0"/>
              <a:t>Evitar mexer-se muito</a:t>
            </a:r>
          </a:p>
        </p:txBody>
      </p:sp>
    </p:spTree>
    <p:extLst>
      <p:ext uri="{BB962C8B-B14F-4D97-AF65-F5344CB8AC3E}">
        <p14:creationId xmlns:p14="http://schemas.microsoft.com/office/powerpoint/2010/main" val="96676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B1C8B9-B695-4CAB-8033-31FC649514C2}" type="slidenum">
              <a:rPr lang="pt-BR" smtClean="0"/>
              <a:pPr>
                <a:spcBef>
                  <a:spcPct val="0"/>
                </a:spcBef>
              </a:pPr>
              <a:t>3</a:t>
            </a:fld>
            <a:endParaRPr lang="pt-B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altLang="ja-JP" sz="12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Concentração é o ato pelo qual fechamos as portas da mente ao exterior e orientamos nossa atividade interiormente, para determinado objetivo</a:t>
            </a:r>
            <a:endParaRPr lang="pt-BR" dirty="0"/>
          </a:p>
          <a:p>
            <a:endParaRPr lang="pt-BR" dirty="0"/>
          </a:p>
          <a:p>
            <a:r>
              <a:rPr lang="pt-BR" dirty="0"/>
              <a:t>Concentração é a capacidade de focar-se num alvo e mantê-la pelo tempo que desejar. Isso não é uma tarefa fácil, pois em nosso dia-a-dia nos envolvemos em processos emocionais e em incessantes devaneios, perdendo completamente a percepção do que está a nossa volta, e só notamos nossa situação indesejável quando tentamos fazer alguma atividade que exige tranquilidade</a:t>
            </a:r>
          </a:p>
          <a:p>
            <a:endParaRPr lang="pt-BR" dirty="0"/>
          </a:p>
          <a:p>
            <a:r>
              <a:rPr lang="pt-BR" dirty="0"/>
              <a:t>Quando nos concentramos, a velocidade interna diminui, a quantidade dos pensamentos diminui e o cérebro trabalha em faixas de frequência mais lentas, aumentando nossa percepção sobre tudo o que estava a nossa volta. Neste estado aumentamos nosso espaço interno, passamos a ter clareza de pensamento e novas percepções. Relaxamos nossa mente e nosso corpo, equilibramos nossa respiração, melhoramos a oxigenação e reduzimos a frequência cardíaca.</a:t>
            </a:r>
          </a:p>
          <a:p>
            <a:r>
              <a:rPr lang="pt-BR" dirty="0"/>
              <a:t>Na concentração </a:t>
            </a:r>
            <a:r>
              <a:rPr lang="pt-BR" dirty="0" err="1"/>
              <a:t>unidirecionada</a:t>
            </a:r>
            <a:r>
              <a:rPr lang="pt-BR" dirty="0"/>
              <a:t>, que é a atenção completa a um objeto, nossas energias se organizam e se direcionam para este objetivo, portanto, não há desperdício de energia, e as interferências externas são reduzidas ao máximo. Neste estado mental existe a continuidade e é possível, desta forma, atingir os objetivos propostos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83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Evitar </a:t>
            </a:r>
            <a:r>
              <a:rPr lang="pt-BR" baseline="0" noProof="0" dirty="0"/>
              <a:t>bocejar ou fazer movimentos que incomodem os demais participantes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1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baseline="0" noProof="0" dirty="0"/>
              <a:t>Evitar fazer movimentos e ruídos que incomodem os demais participantes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96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47F411-229F-4766-B63D-7FBF291E3E6D}" type="slidenum">
              <a:rPr lang="pt-BR" b="0"/>
              <a:pPr algn="r" eaLnBrk="1" hangingPunct="1">
                <a:spcBef>
                  <a:spcPct val="0"/>
                </a:spcBef>
              </a:pPr>
              <a:t>26</a:t>
            </a:fld>
            <a:endParaRPr lang="pt-BR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Na </a:t>
            </a:r>
            <a:r>
              <a:rPr lang="en-US" dirty="0" err="1"/>
              <a:t>hora</a:t>
            </a:r>
            <a:r>
              <a:rPr lang="en-US" dirty="0"/>
              <a:t> da </a:t>
            </a:r>
            <a:r>
              <a:rPr lang="en-US" dirty="0" err="1"/>
              <a:t>reunião</a:t>
            </a:r>
            <a:r>
              <a:rPr lang="en-US" dirty="0"/>
              <a:t>,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psíquico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39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dirty="0"/>
              <a:t>Abstrair-se dos estímulos exteriores (sons, luzes, movimentos)</a:t>
            </a:r>
          </a:p>
        </p:txBody>
      </p:sp>
    </p:spTree>
    <p:extLst>
      <p:ext uri="{BB962C8B-B14F-4D97-AF65-F5344CB8AC3E}">
        <p14:creationId xmlns:p14="http://schemas.microsoft.com/office/powerpoint/2010/main" val="2203455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err="1"/>
              <a:t>Serenar</a:t>
            </a:r>
            <a:r>
              <a:rPr lang="en-US" dirty="0"/>
              <a:t> o </a:t>
            </a:r>
            <a:r>
              <a:rPr lang="en-US" dirty="0" err="1"/>
              <a:t>íntimo</a:t>
            </a:r>
            <a:r>
              <a:rPr lang="en-US" dirty="0"/>
              <a:t>, </a:t>
            </a:r>
            <a:r>
              <a:rPr lang="en-US" dirty="0" err="1"/>
              <a:t>esquecendo</a:t>
            </a:r>
            <a:r>
              <a:rPr lang="en-US" baseline="0" dirty="0"/>
              <a:t> </a:t>
            </a:r>
            <a:r>
              <a:rPr lang="en-US" baseline="0" dirty="0" err="1"/>
              <a:t>preocupações</a:t>
            </a:r>
            <a:r>
              <a:rPr lang="en-US" baseline="0" dirty="0"/>
              <a:t> </a:t>
            </a:r>
            <a:r>
              <a:rPr lang="en-US" baseline="0" dirty="0" err="1"/>
              <a:t>pessoais</a:t>
            </a:r>
            <a:endParaRPr lang="en-US" baseline="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32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pt-BR" altLang="ja-JP" dirty="0">
                <a:cs typeface="Arial" panose="020B0604020202020204" pitchFamily="34" charset="0"/>
                <a:sym typeface="Arial" panose="020B0604020202020204" pitchFamily="34" charset="0"/>
              </a:rPr>
              <a:t>Sentir-se fraterno </a:t>
            </a:r>
            <a:r>
              <a:rPr lang="pt-BR" dirty="0">
                <a:cs typeface="Arial" panose="020B0604020202020204" pitchFamily="34" charset="0"/>
                <a:sym typeface="Arial" panose="020B0604020202020204" pitchFamily="34" charset="0"/>
              </a:rPr>
              <a:t>e solidário com os demais participantes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718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noProof="0" dirty="0"/>
              <a:t>Focalizar os objetivos da reunião:</a:t>
            </a:r>
          </a:p>
          <a:p>
            <a:pPr>
              <a:buFontTx/>
              <a:buChar char="-"/>
              <a:defRPr/>
            </a:pPr>
            <a:r>
              <a:rPr lang="pt-BR" noProof="0" dirty="0"/>
              <a:t>Pensar na importância e responsabilidade do ato de, voluntariamente, ativar o intercâmbio mediúnico</a:t>
            </a:r>
          </a:p>
          <a:p>
            <a:pPr>
              <a:buFontTx/>
              <a:buChar char="-"/>
              <a:defRPr/>
            </a:pPr>
            <a:r>
              <a:rPr lang="pt-BR" noProof="0" dirty="0"/>
              <a:t>Lembrar que o objetivo da sessão é aprender e servir, socorrer</a:t>
            </a:r>
            <a:r>
              <a:rPr lang="pt-BR" baseline="0" noProof="0" dirty="0"/>
              <a:t> e socorrer-se, dentro das leis divinas</a:t>
            </a:r>
          </a:p>
          <a:p>
            <a:pPr>
              <a:buFontTx/>
              <a:buChar char="-"/>
              <a:defRPr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505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Orar</a:t>
            </a:r>
            <a:r>
              <a:rPr lang="en-US" baseline="0" dirty="0"/>
              <a:t> e </a:t>
            </a:r>
            <a:r>
              <a:rPr lang="en-US" baseline="0" dirty="0" err="1"/>
              <a:t>buscar</a:t>
            </a:r>
            <a:r>
              <a:rPr lang="en-US" baseline="0" dirty="0"/>
              <a:t> </a:t>
            </a:r>
            <a:r>
              <a:rPr lang="en-US" baseline="0" dirty="0" err="1"/>
              <a:t>sintonia</a:t>
            </a:r>
            <a:r>
              <a:rPr lang="en-US" baseline="0" dirty="0"/>
              <a:t> com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Espíritos</a:t>
            </a:r>
            <a:r>
              <a:rPr lang="en-US" baseline="0" dirty="0"/>
              <a:t> </a:t>
            </a:r>
            <a:r>
              <a:rPr lang="en-US" baseline="0" dirty="0" err="1"/>
              <a:t>superiores</a:t>
            </a:r>
            <a:endParaRPr lang="en-US" baseline="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58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02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7FFC72-7BFB-48FC-907D-2A851C1D8772}" type="slidenum">
              <a:rPr lang="pt-BR" b="0"/>
              <a:pPr algn="r" eaLnBrk="1" hangingPunct="1">
                <a:spcBef>
                  <a:spcPct val="0"/>
                </a:spcBef>
              </a:pPr>
              <a:t>33</a:t>
            </a:fld>
            <a:endParaRPr lang="pt-BR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noProof="0" dirty="0"/>
              <a:t>“Formando a corrente”</a:t>
            </a:r>
          </a:p>
          <a:p>
            <a:pPr>
              <a:defRPr/>
            </a:pPr>
            <a:r>
              <a:rPr lang="pt-BR" noProof="0" dirty="0"/>
              <a:t>Com</a:t>
            </a:r>
            <a:r>
              <a:rPr lang="pt-BR" baseline="0" noProof="0" dirty="0"/>
              <a:t> a concentração, pouco a pouco, se acalmam as inquietudes e agitações e passam a ser liberados fluidos e energias positivos, que as mentes de encarnados e desencarnados, em união, trabalham e conduzem num único sentido</a:t>
            </a:r>
          </a:p>
          <a:p>
            <a:pPr>
              <a:defRPr/>
            </a:pPr>
            <a:endParaRPr lang="pt-BR" baseline="0" noProof="0" dirty="0"/>
          </a:p>
          <a:p>
            <a:pPr>
              <a:defRPr/>
            </a:pPr>
            <a:r>
              <a:rPr lang="pt-BR" baseline="0" noProof="0" dirty="0"/>
              <a:t>Quando a conjugação atinge o nível necessário, estabeleceu-se a ligação entre o Céu e a Terra, num sublime fluxo de forças fluídicas</a:t>
            </a:r>
          </a:p>
          <a:p>
            <a:pPr>
              <a:defRPr/>
            </a:pPr>
            <a:endParaRPr lang="pt-BR" baseline="0" noProof="0" dirty="0"/>
          </a:p>
          <a:p>
            <a:pPr>
              <a:defRPr/>
            </a:pPr>
            <a:r>
              <a:rPr lang="pt-BR" baseline="0" noProof="0" dirty="0"/>
              <a:t>O intercâmbio mediúnico se faz, então, ensejando a encarnados e desencarnados o conforto e o esclarecimento, o despertar e a renovação, o dar e o receber</a:t>
            </a:r>
          </a:p>
          <a:p>
            <a:pPr>
              <a:defRPr/>
            </a:pPr>
            <a:endParaRPr lang="pt-BR" baseline="0" noProof="0" dirty="0"/>
          </a:p>
          <a:p>
            <a:pPr>
              <a:defRPr/>
            </a:pPr>
            <a:r>
              <a:rPr lang="pt-BR" baseline="0" noProof="0" dirty="0"/>
              <a:t>A esse processo de ligação espiritual é que popularmente se chama “formar corrente”</a:t>
            </a:r>
          </a:p>
          <a:p>
            <a:pPr>
              <a:defRPr/>
            </a:pPr>
            <a:r>
              <a:rPr lang="pt-BR" baseline="0" noProof="0" dirty="0"/>
              <a:t>Ela não depende de fórmulas, rituais, vestes especiais ou lugares determinados ao redor da mesa</a:t>
            </a:r>
          </a:p>
          <a:p>
            <a:pPr>
              <a:defRPr/>
            </a:pPr>
            <a:r>
              <a:rPr lang="pt-BR" baseline="0" noProof="0" dirty="0"/>
              <a:t>Somente quando ela se faz é que a reunião em verdade foi “aberta”, pois somente então se inicia a comunhão harmoniosa entre os dois planos</a:t>
            </a:r>
          </a:p>
          <a:p>
            <a:pPr>
              <a:defRPr/>
            </a:pPr>
            <a:endParaRPr lang="pt-BR" baseline="0" noProof="0" dirty="0"/>
          </a:p>
          <a:p>
            <a:pPr>
              <a:defRPr/>
            </a:pPr>
            <a:r>
              <a:rPr lang="pt-BR" baseline="0" noProof="0" dirty="0"/>
              <a:t>Quem estiver em concentração, oração e doação, se tornará um elo vivo na corrente espiritual formada</a:t>
            </a:r>
          </a:p>
          <a:p>
            <a:pPr>
              <a:defRPr/>
            </a:pPr>
            <a:r>
              <a:rPr lang="pt-BR" baseline="0" noProof="0" dirty="0"/>
              <a:t>Quem se alhear, refratário e improdutivo, dela não participará, ainda que fisicamente se encontre no recinto e, até mesmo, sentado à mesa mediúnica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0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concentração é muito importante no trabalho mediúnico para alcançar a comunhão com o plano espiritual, individual</a:t>
            </a:r>
            <a:r>
              <a:rPr lang="pt-BR" baseline="0" dirty="0"/>
              <a:t> ou coletivamente, e manter a sintonia durante a reunião mediúnica – </a:t>
            </a:r>
            <a:r>
              <a:rPr lang="pt-BR" baseline="0" dirty="0" err="1"/>
              <a:t>pág</a:t>
            </a:r>
            <a:r>
              <a:rPr lang="pt-BR" baseline="0" dirty="0"/>
              <a:t> 26 – Livro Orientação mediúnica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223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noProof="0" dirty="0"/>
              <a:t>“Aberta” a reunião, o ambiente fluídico precisará ser mantido, sustentado em todo o decorrer do trabalho</a:t>
            </a:r>
          </a:p>
        </p:txBody>
      </p:sp>
    </p:spTree>
    <p:extLst>
      <p:ext uri="{BB962C8B-B14F-4D97-AF65-F5344CB8AC3E}">
        <p14:creationId xmlns:p14="http://schemas.microsoft.com/office/powerpoint/2010/main" val="41820738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noProof="0" dirty="0"/>
              <a:t>Para tanto, cada participante deve:</a:t>
            </a:r>
            <a:r>
              <a:rPr lang="pt-BR" baseline="0" noProof="0" dirty="0"/>
              <a:t> </a:t>
            </a:r>
          </a:p>
          <a:p>
            <a:pPr>
              <a:defRPr/>
            </a:pPr>
            <a:r>
              <a:rPr lang="pt-BR" baseline="0" noProof="0" dirty="0"/>
              <a:t>Cuidar de estar sempre concentrado nos objetivos da reunião</a:t>
            </a:r>
          </a:p>
          <a:p>
            <a:pPr>
              <a:defRPr/>
            </a:pPr>
            <a:r>
              <a:rPr lang="pt-BR" baseline="0" noProof="0" dirty="0"/>
              <a:t>Orar e doar vibrações, quer em favor dos companheiros do grupo, quer em apoio ao trabalho dos bons Espíritos, quer em socorro a entidades espirituais necessitadas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Um </a:t>
            </a:r>
            <a:r>
              <a:rPr lang="en-US" baseline="0" dirty="0" err="1"/>
              <a:t>bom</a:t>
            </a:r>
            <a:r>
              <a:rPr lang="en-US" baseline="0" dirty="0"/>
              <a:t> </a:t>
            </a:r>
            <a:r>
              <a:rPr lang="en-US" baseline="0" dirty="0" err="1"/>
              <a:t>meio</a:t>
            </a:r>
            <a:r>
              <a:rPr lang="en-US" baseline="0" dirty="0"/>
              <a:t> é:</a:t>
            </a:r>
          </a:p>
          <a:p>
            <a:pPr>
              <a:buFontTx/>
              <a:buChar char="-"/>
              <a:defRPr/>
            </a:pPr>
            <a:r>
              <a:rPr lang="en-US" baseline="0" dirty="0" err="1"/>
              <a:t>Mentalizar</a:t>
            </a:r>
            <a:r>
              <a:rPr lang="en-US" baseline="0" dirty="0"/>
              <a:t> as </a:t>
            </a:r>
            <a:r>
              <a:rPr lang="en-US" baseline="0" dirty="0" err="1"/>
              <a:t>criaturas</a:t>
            </a:r>
            <a:r>
              <a:rPr lang="en-US" baseline="0" dirty="0"/>
              <a:t> </a:t>
            </a:r>
            <a:r>
              <a:rPr lang="en-US" baseline="0" dirty="0" err="1"/>
              <a:t>ligadas</a:t>
            </a:r>
            <a:r>
              <a:rPr lang="en-US" baseline="0" dirty="0"/>
              <a:t> à </a:t>
            </a:r>
            <a:r>
              <a:rPr lang="en-US" baseline="0" dirty="0" err="1"/>
              <a:t>reunião</a:t>
            </a:r>
            <a:r>
              <a:rPr lang="en-US" baseline="0" dirty="0"/>
              <a:t>, </a:t>
            </a:r>
            <a:r>
              <a:rPr lang="en-US" baseline="0" dirty="0" err="1"/>
              <a:t>encarnadas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desencarnadas</a:t>
            </a:r>
            <a:r>
              <a:rPr lang="en-US" baseline="0" dirty="0"/>
              <a:t>, </a:t>
            </a:r>
            <a:r>
              <a:rPr lang="en-US" baseline="0" dirty="0" err="1"/>
              <a:t>endereçando-lhes</a:t>
            </a:r>
            <a:r>
              <a:rPr lang="en-US" baseline="0" dirty="0"/>
              <a:t> </a:t>
            </a:r>
            <a:r>
              <a:rPr lang="en-US" baseline="0" dirty="0" err="1"/>
              <a:t>pensamentos</a:t>
            </a:r>
            <a:r>
              <a:rPr lang="en-US" baseline="0" dirty="0"/>
              <a:t> </a:t>
            </a:r>
            <a:r>
              <a:rPr lang="en-US" baseline="0" dirty="0" err="1"/>
              <a:t>bons</a:t>
            </a:r>
            <a:r>
              <a:rPr lang="en-US" baseline="0" dirty="0"/>
              <a:t> e </a:t>
            </a:r>
            <a:r>
              <a:rPr lang="en-US" baseline="0" dirty="0" err="1"/>
              <a:t>envolvendo</a:t>
            </a:r>
            <a:r>
              <a:rPr lang="en-US" baseline="0" dirty="0"/>
              <a:t>-as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sentimentos</a:t>
            </a:r>
            <a:r>
              <a:rPr lang="en-US" baseline="0" dirty="0"/>
              <a:t> </a:t>
            </a:r>
            <a:r>
              <a:rPr lang="en-US" baseline="0" dirty="0" err="1"/>
              <a:t>fraternos</a:t>
            </a:r>
            <a:endParaRPr lang="en-US" baseline="0" dirty="0"/>
          </a:p>
          <a:p>
            <a:pPr>
              <a:buFontTx/>
              <a:buChar char="-"/>
              <a:defRPr/>
            </a:pPr>
            <a:r>
              <a:rPr lang="en-US" baseline="0" dirty="0" err="1"/>
              <a:t>Ficar</a:t>
            </a:r>
            <a:r>
              <a:rPr lang="en-US" baseline="0" dirty="0"/>
              <a:t> </a:t>
            </a:r>
            <a:r>
              <a:rPr lang="en-US" baseline="0" dirty="0" err="1"/>
              <a:t>meditando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tudo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é </a:t>
            </a:r>
            <a:r>
              <a:rPr lang="en-US" baseline="0" dirty="0" err="1"/>
              <a:t>bom</a:t>
            </a:r>
            <a:r>
              <a:rPr lang="en-US" baseline="0" dirty="0"/>
              <a:t> e </a:t>
            </a:r>
            <a:r>
              <a:rPr lang="en-US" baseline="0" dirty="0" err="1"/>
              <a:t>digno</a:t>
            </a:r>
            <a:r>
              <a:rPr lang="en-US" baseline="0" dirty="0"/>
              <a:t> </a:t>
            </a:r>
            <a:r>
              <a:rPr lang="en-US" baseline="0" dirty="0" err="1"/>
              <a:t>diante</a:t>
            </a:r>
            <a:r>
              <a:rPr lang="en-US" baseline="0" dirty="0"/>
              <a:t> de Deus (</a:t>
            </a:r>
            <a:r>
              <a:rPr lang="en-US" baseline="0" dirty="0" err="1"/>
              <a:t>caridade</a:t>
            </a:r>
            <a:r>
              <a:rPr lang="en-US" baseline="0" dirty="0"/>
              <a:t>, </a:t>
            </a:r>
            <a:r>
              <a:rPr lang="en-US" baseline="0" dirty="0" err="1"/>
              <a:t>fé</a:t>
            </a:r>
            <a:r>
              <a:rPr lang="en-US" baseline="0" dirty="0"/>
              <a:t>, </a:t>
            </a:r>
            <a:r>
              <a:rPr lang="en-US" baseline="0" dirty="0" err="1"/>
              <a:t>esperança</a:t>
            </a:r>
            <a:r>
              <a:rPr lang="en-US" baseline="0" dirty="0"/>
              <a:t>, </a:t>
            </a:r>
            <a:r>
              <a:rPr lang="en-US" baseline="0" dirty="0" err="1"/>
              <a:t>alegria</a:t>
            </a:r>
            <a:r>
              <a:rPr lang="en-US" baseline="0" dirty="0"/>
              <a:t>, </a:t>
            </a:r>
            <a:r>
              <a:rPr lang="en-US" baseline="0" dirty="0" err="1"/>
              <a:t>resignação</a:t>
            </a:r>
            <a:r>
              <a:rPr lang="en-US" baseline="0" dirty="0"/>
              <a:t>, etc) e </a:t>
            </a:r>
            <a:r>
              <a:rPr lang="en-US" baseline="0" dirty="0" err="1"/>
              <a:t>procurar</a:t>
            </a:r>
            <a:r>
              <a:rPr lang="en-US" baseline="0" dirty="0"/>
              <a:t> </a:t>
            </a:r>
            <a:r>
              <a:rPr lang="en-US" baseline="0" dirty="0" err="1"/>
              <a:t>emanar</a:t>
            </a:r>
            <a:r>
              <a:rPr lang="en-US" baseline="0" dirty="0"/>
              <a:t> </a:t>
            </a:r>
            <a:r>
              <a:rPr lang="en-US" baseline="0" dirty="0" err="1"/>
              <a:t>forças</a:t>
            </a:r>
            <a:r>
              <a:rPr lang="en-US" baseline="0" dirty="0"/>
              <a:t> </a:t>
            </a:r>
            <a:r>
              <a:rPr lang="en-US" baseline="0" dirty="0" err="1"/>
              <a:t>fluídicas</a:t>
            </a:r>
            <a:r>
              <a:rPr lang="en-US" baseline="0" dirty="0"/>
              <a:t> </a:t>
            </a:r>
            <a:r>
              <a:rPr lang="en-US" baseline="0" dirty="0" err="1"/>
              <a:t>benéficas</a:t>
            </a:r>
            <a:r>
              <a:rPr lang="en-US" baseline="0" dirty="0"/>
              <a:t>,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bons</a:t>
            </a:r>
            <a:r>
              <a:rPr lang="en-US" baseline="0" dirty="0"/>
              <a:t> </a:t>
            </a:r>
            <a:r>
              <a:rPr lang="en-US" baseline="0" dirty="0" err="1"/>
              <a:t>Espíritos</a:t>
            </a:r>
            <a:r>
              <a:rPr lang="en-US" baseline="0" dirty="0"/>
              <a:t> </a:t>
            </a:r>
            <a:r>
              <a:rPr lang="en-US" baseline="0" dirty="0" err="1"/>
              <a:t>utilizarão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benefício</a:t>
            </a:r>
            <a:r>
              <a:rPr lang="en-US" baseline="0" dirty="0"/>
              <a:t> </a:t>
            </a:r>
            <a:r>
              <a:rPr lang="en-US" baseline="0" dirty="0" err="1"/>
              <a:t>geral</a:t>
            </a:r>
            <a:endParaRPr lang="en-US" baseline="0" dirty="0"/>
          </a:p>
          <a:p>
            <a:pPr>
              <a:buFontTx/>
              <a:buChar char="-"/>
              <a:defRPr/>
            </a:pPr>
            <a:endParaRPr lang="en-US" baseline="0" dirty="0"/>
          </a:p>
          <a:p>
            <a:pPr>
              <a:buFontTx/>
              <a:buNone/>
              <a:defRPr/>
            </a:pPr>
            <a:r>
              <a:rPr lang="en-US" dirty="0" err="1"/>
              <a:t>Concentrar</a:t>
            </a:r>
            <a:r>
              <a:rPr lang="en-US" dirty="0"/>
              <a:t>-se</a:t>
            </a:r>
            <a:r>
              <a:rPr lang="en-US" baseline="0" dirty="0"/>
              <a:t> e </a:t>
            </a:r>
            <a:r>
              <a:rPr lang="en-US" baseline="0" dirty="0" err="1"/>
              <a:t>manter</a:t>
            </a:r>
            <a:r>
              <a:rPr lang="en-US" baseline="0" dirty="0"/>
              <a:t> a </a:t>
            </a:r>
            <a:r>
              <a:rPr lang="en-US" baseline="0" dirty="0" err="1"/>
              <a:t>vibração</a:t>
            </a:r>
            <a:r>
              <a:rPr lang="en-US" baseline="0" dirty="0"/>
              <a:t> </a:t>
            </a:r>
            <a:r>
              <a:rPr lang="en-US" baseline="0" dirty="0" err="1"/>
              <a:t>normalmente</a:t>
            </a:r>
            <a:r>
              <a:rPr lang="en-US" baseline="0" dirty="0"/>
              <a:t> </a:t>
            </a:r>
            <a:r>
              <a:rPr lang="en-US" baseline="0" dirty="0" err="1"/>
              <a:t>não</a:t>
            </a:r>
            <a:r>
              <a:rPr lang="en-US" baseline="0" dirty="0"/>
              <a:t> </a:t>
            </a:r>
            <a:r>
              <a:rPr lang="en-US" baseline="0" dirty="0" err="1"/>
              <a:t>cansa</a:t>
            </a:r>
            <a:r>
              <a:rPr lang="en-US" baseline="0" dirty="0"/>
              <a:t>, </a:t>
            </a:r>
            <a:r>
              <a:rPr lang="en-US" baseline="0" dirty="0" err="1"/>
              <a:t>porque</a:t>
            </a:r>
            <a:r>
              <a:rPr lang="en-US" baseline="0" dirty="0"/>
              <a:t> </a:t>
            </a:r>
            <a:r>
              <a:rPr lang="en-US" baseline="0" dirty="0" err="1"/>
              <a:t>produz</a:t>
            </a:r>
            <a:r>
              <a:rPr lang="en-US" baseline="0" dirty="0"/>
              <a:t> um </a:t>
            </a:r>
            <a:r>
              <a:rPr lang="en-US" baseline="0" dirty="0" err="1"/>
              <a:t>estado</a:t>
            </a:r>
            <a:r>
              <a:rPr lang="en-US" baseline="0" dirty="0"/>
              <a:t> de alma </a:t>
            </a:r>
            <a:r>
              <a:rPr lang="en-US" baseline="0" dirty="0" err="1"/>
              <a:t>elevado</a:t>
            </a:r>
            <a:r>
              <a:rPr lang="en-US" baseline="0" dirty="0"/>
              <a:t>, no </a:t>
            </a:r>
            <a:r>
              <a:rPr lang="en-US" baseline="0" dirty="0" err="1"/>
              <a:t>qual</a:t>
            </a:r>
            <a:r>
              <a:rPr lang="en-US" baseline="0" dirty="0"/>
              <a:t> </a:t>
            </a:r>
            <a:r>
              <a:rPr lang="en-US" baseline="0" dirty="0" err="1"/>
              <a:t>recebemos</a:t>
            </a:r>
            <a:r>
              <a:rPr lang="en-US" baseline="0" dirty="0"/>
              <a:t> </a:t>
            </a:r>
            <a:r>
              <a:rPr lang="en-US" baseline="0" dirty="0" err="1"/>
              <a:t>permuta</a:t>
            </a:r>
            <a:r>
              <a:rPr lang="en-US" baseline="0" dirty="0"/>
              <a:t> de </a:t>
            </a:r>
            <a:r>
              <a:rPr lang="en-US" baseline="0" dirty="0" err="1"/>
              <a:t>fluidos</a:t>
            </a:r>
            <a:r>
              <a:rPr lang="en-US" baseline="0" dirty="0"/>
              <a:t> </a:t>
            </a:r>
            <a:r>
              <a:rPr lang="en-US" baseline="0" dirty="0" err="1"/>
              <a:t>superiores</a:t>
            </a:r>
            <a:r>
              <a:rPr lang="en-US" baseline="0" dirty="0"/>
              <a:t> </a:t>
            </a:r>
            <a:r>
              <a:rPr lang="en-US" baseline="0" dirty="0" err="1"/>
              <a:t>pelos</a:t>
            </a:r>
            <a:r>
              <a:rPr lang="en-US" baseline="0" dirty="0"/>
              <a:t> que </a:t>
            </a:r>
            <a:r>
              <a:rPr lang="en-US" baseline="0" dirty="0" err="1"/>
              <a:t>emitimos</a:t>
            </a:r>
            <a:r>
              <a:rPr lang="en-US" baseline="0" dirty="0"/>
              <a:t>; e </a:t>
            </a:r>
            <a:r>
              <a:rPr lang="en-US" baseline="0" dirty="0" err="1"/>
              <a:t>podemos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variando</a:t>
            </a:r>
            <a:r>
              <a:rPr lang="en-US" baseline="0" dirty="0"/>
              <a:t> o </a:t>
            </a:r>
            <a:r>
              <a:rPr lang="en-US" baseline="0" dirty="0" err="1"/>
              <a:t>tema</a:t>
            </a:r>
            <a:r>
              <a:rPr lang="en-US" baseline="0" dirty="0"/>
              <a:t> de </a:t>
            </a:r>
            <a:r>
              <a:rPr lang="en-US" baseline="0" dirty="0" err="1"/>
              <a:t>nossas</a:t>
            </a:r>
            <a:r>
              <a:rPr lang="en-US" baseline="0" dirty="0"/>
              <a:t> </a:t>
            </a:r>
            <a:r>
              <a:rPr lang="en-US" baseline="0" dirty="0" err="1"/>
              <a:t>vibrações</a:t>
            </a:r>
            <a:endParaRPr lang="en-US" baseline="0" dirty="0"/>
          </a:p>
          <a:p>
            <a:pPr>
              <a:buFontTx/>
              <a:buNone/>
              <a:defRPr/>
            </a:pPr>
            <a:endParaRPr lang="en-US" baseline="0" dirty="0"/>
          </a:p>
          <a:p>
            <a:pPr>
              <a:buFontTx/>
              <a:buNone/>
              <a:defRPr/>
            </a:pPr>
            <a:r>
              <a:rPr lang="en-US" baseline="0" dirty="0"/>
              <a:t>Se </a:t>
            </a:r>
            <a:r>
              <a:rPr lang="en-US" baseline="0" dirty="0" err="1"/>
              <a:t>sentirmos</a:t>
            </a:r>
            <a:r>
              <a:rPr lang="en-US" baseline="0" dirty="0"/>
              <a:t> </a:t>
            </a:r>
            <a:r>
              <a:rPr lang="en-US" baseline="0" dirty="0" err="1"/>
              <a:t>cansaço</a:t>
            </a:r>
            <a:r>
              <a:rPr lang="en-US" baseline="0" dirty="0"/>
              <a:t>, é </a:t>
            </a:r>
            <a:r>
              <a:rPr lang="en-US" baseline="0" dirty="0" err="1"/>
              <a:t>porque</a:t>
            </a:r>
            <a:r>
              <a:rPr lang="en-US" baseline="0" dirty="0"/>
              <a:t> </a:t>
            </a:r>
            <a:r>
              <a:rPr lang="en-US" baseline="0" dirty="0" err="1"/>
              <a:t>alguma</a:t>
            </a:r>
            <a:r>
              <a:rPr lang="en-US" baseline="0" dirty="0"/>
              <a:t> </a:t>
            </a:r>
            <a:r>
              <a:rPr lang="en-US" baseline="0" dirty="0" err="1"/>
              <a:t>falha</a:t>
            </a:r>
            <a:r>
              <a:rPr lang="en-US" baseline="0" dirty="0"/>
              <a:t> </a:t>
            </a:r>
            <a:r>
              <a:rPr lang="en-US" baseline="0" dirty="0" err="1"/>
              <a:t>há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nosso</a:t>
            </a:r>
            <a:r>
              <a:rPr lang="en-US" baseline="0" dirty="0"/>
              <a:t> </a:t>
            </a:r>
            <a:r>
              <a:rPr lang="en-US" baseline="0" dirty="0" err="1"/>
              <a:t>modo</a:t>
            </a:r>
            <a:r>
              <a:rPr lang="en-US" baseline="0" dirty="0"/>
              <a:t> de </a:t>
            </a:r>
            <a:r>
              <a:rPr lang="en-US" baseline="0" dirty="0" err="1"/>
              <a:t>concentrar</a:t>
            </a:r>
            <a:r>
              <a:rPr lang="en-US" baseline="0" dirty="0"/>
              <a:t> e </a:t>
            </a:r>
            <a:r>
              <a:rPr lang="en-US" baseline="0" dirty="0" err="1"/>
              <a:t>vibrar</a:t>
            </a:r>
            <a:r>
              <a:rPr lang="en-US" baseline="0" dirty="0"/>
              <a:t> (</a:t>
            </a:r>
            <a:r>
              <a:rPr lang="en-US" baseline="0" dirty="0" err="1"/>
              <a:t>estamos</a:t>
            </a:r>
            <a:r>
              <a:rPr lang="en-US" baseline="0" dirty="0"/>
              <a:t> </a:t>
            </a:r>
            <a:r>
              <a:rPr lang="en-US" baseline="0" dirty="0" err="1"/>
              <a:t>tensos</a:t>
            </a:r>
            <a:r>
              <a:rPr lang="en-US" baseline="0" dirty="0"/>
              <a:t>, </a:t>
            </a:r>
            <a:r>
              <a:rPr lang="en-US" baseline="0" dirty="0" err="1"/>
              <a:t>aflitos</a:t>
            </a:r>
            <a:r>
              <a:rPr lang="en-US" baseline="0" dirty="0"/>
              <a:t> </a:t>
            </a:r>
            <a:r>
              <a:rPr lang="en-US" baseline="0" dirty="0" err="1"/>
              <a:t>etc</a:t>
            </a:r>
            <a:r>
              <a:rPr lang="en-US" baseline="0" dirty="0"/>
              <a:t>),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então</a:t>
            </a:r>
            <a:r>
              <a:rPr lang="en-US" baseline="0" dirty="0"/>
              <a:t> o </a:t>
            </a:r>
            <a:r>
              <a:rPr lang="en-US" baseline="0" dirty="0" err="1"/>
              <a:t>ambiente</a:t>
            </a:r>
            <a:r>
              <a:rPr lang="en-US" baseline="0" dirty="0"/>
              <a:t> </a:t>
            </a:r>
            <a:r>
              <a:rPr lang="en-US" baseline="0" dirty="0" err="1"/>
              <a:t>sofre</a:t>
            </a:r>
            <a:r>
              <a:rPr lang="en-US" baseline="0" dirty="0"/>
              <a:t> </a:t>
            </a:r>
            <a:r>
              <a:rPr lang="en-US" baseline="0" dirty="0" err="1"/>
              <a:t>grandes</a:t>
            </a:r>
            <a:r>
              <a:rPr lang="en-US" baseline="0" dirty="0"/>
              <a:t> </a:t>
            </a:r>
            <a:r>
              <a:rPr lang="en-US" baseline="0" dirty="0" err="1"/>
              <a:t>interferências</a:t>
            </a:r>
            <a:r>
              <a:rPr lang="en-US" baseline="0" dirty="0"/>
              <a:t> </a:t>
            </a:r>
            <a:r>
              <a:rPr lang="en-US" baseline="0" dirty="0" err="1"/>
              <a:t>contrárias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04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32EC4B-117A-4FFD-BFCF-D01BB07B5233}" type="slidenum">
              <a:rPr lang="pt-BR" smtClean="0"/>
              <a:pPr>
                <a:spcBef>
                  <a:spcPct val="0"/>
                </a:spcBef>
              </a:pPr>
              <a:t>36</a:t>
            </a:fld>
            <a:endParaRPr 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Cap. 1 – O método das cinco fases, pág. 23</a:t>
            </a:r>
          </a:p>
        </p:txBody>
      </p:sp>
    </p:spTree>
    <p:extLst>
      <p:ext uri="{BB962C8B-B14F-4D97-AF65-F5344CB8AC3E}">
        <p14:creationId xmlns:p14="http://schemas.microsoft.com/office/powerpoint/2010/main" val="886931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PACEM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é a sigla das cinco fases para o desenvolvimento mediúnico</a:t>
            </a:r>
          </a:p>
          <a:p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 = percepção de fluidos; A = aproximação; C = contato; E = envolvimento; M = manifestação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92AB3B-0AEA-4EDA-8A77-D608FA6FBE68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574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BDF78B-A652-4311-9A0B-92FE1994E6DC}" type="slidenum">
              <a:rPr lang="pt-BR" smtClean="0"/>
              <a:pPr>
                <a:spcBef>
                  <a:spcPct val="0"/>
                </a:spcBef>
              </a:pPr>
              <a:t>38</a:t>
            </a:fld>
            <a:endParaRPr 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termo “desenvolvimento mediúnico” é geralmente empregado para denominar os exercícios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práticos de mediunidade</a:t>
            </a:r>
          </a:p>
          <a:p>
            <a:pPr eaLnBrk="1" hangingPunct="1"/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Contudo, necessário se faz lembrar que desenvolver a mediunidade requer medidas que vão muito além de simplesmente sentar-se a uma mesa e colocar-se à disposição do plano espiritual</a:t>
            </a:r>
          </a:p>
          <a:p>
            <a:pPr eaLnBrk="1" hangingPunct="1"/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Para tornar-se bom médium, é fundamental aprimorar-se, evangelizar-se, progredir moral e intelectualmente para aumentar as condições psíquicas e espirituais e angariar a assistência dos protetores espirituais, a fim de servir à causa do bem comum</a:t>
            </a:r>
          </a:p>
          <a:p>
            <a:pPr eaLnBrk="1" hangingPunct="1"/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Não podemos fornecer uma receita de como desenvolver a mediunidade das pessoas, mas podemos auxiliá-las por meio do estudo e de exercícios para que, quando surgir, saibam utilizá-la com propósitos superiores, como recomendam o Evangelho e a Doutrina Espírita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15,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Therezinha Oliveira</a:t>
            </a:r>
          </a:p>
          <a:p>
            <a:pPr eaLnBrk="1" hangingPunct="1"/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588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21,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</a:t>
            </a:r>
            <a:r>
              <a:rPr lang="pt-BR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Therezinha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Oliveira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4DC458-DCBB-493A-AC80-394268870FB1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7281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233740-1617-49BC-815A-E253A4C2C3A5}" type="slidenum">
              <a:rPr lang="pt-BR" smtClean="0"/>
              <a:pPr>
                <a:spcBef>
                  <a:spcPct val="0"/>
                </a:spcBef>
              </a:pPr>
              <a:t>41</a:t>
            </a:fld>
            <a:endParaRPr lang="pt-B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133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22,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</a:t>
            </a:r>
            <a:r>
              <a:rPr lang="pt-BR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Therezinha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Oliveira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192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365C04-3406-4CDD-84E7-278024C36AB5}" type="slidenum">
              <a:rPr lang="pt-BR" smtClean="0"/>
              <a:pPr>
                <a:spcBef>
                  <a:spcPct val="0"/>
                </a:spcBef>
              </a:pPr>
              <a:t>46</a:t>
            </a:fld>
            <a:endParaRPr lang="pt-B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9780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latin typeface="Arial" panose="020B0604020202020204" pitchFamily="34" charset="0"/>
                <a:ea typeface="ＭＳ Ｐゴシック" panose="020B0600070205080204" pitchFamily="34" charset="-128"/>
              </a:rPr>
              <a:t>Conversar com o médium e não com o Espírito</a:t>
            </a: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5F18CF-9C02-41D2-91E6-9449BF3C488F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14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6C8A2F-E031-4476-93E6-7C778B30B392}" type="slidenum">
              <a:rPr lang="pt-BR" b="0"/>
              <a:pPr algn="r" eaLnBrk="1" hangingPunct="1">
                <a:spcBef>
                  <a:spcPct val="0"/>
                </a:spcBef>
              </a:pPr>
              <a:t>5</a:t>
            </a:fld>
            <a:endParaRPr lang="pt-BR" b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/>
              <a:t>Uma boa concentração não se improvisa,</a:t>
            </a:r>
            <a:r>
              <a:rPr lang="en-US" baseline="0" dirty="0"/>
              <a:t> pois é o resultado do pensamento e da vontade bem exercitados usualmente</a:t>
            </a:r>
          </a:p>
          <a:p>
            <a:pPr eaLnBrk="1" hangingPunct="1">
              <a:buFontTx/>
              <a:buChar char="•"/>
              <a:defRPr/>
            </a:pPr>
            <a:r>
              <a:rPr lang="en-US" baseline="0" dirty="0"/>
              <a:t>A concentração bem </a:t>
            </a:r>
            <a:r>
              <a:rPr lang="en-US" baseline="0" dirty="0" err="1"/>
              <a:t>feita</a:t>
            </a:r>
            <a:r>
              <a:rPr lang="en-US" baseline="0" dirty="0"/>
              <a:t> não </a:t>
            </a:r>
            <a:r>
              <a:rPr lang="en-US" baseline="0" dirty="0" err="1"/>
              <a:t>pode</a:t>
            </a:r>
            <a:r>
              <a:rPr lang="en-US" baseline="0" dirty="0"/>
              <a:t> ser </a:t>
            </a:r>
            <a:r>
              <a:rPr lang="en-US" baseline="0" dirty="0" err="1"/>
              <a:t>improvisada</a:t>
            </a:r>
            <a:r>
              <a:rPr lang="en-US" baseline="0" dirty="0"/>
              <a:t> e </a:t>
            </a:r>
            <a:r>
              <a:rPr lang="en-US" baseline="0" dirty="0" err="1"/>
              <a:t>começa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educação</a:t>
            </a:r>
            <a:r>
              <a:rPr lang="en-US" baseline="0" dirty="0"/>
              <a:t> dos </a:t>
            </a:r>
            <a:r>
              <a:rPr lang="en-US" baseline="0" dirty="0" err="1"/>
              <a:t>pensamentos</a:t>
            </a:r>
            <a:r>
              <a:rPr lang="en-US" baseline="0" dirty="0"/>
              <a:t>,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prece</a:t>
            </a:r>
            <a:r>
              <a:rPr lang="en-US" baseline="0" dirty="0"/>
              <a:t>, </a:t>
            </a:r>
            <a:r>
              <a:rPr lang="en-US" baseline="0" dirty="0" err="1"/>
              <a:t>nas</a:t>
            </a:r>
            <a:r>
              <a:rPr lang="en-US" baseline="0" dirty="0"/>
              <a:t> </a:t>
            </a:r>
            <a:r>
              <a:rPr lang="en-US" baseline="0" dirty="0" err="1"/>
              <a:t>leituras</a:t>
            </a:r>
            <a:r>
              <a:rPr lang="en-US" baseline="0" dirty="0"/>
              <a:t> e </a:t>
            </a:r>
            <a:r>
              <a:rPr lang="en-US" baseline="0" dirty="0" err="1"/>
              <a:t>ações</a:t>
            </a:r>
            <a:r>
              <a:rPr lang="en-US" baseline="0" dirty="0"/>
              <a:t> </a:t>
            </a:r>
            <a:r>
              <a:rPr lang="en-US" baseline="0" dirty="0" err="1"/>
              <a:t>sadias</a:t>
            </a:r>
            <a:r>
              <a:rPr lang="en-US" baseline="0" dirty="0"/>
              <a:t>, no </a:t>
            </a:r>
            <a:r>
              <a:rPr lang="en-US" baseline="0" dirty="0" err="1"/>
              <a:t>cultivo</a:t>
            </a:r>
            <a:r>
              <a:rPr lang="en-US" baseline="0" dirty="0"/>
              <a:t> de </a:t>
            </a:r>
            <a:r>
              <a:rPr lang="en-US" baseline="0" dirty="0" err="1"/>
              <a:t>bons</a:t>
            </a:r>
            <a:r>
              <a:rPr lang="en-US" baseline="0" dirty="0"/>
              <a:t> </a:t>
            </a:r>
            <a:r>
              <a:rPr lang="en-US" baseline="0" dirty="0" err="1"/>
              <a:t>sentimentos</a:t>
            </a:r>
            <a:endParaRPr lang="en-US" baseline="0" dirty="0"/>
          </a:p>
          <a:p>
            <a:pPr eaLnBrk="1" hangingPunct="1">
              <a:buFontTx/>
              <a:buChar char="•"/>
              <a:defRPr/>
            </a:pPr>
            <a:r>
              <a:rPr lang="en-US" baseline="0" dirty="0" err="1"/>
              <a:t>Pág</a:t>
            </a:r>
            <a:r>
              <a:rPr lang="en-US" baseline="0" dirty="0"/>
              <a:t> 26, do </a:t>
            </a:r>
            <a:r>
              <a:rPr lang="en-US" baseline="0" dirty="0" err="1"/>
              <a:t>livro</a:t>
            </a:r>
            <a:r>
              <a:rPr lang="en-US" baseline="0" dirty="0"/>
              <a:t> </a:t>
            </a:r>
            <a:r>
              <a:rPr lang="en-US" baseline="0" dirty="0" err="1"/>
              <a:t>Orientação</a:t>
            </a:r>
            <a:r>
              <a:rPr lang="en-US" baseline="0" dirty="0"/>
              <a:t> </a:t>
            </a:r>
            <a:r>
              <a:rPr lang="en-US" baseline="0"/>
              <a:t>Mediúnica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01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FCBF97-DE75-43FA-8360-158AA23C1705}" type="slidenum">
              <a:rPr lang="pt-BR" smtClean="0"/>
              <a:pPr>
                <a:spcBef>
                  <a:spcPct val="0"/>
                </a:spcBef>
              </a:pPr>
              <a:t>53</a:t>
            </a:fld>
            <a:endParaRPr lang="pt-B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>
                <a:latin typeface="Arial" panose="020B0604020202020204" pitchFamily="34" charset="0"/>
                <a:ea typeface="ＭＳ Ｐゴシック" panose="020B0600070205080204" pitchFamily="34" charset="-128"/>
              </a:rPr>
              <a:t>Observação: a primeira fase aparecerá imediatamente, para que as demais fases apareçam será necessário dar ENTER.</a:t>
            </a:r>
          </a:p>
        </p:txBody>
      </p:sp>
    </p:spTree>
    <p:extLst>
      <p:ext uri="{BB962C8B-B14F-4D97-AF65-F5344CB8AC3E}">
        <p14:creationId xmlns:p14="http://schemas.microsoft.com/office/powerpoint/2010/main" val="35883821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22,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</a:t>
            </a:r>
            <a:r>
              <a:rPr lang="pt-BR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Therezinha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Oliveira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9573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22,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</a:t>
            </a:r>
            <a:r>
              <a:rPr lang="pt-BR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Therezinha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Oliveira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4821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22,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</a:t>
            </a:r>
            <a:r>
              <a:rPr lang="pt-BR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Therezinha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Oliveira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017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24,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Therezinha Oliveira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Objetivo: estimular a capacidade de “sentir fluidos”, permitindo ao médium determinar em seu próprio organismo os “pontos de sensibilidade”, segundo a carga vibratória, entre o fino e o denso, o leve e o pesado, entre o excitante e o sedativo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aprendizado da percepção de fluidos permitirá rechaçar, em tempo hábil, os fluidos reinantes em ambientes impróprios ou os arremessados por Espíritos inferiores por meio de ponte mental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4673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24,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Therezinha Oliveira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Objetivo: aguçar a sensibilidade para o médium reconhecer a presença do guia mediúnico, distinguindo-o de outras entidades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Nessa fase, não há atuação direta do guia sobre o participante. Ele simplesmente se aproxima e o participante esforça-se para reconhecê-lo por suas características fluídicas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exercício dessa faculdade dotará o médium de recursos eficientes para, nas relações humanas fora do centro, evitar a influência de pessoas negativas, hostis, que possam absorver-lhe fluidos vitais importantes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3353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contato é a fase em que o guia mediúnico atua mais diretamente sobre o médium, estabelecendo-se entre eles uma interpenetração áurica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Nas relações do dia a dia, os contatos pesados ou impuros podem acarretar perturbações espirituais e orgânicas. O autocontrole proposto pelo método das cinco fases permite ao médium deles se defender, sejam diretos ou precedidos de projeções fluídicas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24,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Therezinha Oliveira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009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envolvimento permite ao médium avaliar a natureza do comunicante por meio de seu campo mental, para exercer controle sobre a comunicação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controle do médium depende: da intenção do Espírito, da necessidade do Espírito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Na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fase do envolvimento, é possível evitar uma comunicação quando não for conveniente. O exercício persistente e cuidadoso através das fases desenvolve o autocontrole, que é a condição básica para a boa prática da faculdade mediúnica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24,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Therezinha Oliveira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091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Objetivo: habilitar o médium a reconhecer a influência do guia mediúnico para, posteriormente, intermediar comunicações de qualquer tipo de Espíritos, conforme ensina a Doutrina Espírita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Página 24, do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livro “Orientação Mediúnica”, de Therezinha Oliveira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08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Uma boa concentração não se improvisa, pois é o resultado do pensamento e da vontade bem exercitados usualmente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00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Constantemente: cultivar bons hábitos,</a:t>
            </a:r>
            <a:r>
              <a:rPr lang="pt-BR" baseline="0" dirty="0"/>
              <a:t> leituras e diversões sadias (evitar leituras, filmes ou programas de televisão de teor negativo, isto é, fúteis, imorais, deprimentes), procurar tudo que favoreça a elevação da mente, exercitar os bons sentimentos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FF02-FB6E-4B87-AA99-5608D458C06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28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951066-8DE9-4A30-BB7E-AE3558F61D8A}" type="slidenum">
              <a:rPr lang="pt-BR" b="0"/>
              <a:pPr algn="r" eaLnBrk="1" hangingPunct="1">
                <a:spcBef>
                  <a:spcPct val="0"/>
                </a:spcBef>
              </a:pPr>
              <a:t>10</a:t>
            </a:fld>
            <a:endParaRPr lang="pt-BR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2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Imperfeições</a:t>
            </a:r>
            <a:r>
              <a:rPr lang="pt-BR" baseline="0" dirty="0"/>
              <a:t> morais – julgamentos, maledicências, críticas, ciúme, inveja, orgulho, vaidade, soberba, aborrecimento, desamor etc..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/>
              <a:t>Vícios físicos – avareza, gula, uso de álcool, tabagismo, droga, sexo (desequilíbrio), </a:t>
            </a:r>
            <a:r>
              <a:rPr lang="pt-BR" baseline="0"/>
              <a:t>crueldade etc.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6AA01-B000-4ACF-AB7F-2DB74E69B933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396AC9-AF4B-4F80-872A-B9D52B311CC8}" type="slidenum">
              <a:rPr lang="pt-BR" b="0"/>
              <a:pPr algn="r" eaLnBrk="1" hangingPunct="1">
                <a:spcBef>
                  <a:spcPct val="0"/>
                </a:spcBef>
              </a:pPr>
              <a:t>12</a:t>
            </a:fld>
            <a:endParaRPr lang="pt-BR" b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noProof="0" dirty="0"/>
              <a:t>Desde o levantar, de manhã, usar a prece</a:t>
            </a:r>
          </a:p>
        </p:txBody>
      </p:sp>
    </p:spTree>
    <p:extLst>
      <p:ext uri="{BB962C8B-B14F-4D97-AF65-F5344CB8AC3E}">
        <p14:creationId xmlns:p14="http://schemas.microsoft.com/office/powerpoint/2010/main" val="348922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481142"/>
            <a:ext cx="2133600" cy="476250"/>
          </a:xfrm>
          <a:ln/>
        </p:spPr>
        <p:txBody>
          <a:bodyPr/>
          <a:lstStyle>
            <a:lvl1pPr>
              <a:defRPr sz="1000">
                <a:solidFill>
                  <a:srgbClr val="687995"/>
                </a:solidFill>
              </a:defRPr>
            </a:lvl1pPr>
          </a:lstStyle>
          <a:p>
            <a:fld id="{DF08B9B5-832F-4FB9-B7AC-5BAD41B0E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27038"/>
            <a:ext cx="2062162" cy="5449887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427038"/>
            <a:ext cx="6034088" cy="5449887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9655-B9F1-470D-A662-C3738FBB9A8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95E8F-EE56-4284-98BE-0B3F376BC0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3075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3075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9613A-B0AB-437F-8770-00659222B0B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6B9ED-DE73-4A1F-B468-FCD0862296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1FA55-4075-4A36-A977-75D54C3845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3D5A-66A5-45D6-B5C0-7D8065E0083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CA038-BE06-47CA-8299-F0391AB104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EAD2-5220-41D1-9DF7-6C545FCBCDA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97B2-7A06-4A13-BC1D-31912CCF957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2-slid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27038"/>
            <a:ext cx="7878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43075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34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99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3407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99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34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9"/>
                </a:solidFill>
              </a:defRPr>
            </a:lvl1pPr>
          </a:lstStyle>
          <a:p>
            <a:fld id="{3B24AEE9-2D96-4CB6-AEB3-A8AA2E271474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ufWguhyI6BDs1M&amp;tbnid=DMJvZIgj6BkCnM:&amp;ved=0CAUQjRw&amp;url=http://www.veg11.com.br/site/home/1-latest-news/144-a-obsessao-espiritual&amp;ei=Kdc3UYLMNIHEqQG-uIDYDQ&amp;bvm=bv.43287494,d.dmQ&amp;psig=AFQjCNEhABPmphpjnfS1Q23ysvLxKmBc2A&amp;ust=136269989470149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05" y="-27384"/>
            <a:ext cx="910748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20180" y="2130425"/>
            <a:ext cx="3960812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1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MEDIUNIDADE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E SUA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PRÁTICA</a:t>
            </a:r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02896" y="638132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08C7CBBC-5C4C-4997-9730-25C8E341533C}" type="slidenum">
              <a:rPr lang="pt-BR" sz="1000" smtClean="0"/>
              <a:pPr algn="r">
                <a:spcBef>
                  <a:spcPct val="0"/>
                </a:spcBef>
              </a:pPr>
              <a:t>1</a:t>
            </a:fld>
            <a:endParaRPr lang="pt-BR" sz="10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3933825"/>
            <a:ext cx="3529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>
                <a:solidFill>
                  <a:srgbClr val="687995"/>
                </a:solidFill>
              </a:rPr>
              <a:t>AULA 7</a:t>
            </a:r>
            <a:endParaRPr lang="pt-BR" sz="2400" dirty="0">
              <a:solidFill>
                <a:srgbClr val="687995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spc="-100" dirty="0">
                <a:solidFill>
                  <a:srgbClr val="687995"/>
                </a:solidFill>
              </a:rPr>
              <a:t>Concentração</a:t>
            </a:r>
          </a:p>
        </p:txBody>
      </p:sp>
    </p:spTree>
    <p:extLst>
      <p:ext uri="{BB962C8B-B14F-4D97-AF65-F5344CB8AC3E}">
        <p14:creationId xmlns:p14="http://schemas.microsoft.com/office/powerpoint/2010/main" val="115009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1588"/>
            <a:ext cx="91376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Slide Number Placeholder 3"/>
          <p:cNvSpPr txBox="1">
            <a:spLocks noGrp="1"/>
          </p:cNvSpPr>
          <p:nvPr/>
        </p:nvSpPr>
        <p:spPr bwMode="auto">
          <a:xfrm>
            <a:off x="6902450" y="630932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1EB25F-4132-41A6-BE56-E1001E2E3105}" type="slidenum">
              <a:rPr lang="pt-BR" sz="1000">
                <a:solidFill>
                  <a:srgbClr val="687995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pt-BR" sz="1000">
              <a:solidFill>
                <a:srgbClr val="687995"/>
              </a:solidFill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 rot="10800000" flipV="1">
            <a:off x="1116013" y="2278063"/>
            <a:ext cx="68405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Diariamente</a:t>
            </a:r>
            <a:endParaRPr lang="pt-BR" sz="5400" dirty="0">
              <a:solidFill>
                <a:srgbClr val="68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4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32783"/>
            <a:ext cx="8229600" cy="21605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Trabalhar a reforma íntima na corrigenda das imperfeições morais e dos vícios físicos</a:t>
            </a:r>
          </a:p>
        </p:txBody>
      </p:sp>
      <p:pic>
        <p:nvPicPr>
          <p:cNvPr id="4" name="Picture 18" descr="ANd9GcSqEv00BB170IMA4QEPKXQTYiLGFmwJmir9o4YOwUJKza9dmK0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882663" cy="2592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02896" y="6309320"/>
            <a:ext cx="2133600" cy="476250"/>
          </a:xfrm>
        </p:spPr>
        <p:txBody>
          <a:bodyPr/>
          <a:lstStyle/>
          <a:p>
            <a:fld id="{DF08B9B5-832F-4FB9-B7AC-5BAD41B0E68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70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1588"/>
            <a:ext cx="91376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6902450" y="630932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5D9835-B286-4C2B-B5E7-6993AF86D382}" type="slidenum">
              <a:rPr lang="pt-BR" sz="1000"/>
              <a:pPr algn="r" eaLnBrk="1" hangingPunct="1">
                <a:spcBef>
                  <a:spcPct val="0"/>
                </a:spcBef>
              </a:pPr>
              <a:t>12</a:t>
            </a:fld>
            <a:endParaRPr lang="pt-BR" sz="1000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 rot="10800000" flipV="1">
            <a:off x="1116013" y="2278063"/>
            <a:ext cx="68405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No dia da</a:t>
            </a:r>
            <a:b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reunião</a:t>
            </a:r>
            <a:endParaRPr lang="pt-BR" sz="5400" dirty="0">
              <a:solidFill>
                <a:srgbClr val="68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1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60129"/>
            <a:ext cx="8229600" cy="28090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Além da prece diária,</a:t>
            </a:r>
            <a:br>
              <a:rPr lang="pt-BR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ter em mente o trabalho mediúnico de que irá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participar logo mais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476250"/>
          </a:xfrm>
        </p:spPr>
        <p:txBody>
          <a:bodyPr/>
          <a:lstStyle/>
          <a:p>
            <a:fld id="{DF08B9B5-832F-4FB9-B7AC-5BAD41B0E687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11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 rot="10800000" flipV="1">
            <a:off x="1116013" y="2493963"/>
            <a:ext cx="48244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4400" b="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Evitar emoções</a:t>
            </a:r>
            <a:br>
              <a:rPr lang="pt-BR" sz="4400" b="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 b="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fortes e violentas</a:t>
            </a:r>
            <a:endParaRPr lang="pt-BR" sz="4400" dirty="0">
              <a:solidFill>
                <a:srgbClr val="687995"/>
              </a:solidFill>
              <a:cs typeface="Arial" panose="020B0604020202020204" pitchFamily="34" charset="0"/>
            </a:endParaRPr>
          </a:p>
        </p:txBody>
      </p:sp>
      <p:pic>
        <p:nvPicPr>
          <p:cNvPr id="18436" name="Picture 6" descr="ANd9GcTgycpjMNvkDaPmEILSThf9rxjD-H5qBQ8M6Un2tQ55njBVH6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1743075" cy="2619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48264" y="6309320"/>
            <a:ext cx="2133600" cy="476250"/>
          </a:xfrm>
        </p:spPr>
        <p:txBody>
          <a:bodyPr/>
          <a:lstStyle/>
          <a:p>
            <a:fld id="{DF08B9B5-832F-4FB9-B7AC-5BAD41B0E687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58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347913"/>
            <a:ext cx="8229600" cy="23764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charset="0"/>
                <a:sym typeface="Arial" charset="0"/>
              </a:rPr>
              <a:t>Exercitar</a:t>
            </a:r>
            <a:br>
              <a:rPr lang="pt-BR" sz="4400" dirty="0">
                <a:solidFill>
                  <a:srgbClr val="687995"/>
                </a:solidFill>
                <a:cs typeface="Arial" charset="0"/>
                <a:sym typeface="Arial" charset="0"/>
              </a:rPr>
            </a:br>
            <a:r>
              <a:rPr lang="pt-BR" sz="4400" dirty="0">
                <a:solidFill>
                  <a:srgbClr val="687995"/>
                </a:solidFill>
                <a:cs typeface="Arial" charset="0"/>
                <a:sym typeface="Arial" charset="0"/>
              </a:rPr>
              <a:t>a humildade </a:t>
            </a:r>
            <a:br>
              <a:rPr lang="pt-BR" sz="4400" dirty="0">
                <a:solidFill>
                  <a:srgbClr val="687995"/>
                </a:solidFill>
                <a:cs typeface="Arial" charset="0"/>
                <a:sym typeface="Arial" charset="0"/>
              </a:rPr>
            </a:br>
            <a:r>
              <a:rPr lang="pt-BR" sz="4400" dirty="0">
                <a:solidFill>
                  <a:srgbClr val="687995"/>
                </a:solidFill>
                <a:cs typeface="Arial" charset="0"/>
                <a:sym typeface="Arial" charset="0"/>
              </a:rPr>
              <a:t>e a paciência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48264" y="6309320"/>
            <a:ext cx="2133600" cy="476250"/>
          </a:xfrm>
        </p:spPr>
        <p:txBody>
          <a:bodyPr/>
          <a:lstStyle/>
          <a:p>
            <a:fld id="{DF08B9B5-832F-4FB9-B7AC-5BAD41B0E687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822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708846"/>
            <a:ext cx="8229600" cy="15122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Manter o equilíbrio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físico e espiritual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02896" y="6309320"/>
            <a:ext cx="2133600" cy="476250"/>
          </a:xfrm>
        </p:spPr>
        <p:txBody>
          <a:bodyPr/>
          <a:lstStyle/>
          <a:p>
            <a:fld id="{DF08B9B5-832F-4FB9-B7AC-5BAD41B0E687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921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653335"/>
            <a:ext cx="8229600" cy="9359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charset="0"/>
                <a:sym typeface="Arial" charset="0"/>
              </a:rPr>
              <a:t>Alimentar-se frugalmente</a:t>
            </a:r>
          </a:p>
        </p:txBody>
      </p:sp>
      <p:sp>
        <p:nvSpPr>
          <p:cNvPr id="21508" name="AutoShape 4" descr="2Q=="/>
          <p:cNvSpPr>
            <a:spLocks noChangeAspect="1" noChangeArrowheads="1"/>
          </p:cNvSpPr>
          <p:nvPr/>
        </p:nvSpPr>
        <p:spPr bwMode="auto">
          <a:xfrm>
            <a:off x="3338513" y="2500313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21509" name="Picture 8" descr="ANd9GcRkFXoWk7KIzA6UXXkdcuOW8rYYNAkinDBdyn9_1MGSr00Z98Kh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5283"/>
            <a:ext cx="4320480" cy="287580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02896" y="6309320"/>
            <a:ext cx="2133600" cy="476250"/>
          </a:xfrm>
        </p:spPr>
        <p:txBody>
          <a:bodyPr/>
          <a:lstStyle/>
          <a:p>
            <a:fld id="{DF08B9B5-832F-4FB9-B7AC-5BAD41B0E687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260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14684"/>
            <a:ext cx="91376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948264" y="630932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1BEBE8-A08C-4F79-9406-5AE36FF7DB9C}" type="slidenum">
              <a:rPr lang="pt-BR" sz="1000">
                <a:solidFill>
                  <a:srgbClr val="687995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pt-BR" sz="1000" dirty="0">
              <a:solidFill>
                <a:srgbClr val="687995"/>
              </a:solidFill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 rot="10800000" flipV="1">
            <a:off x="1116013" y="2278063"/>
            <a:ext cx="68405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Na hora</a:t>
            </a:r>
            <a:b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da reunião</a:t>
            </a:r>
            <a:b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- físico -</a:t>
            </a:r>
            <a:endParaRPr lang="pt-BR" sz="4000" dirty="0">
              <a:solidFill>
                <a:srgbClr val="68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5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2016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altLang="ja-JP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Estar higienizado e vestido</a:t>
            </a:r>
            <a:br>
              <a:rPr lang="pt-BR" altLang="ja-JP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 discrição e sobriedade </a:t>
            </a:r>
            <a:r>
              <a:rPr lang="pt-BR" altLang="ja-JP" sz="3200" i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3200" i="1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4580" name="Picture 6" descr="Therezinha-Olivei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16338"/>
            <a:ext cx="4886325" cy="2119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48264" y="6309320"/>
            <a:ext cx="2133600" cy="476250"/>
          </a:xfrm>
        </p:spPr>
        <p:txBody>
          <a:bodyPr/>
          <a:lstStyle/>
          <a:p>
            <a:fld id="{DF08B9B5-832F-4FB9-B7AC-5BAD41B0E687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40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-parte teo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1588"/>
            <a:ext cx="9137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E7E49E27-54EB-4317-833F-9504CA3C5D36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</a:t>
            </a:fld>
            <a:endParaRPr lang="pt-BR" sz="1000" b="1" dirty="0">
              <a:solidFill>
                <a:srgbClr val="6879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492946"/>
            <a:ext cx="8229600" cy="19441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altLang="ja-JP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Evitar roupas e calçados que apertem, e perfumes fortes</a:t>
            </a:r>
            <a:br>
              <a:rPr lang="pt-BR" altLang="ja-JP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3200" i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3200" i="1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090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2636838"/>
            <a:ext cx="6840537" cy="1584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Sentar-se em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posição confortável</a:t>
            </a:r>
            <a:endParaRPr lang="pt-BR" sz="4400" i="1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85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1613" y="3648075"/>
            <a:ext cx="3394075" cy="15097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charset="0"/>
                <a:sym typeface="Arial" charset="0"/>
              </a:rPr>
              <a:t>Respirar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charset="0"/>
                <a:sym typeface="Arial" charset="0"/>
              </a:rPr>
              <a:t>calmamente</a:t>
            </a:r>
            <a:endParaRPr lang="pt-BR" sz="4400" i="1" dirty="0">
              <a:solidFill>
                <a:srgbClr val="687995"/>
              </a:solidFill>
              <a:cs typeface="Arial" charset="0"/>
              <a:sym typeface="Arial" charset="0"/>
            </a:endParaRPr>
          </a:p>
        </p:txBody>
      </p:sp>
      <p:pic>
        <p:nvPicPr>
          <p:cNvPr id="26629" name="Picture 4" descr="ANd9GcSHr3qxlTzFAO1a1bvrgtuCuhpJn66Ys5jHbmBWWIoM83EZSoQXK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4"/>
          <a:stretch/>
        </p:blipFill>
        <p:spPr bwMode="auto">
          <a:xfrm>
            <a:off x="1835696" y="2276872"/>
            <a:ext cx="2376263" cy="401330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663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69779"/>
            <a:ext cx="8229600" cy="79126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400" dirty="0">
                <a:solidFill>
                  <a:srgbClr val="687995"/>
                </a:solidFill>
                <a:cs typeface="Arial" charset="0"/>
                <a:sym typeface="Arial" charset="0"/>
              </a:rPr>
              <a:t>Evitar mexer-se muito</a:t>
            </a:r>
            <a:endParaRPr lang="pt-BR" sz="4800" i="1" dirty="0">
              <a:solidFill>
                <a:srgbClr val="687995"/>
              </a:solidFill>
              <a:cs typeface="Arial" charset="0"/>
              <a:sym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047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12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2565400"/>
            <a:ext cx="2879725" cy="19446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r">
              <a:spcBef>
                <a:spcPct val="0"/>
              </a:spcBef>
              <a:buNone/>
              <a:defRPr/>
            </a:pPr>
            <a:r>
              <a:rPr lang="pt-BR" sz="5400" dirty="0">
                <a:solidFill>
                  <a:schemeClr val="bg1"/>
                </a:solidFill>
                <a:cs typeface="Arial" charset="0"/>
                <a:sym typeface="Arial" charset="0"/>
              </a:rPr>
              <a:t>Evitar</a:t>
            </a:r>
          </a:p>
          <a:p>
            <a:pPr marL="0" indent="0" algn="r">
              <a:spcBef>
                <a:spcPct val="0"/>
              </a:spcBef>
              <a:buNone/>
              <a:defRPr/>
            </a:pPr>
            <a:r>
              <a:rPr lang="pt-BR" sz="5400" dirty="0">
                <a:solidFill>
                  <a:schemeClr val="bg1"/>
                </a:solidFill>
                <a:cs typeface="Arial" charset="0"/>
                <a:sym typeface="Arial" charset="0"/>
              </a:rPr>
              <a:t>bocejar</a:t>
            </a:r>
          </a:p>
        </p:txBody>
      </p:sp>
      <p:pic>
        <p:nvPicPr>
          <p:cNvPr id="31749" name="Picture 4" descr="ANd9GcRWfUidl_VJYo6Y8zqZhvvwd4jP3KjoB_1KiD008QrSawy3zz-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574925"/>
            <a:ext cx="2395538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17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925763"/>
            <a:ext cx="8229600" cy="10080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Evitar fazer ruídos</a:t>
            </a:r>
            <a:endParaRPr lang="pt-BR" sz="5400" i="1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876256" y="6481142"/>
            <a:ext cx="2133600" cy="476250"/>
          </a:xfrm>
        </p:spPr>
        <p:txBody>
          <a:bodyPr/>
          <a:lstStyle/>
          <a:p>
            <a:r>
              <a:rPr lang="pt-BR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61245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1588"/>
            <a:ext cx="91376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71B37B-3709-4B8C-B23E-766444E2E8AB}" type="slidenum">
              <a:rPr lang="pt-BR" sz="1000">
                <a:solidFill>
                  <a:srgbClr val="687995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pt-BR" sz="1000" dirty="0">
              <a:solidFill>
                <a:srgbClr val="687995"/>
              </a:solidFill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 rot="10800000" flipV="1">
            <a:off x="1116013" y="2278063"/>
            <a:ext cx="68405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Na hora</a:t>
            </a:r>
            <a:b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da reunião</a:t>
            </a:r>
            <a:b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- psíquico -</a:t>
            </a:r>
            <a:endParaRPr lang="pt-BR" sz="4000" dirty="0">
              <a:solidFill>
                <a:srgbClr val="68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16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6256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9D6FFF1-61FA-4EC5-9318-31C9FA973565}" type="slidenum">
              <a:rPr lang="pt-BR" sz="1000" smtClean="0">
                <a:solidFill>
                  <a:srgbClr val="687995"/>
                </a:solidFill>
              </a:rPr>
              <a:pPr algn="r">
                <a:spcBef>
                  <a:spcPct val="0"/>
                </a:spcBef>
              </a:pPr>
              <a:t>27</a:t>
            </a:fld>
            <a:endParaRPr lang="pt-BR" sz="1000">
              <a:solidFill>
                <a:srgbClr val="687995"/>
              </a:solidFill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418904"/>
            <a:ext cx="8229600" cy="20902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Abstrair-se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dos estímulos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 err="1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extra-reunião</a:t>
            </a:r>
            <a:endParaRPr lang="pt-BR" sz="5400" i="1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89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02896" y="6481142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E2900FA0-855C-4789-98DE-62D0D510630F}" type="slidenum">
              <a:rPr lang="pt-BR" sz="1000" smtClean="0">
                <a:solidFill>
                  <a:srgbClr val="687995"/>
                </a:solidFill>
              </a:rPr>
              <a:pPr algn="r">
                <a:spcBef>
                  <a:spcPct val="0"/>
                </a:spcBef>
              </a:pPr>
              <a:t>28</a:t>
            </a:fld>
            <a:endParaRPr lang="pt-BR" sz="1000" dirty="0">
              <a:solidFill>
                <a:srgbClr val="687995"/>
              </a:solidFill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2418904"/>
            <a:ext cx="8229600" cy="20902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Esquecer as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preocupações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pessoais</a:t>
            </a:r>
            <a:endParaRPr lang="pt-BR" sz="5400" i="1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9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6256" y="64165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B646D53C-13A3-481D-9E39-B62D57D64BBC}" type="slidenum">
              <a:rPr lang="pt-BR" sz="1000" smtClean="0">
                <a:solidFill>
                  <a:srgbClr val="687995"/>
                </a:solidFill>
              </a:rPr>
              <a:pPr algn="r">
                <a:spcBef>
                  <a:spcPct val="0"/>
                </a:spcBef>
              </a:pPr>
              <a:t>29</a:t>
            </a:fld>
            <a:endParaRPr lang="pt-BR" sz="1000">
              <a:solidFill>
                <a:srgbClr val="687995"/>
              </a:solidFill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32137"/>
            <a:ext cx="8229600" cy="25930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Sentir-se fraterno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e solidário com os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demais participantes</a:t>
            </a:r>
            <a:br>
              <a:rPr lang="pt-BR" altLang="ja-JP" sz="4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2800" i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i="1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6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25475" y="1557338"/>
            <a:ext cx="7840663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ja-JP" sz="40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Concentração é o ato pelo</a:t>
            </a:r>
            <a:br>
              <a:rPr lang="pt-BR" altLang="ja-JP" sz="40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40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qual fechamos as portas da mente ao exterior e orientamos nossa atividade interiormente, para determinado objetivo</a:t>
            </a:r>
            <a:br>
              <a:rPr lang="pt-BR" altLang="ja-JP" sz="40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2800" i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4000" dirty="0">
              <a:solidFill>
                <a:srgbClr val="687995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74861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6256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CB15815-6A80-45FE-A95D-E5633595A230}" type="slidenum">
              <a:rPr lang="pt-BR" sz="1000" smtClean="0">
                <a:solidFill>
                  <a:srgbClr val="687995"/>
                </a:solidFill>
              </a:rPr>
              <a:pPr algn="r">
                <a:spcBef>
                  <a:spcPct val="0"/>
                </a:spcBef>
              </a:pPr>
              <a:t>30</a:t>
            </a:fld>
            <a:endParaRPr lang="pt-BR" sz="1000" dirty="0">
              <a:solidFill>
                <a:srgbClr val="687995"/>
              </a:solidFill>
            </a:endParaRP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421062"/>
            <a:ext cx="8229600" cy="20880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charset="0"/>
                <a:sym typeface="Arial" charset="0"/>
              </a:rPr>
              <a:t>Pensar na importância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charset="0"/>
                <a:sym typeface="Arial" charset="0"/>
              </a:rPr>
              <a:t>e responsabilidade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charset="0"/>
                <a:sym typeface="Arial" charset="0"/>
              </a:rPr>
              <a:t>da reunião</a:t>
            </a:r>
            <a:endParaRPr lang="pt-BR" sz="5400" i="1" dirty="0">
              <a:solidFill>
                <a:srgbClr val="687995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21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6256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5B7B624-27F6-466B-8154-4D2A1ABAEEAB}" type="slidenum">
              <a:rPr lang="pt-BR" sz="1000" smtClean="0">
                <a:solidFill>
                  <a:srgbClr val="687995"/>
                </a:solidFill>
              </a:rPr>
              <a:pPr algn="r">
                <a:spcBef>
                  <a:spcPct val="0"/>
                </a:spcBef>
              </a:pPr>
              <a:t>31</a:t>
            </a:fld>
            <a:endParaRPr lang="pt-BR" sz="1000">
              <a:solidFill>
                <a:srgbClr val="687995"/>
              </a:solidFill>
            </a:endParaRP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149080"/>
            <a:ext cx="8229600" cy="194376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Orar e buscar sintonia </a:t>
            </a: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os Espíritos Superiores</a:t>
            </a:r>
            <a:endParaRPr lang="pt-BR" altLang="ja-JP" sz="4800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2800" i="1" dirty="0" err="1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</a:t>
            </a:r>
            <a:r>
              <a:rPr lang="pt-BR" sz="2800" i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 Oliveira</a:t>
            </a:r>
          </a:p>
        </p:txBody>
      </p:sp>
      <p:pic>
        <p:nvPicPr>
          <p:cNvPr id="45060" name="Picture 8" descr="Espiritismo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3"/>
          <a:stretch>
            <a:fillRect/>
          </a:stretch>
        </p:blipFill>
        <p:spPr bwMode="auto">
          <a:xfrm>
            <a:off x="2483743" y="1229755"/>
            <a:ext cx="4176489" cy="270330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65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-voce s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0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D29659-EC5C-4981-A139-EBE9D7A23071}" type="slidenum">
              <a:rPr lang="pt-BR" sz="1000"/>
              <a:pPr algn="r" eaLnBrk="1" hangingPunct="1">
                <a:spcBef>
                  <a:spcPct val="0"/>
                </a:spcBef>
              </a:pPr>
              <a:t>32</a:t>
            </a:fld>
            <a:endParaRPr lang="pt-BR" sz="10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 rot="10800000" flipV="1">
            <a:off x="658813" y="2347913"/>
            <a:ext cx="7800975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7949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/>
          <a:p>
            <a:pPr eaLnBrk="1" hangingPunct="1"/>
            <a: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altLang="ja-JP" sz="4800" b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objetivo</a:t>
            </a:r>
            <a: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da sessão</a:t>
            </a:r>
            <a:b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é </a:t>
            </a:r>
            <a:r>
              <a:rPr lang="pt-BR" altLang="ja-JP" sz="4800" b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aprender </a:t>
            </a:r>
            <a: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e </a:t>
            </a:r>
            <a:r>
              <a:rPr lang="pt-BR" altLang="ja-JP" sz="4800" b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servir,</a:t>
            </a:r>
            <a:br>
              <a:rPr lang="pt-BR" altLang="ja-JP" sz="4800" b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4800" b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socorrer</a:t>
            </a:r>
            <a: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pt-BR" altLang="ja-JP" sz="4800" b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socorrer-se</a:t>
            </a:r>
            <a: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b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dentro das leis divinas</a:t>
            </a:r>
            <a:br>
              <a:rPr lang="pt-BR" altLang="ja-JP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altLang="ja-JP" sz="3200" i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dirty="0">
              <a:solidFill>
                <a:srgbClr val="6879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6386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1588"/>
            <a:ext cx="91376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1ADA81-9BAE-40ED-BD43-17879A4BF43F}" type="slidenum">
              <a:rPr lang="pt-BR" sz="1000">
                <a:solidFill>
                  <a:srgbClr val="687995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pt-BR" sz="1000">
              <a:solidFill>
                <a:srgbClr val="687995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 rot="10800000" flipV="1">
            <a:off x="1116013" y="2278063"/>
            <a:ext cx="68405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Na hora</a:t>
            </a:r>
            <a:b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da reunião</a:t>
            </a:r>
            <a:br>
              <a:rPr lang="pt-BR" sz="54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- mantendo a vibração -</a:t>
            </a:r>
            <a:endParaRPr lang="pt-BR" sz="4000" dirty="0">
              <a:solidFill>
                <a:srgbClr val="68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53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6256" y="641600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C7B6D99-96DD-4574-8E48-6413A6F035B9}" type="slidenum">
              <a:rPr lang="pt-BR" sz="1000" smtClean="0">
                <a:solidFill>
                  <a:srgbClr val="687995"/>
                </a:solidFill>
              </a:rPr>
              <a:pPr algn="r">
                <a:spcBef>
                  <a:spcPct val="0"/>
                </a:spcBef>
              </a:pPr>
              <a:t>34</a:t>
            </a:fld>
            <a:endParaRPr lang="pt-BR" sz="1000" dirty="0">
              <a:solidFill>
                <a:srgbClr val="687995"/>
              </a:solidFill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21606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ambiente fluídico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da sala mediúnica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necessita ser mantido</a:t>
            </a:r>
            <a:endParaRPr lang="pt-BR" sz="4800" i="1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05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6256" y="6409134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A38AA27-1F96-4745-9563-218831B56F55}" type="slidenum">
              <a:rPr lang="pt-BR" sz="1000" smtClean="0">
                <a:solidFill>
                  <a:srgbClr val="687995"/>
                </a:solidFill>
              </a:rPr>
              <a:pPr algn="r">
                <a:spcBef>
                  <a:spcPct val="0"/>
                </a:spcBef>
              </a:pPr>
              <a:t>35</a:t>
            </a:fld>
            <a:endParaRPr lang="pt-BR" sz="1000">
              <a:solidFill>
                <a:srgbClr val="687995"/>
              </a:solidFill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36719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b="1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Orar e doar vibrações</a:t>
            </a: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pt-BR" sz="4800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aos integrantes do grupo, aos trabalhadores espirituais e aos assistidos de ambos os planos</a:t>
            </a:r>
            <a:endParaRPr lang="pt-BR" sz="4800" i="1" dirty="0">
              <a:solidFill>
                <a:srgbClr val="68799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01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-parte pra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-1588"/>
            <a:ext cx="913923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76256" y="6453336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B93F98D-55A2-4CD8-9CE4-BD7F18B4C8FE}" type="slidenum">
              <a:rPr lang="pt-BR" sz="1000" smtClean="0">
                <a:solidFill>
                  <a:srgbClr val="687995"/>
                </a:solidFill>
              </a:rPr>
              <a:pPr algn="r">
                <a:spcBef>
                  <a:spcPct val="0"/>
                </a:spcBef>
              </a:pPr>
              <a:t>36</a:t>
            </a:fld>
            <a:endParaRPr lang="pt-BR" sz="1000" dirty="0">
              <a:solidFill>
                <a:srgbClr val="6879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38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896" y="6409134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095E6EC4-5824-48DD-93B3-6053A170A3F0}" type="slidenum">
              <a:rPr lang="pt-BR" sz="1000" smtClean="0"/>
              <a:pPr algn="r">
                <a:spcBef>
                  <a:spcPct val="0"/>
                </a:spcBef>
              </a:pPr>
              <a:t>37</a:t>
            </a:fld>
            <a:endParaRPr lang="pt-BR" sz="1000" dirty="0"/>
          </a:p>
        </p:txBody>
      </p:sp>
      <p:sp>
        <p:nvSpPr>
          <p:cNvPr id="48132" name="Rectangle 2"/>
          <p:cNvSpPr>
            <a:spLocks/>
          </p:cNvSpPr>
          <p:nvPr/>
        </p:nvSpPr>
        <p:spPr bwMode="auto">
          <a:xfrm>
            <a:off x="706438" y="3141663"/>
            <a:ext cx="77295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5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PACEM</a:t>
            </a:r>
          </a:p>
          <a:p>
            <a:pPr algn="ctr" eaLnBrk="1">
              <a:spcBef>
                <a:spcPct val="0"/>
              </a:spcBef>
            </a:pPr>
            <a:r>
              <a:rPr lang="pt-BR" sz="5500" b="1">
                <a:solidFill>
                  <a:schemeClr val="bg1"/>
                </a:solidFill>
                <a:latin typeface="Helvetica Light" charset="0"/>
                <a:cs typeface="Arial" panose="020B0604020202020204" pitchFamily="34" charset="0"/>
                <a:sym typeface="Arial" panose="020B0604020202020204" pitchFamily="34" charset="0"/>
              </a:rPr>
              <a:t>ORIENTAÇÕES</a:t>
            </a:r>
            <a:endParaRPr lang="pt-BR" sz="2500">
              <a:solidFill>
                <a:schemeClr val="bg1"/>
              </a:solidFill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0280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896" y="638132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CE3984D-F0ED-444A-AB9A-3131B4C98839}" type="slidenum">
              <a:rPr lang="pt-BR" sz="1000" smtClean="0"/>
              <a:pPr algn="r">
                <a:spcBef>
                  <a:spcPct val="0"/>
                </a:spcBef>
              </a:pPr>
              <a:t>38</a:t>
            </a:fld>
            <a:endParaRPr lang="pt-BR" sz="1000"/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609600" y="3501008"/>
            <a:ext cx="79946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defRPr/>
            </a:pPr>
            <a:r>
              <a:rPr lang="pt-BR" altLang="ja-JP" sz="3600" dirty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Não podemos fornecer uma receita de como desenvolver a mediunidade das pessoas, mas podemos auxiliá-las por meio do estudo e de exercícios</a:t>
            </a:r>
          </a:p>
          <a:p>
            <a:pPr algn="ctr" eaLnBrk="1">
              <a:spcBef>
                <a:spcPct val="30000"/>
              </a:spcBef>
              <a:defRPr/>
            </a:pP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92696"/>
            <a:ext cx="3600450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7977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896" y="638132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F7BD336A-26AC-40A1-88B0-A0CD5757293C}" type="slidenum">
              <a:rPr lang="pt-BR" sz="1000" smtClean="0"/>
              <a:pPr algn="r">
                <a:spcBef>
                  <a:spcPct val="0"/>
                </a:spcBef>
              </a:pPr>
              <a:t>39</a:t>
            </a:fld>
            <a:endParaRPr lang="pt-BR" sz="1000" dirty="0"/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388938" y="2133724"/>
            <a:ext cx="8364537" cy="273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Evitar que parentes, casais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e amigos fiquem juntos;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isto evita preocupações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e conversas paralelas</a:t>
            </a:r>
            <a:endParaRPr lang="pt-BR" sz="4400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692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5-voce s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0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58812" y="3933825"/>
            <a:ext cx="7585075" cy="24753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949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 a concentração você se integra com o plano espiritual, individualmente ou coletivamente </a:t>
            </a:r>
            <a:endParaRPr lang="pt-BR" dirty="0">
              <a:solidFill>
                <a:srgbClr val="687995"/>
              </a:solidFill>
            </a:endParaRPr>
          </a:p>
        </p:txBody>
      </p:sp>
      <p:sp>
        <p:nvSpPr>
          <p:cNvPr id="8198" name="AutoShape 6" descr="2Q=="/>
          <p:cNvSpPr>
            <a:spLocks noChangeAspect="1" noChangeArrowheads="1"/>
          </p:cNvSpPr>
          <p:nvPr/>
        </p:nvSpPr>
        <p:spPr bwMode="auto">
          <a:xfrm>
            <a:off x="3205163" y="2590800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199" name="AutoShape 10" descr="9k="/>
          <p:cNvSpPr>
            <a:spLocks noChangeAspect="1" noChangeArrowheads="1"/>
          </p:cNvSpPr>
          <p:nvPr/>
        </p:nvSpPr>
        <p:spPr bwMode="auto">
          <a:xfrm>
            <a:off x="3286125" y="2538413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200" name="AutoShape 12" descr="9k="/>
          <p:cNvSpPr>
            <a:spLocks noChangeAspect="1" noChangeArrowheads="1"/>
          </p:cNvSpPr>
          <p:nvPr/>
        </p:nvSpPr>
        <p:spPr bwMode="auto">
          <a:xfrm>
            <a:off x="3286125" y="2538413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201" name="Picture 14" descr="Alimentos-para-aumentar-a-concentraçã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2879725" cy="1997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876256" y="6409134"/>
            <a:ext cx="2133600" cy="476250"/>
          </a:xfrm>
        </p:spPr>
        <p:txBody>
          <a:bodyPr/>
          <a:lstStyle/>
          <a:p>
            <a:fld id="{DF08B9B5-832F-4FB9-B7AC-5BAD41B0E687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91395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896" y="6409134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27AAE31-642A-458F-AD93-F39FADEF0A5B}" type="slidenum">
              <a:rPr lang="pt-BR" sz="1000" smtClean="0"/>
              <a:pPr algn="r">
                <a:spcBef>
                  <a:spcPct val="0"/>
                </a:spcBef>
              </a:pPr>
              <a:t>40</a:t>
            </a:fld>
            <a:endParaRPr lang="pt-BR" sz="1000"/>
          </a:p>
        </p:txBody>
      </p:sp>
      <p:sp>
        <p:nvSpPr>
          <p:cNvPr id="54275" name="Rectangle 2"/>
          <p:cNvSpPr>
            <a:spLocks/>
          </p:cNvSpPr>
          <p:nvPr/>
        </p:nvSpPr>
        <p:spPr bwMode="auto">
          <a:xfrm>
            <a:off x="388938" y="2524944"/>
            <a:ext cx="8364537" cy="19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Participantes com </a:t>
            </a:r>
            <a:r>
              <a:rPr lang="pt-BR" sz="4400" dirty="0" err="1">
                <a:cs typeface="Arial" panose="020B0604020202020204" pitchFamily="34" charset="0"/>
                <a:sym typeface="Arial" panose="020B0604020202020204" pitchFamily="34" charset="0"/>
              </a:rPr>
              <a:t>ostensividade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devem ficar mais à frente</a:t>
            </a:r>
            <a:r>
              <a:rPr lang="pt-BR" sz="4400" i="1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ctr" eaLnBrk="1">
              <a:spcBef>
                <a:spcPct val="0"/>
              </a:spcBef>
            </a:pP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4800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7271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896" y="6409134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AFA9279-612B-4AC9-881F-1087F6D07BEC}" type="slidenum">
              <a:rPr lang="pt-BR" sz="1000" smtClean="0"/>
              <a:pPr algn="r">
                <a:spcBef>
                  <a:spcPct val="0"/>
                </a:spcBef>
              </a:pPr>
              <a:t>41</a:t>
            </a:fld>
            <a:endParaRPr lang="pt-BR" sz="1000"/>
          </a:p>
        </p:txBody>
      </p:sp>
      <p:sp>
        <p:nvSpPr>
          <p:cNvPr id="55300" name="Rectangle 2"/>
          <p:cNvSpPr>
            <a:spLocks/>
          </p:cNvSpPr>
          <p:nvPr/>
        </p:nvSpPr>
        <p:spPr bwMode="auto">
          <a:xfrm>
            <a:off x="1327150" y="2925118"/>
            <a:ext cx="6488113" cy="23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b="1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QUE</a:t>
            </a:r>
            <a:r>
              <a:rPr lang="pt-BR" sz="4800" b="1" dirty="0">
                <a:solidFill>
                  <a:schemeClr val="bg1"/>
                </a:solidFill>
                <a:cs typeface="Arial" panose="020B0604020202020204" pitchFamily="34" charset="0"/>
                <a:sym typeface="Helvetica Light" charset="0"/>
              </a:rPr>
              <a:t> FAZER SE O PARTICIPANTE NÃO SE SENTIR BEM?</a:t>
            </a:r>
            <a:endParaRPr lang="pt-BR" sz="4800" b="1" dirty="0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3432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896" y="6337126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2EE7AF1-CE0A-49CC-AC81-E75EF830588A}" type="slidenum">
              <a:rPr lang="pt-BR" sz="1000" smtClean="0"/>
              <a:pPr algn="r">
                <a:spcBef>
                  <a:spcPct val="0"/>
                </a:spcBef>
              </a:pPr>
              <a:t>42</a:t>
            </a:fld>
            <a:endParaRPr lang="pt-BR" sz="1000"/>
          </a:p>
        </p:txBody>
      </p:sp>
      <p:sp>
        <p:nvSpPr>
          <p:cNvPr id="57347" name="Rectangle 2"/>
          <p:cNvSpPr>
            <a:spLocks/>
          </p:cNvSpPr>
          <p:nvPr/>
        </p:nvSpPr>
        <p:spPr bwMode="auto">
          <a:xfrm>
            <a:off x="388938" y="2457004"/>
            <a:ext cx="8364537" cy="205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É muito importante que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o médium tenha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domínio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do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corpo</a:t>
            </a:r>
            <a:endParaRPr lang="pt-BR" sz="4400" b="1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7676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48264" y="6337126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B0986F8-E05A-4332-B087-60A59112ADDC}" type="slidenum">
              <a:rPr lang="pt-BR" sz="1000" smtClean="0"/>
              <a:pPr algn="r">
                <a:spcBef>
                  <a:spcPct val="0"/>
                </a:spcBef>
              </a:pPr>
              <a:t>43</a:t>
            </a:fld>
            <a:endParaRPr lang="pt-BR" sz="1000"/>
          </a:p>
        </p:txBody>
      </p:sp>
      <p:sp>
        <p:nvSpPr>
          <p:cNvPr id="58371" name="Rectangle 2"/>
          <p:cNvSpPr>
            <a:spLocks/>
          </p:cNvSpPr>
          <p:nvPr/>
        </p:nvSpPr>
        <p:spPr bwMode="auto">
          <a:xfrm>
            <a:off x="539750" y="2473896"/>
            <a:ext cx="8064500" cy="19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ts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O médium tem</a:t>
            </a:r>
          </a:p>
          <a:p>
            <a:pPr algn="ctr" eaLnBrk="1">
              <a:spcBef>
                <a:spcPts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que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desconcentrar</a:t>
            </a:r>
            <a:endParaRPr lang="pt-BR" sz="44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>
              <a:spcBef>
                <a:spcPts val="0"/>
              </a:spcBef>
            </a:pP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5605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2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/>
          </p:cNvSpPr>
          <p:nvPr/>
        </p:nvSpPr>
        <p:spPr bwMode="auto">
          <a:xfrm>
            <a:off x="706438" y="1484437"/>
            <a:ext cx="7729537" cy="144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Pedir ajuda</a:t>
            </a:r>
          </a:p>
          <a:p>
            <a:pPr algn="ctr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a seu protetor</a:t>
            </a:r>
            <a:endParaRPr lang="pt-BR" sz="4400" dirty="0"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59396" name="Picture 6" descr="ANd9GcSljFp--wgEgiFZ3UBksv06xVBb478nXkumsgsfjVgGOJUqVQ6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84" y="3253385"/>
            <a:ext cx="3557116" cy="283991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53917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48264" y="6337126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C38EA35-5473-40A9-855B-A74FDE768B83}" type="slidenum">
              <a:rPr lang="pt-BR" sz="1000" smtClean="0"/>
              <a:pPr algn="r">
                <a:spcBef>
                  <a:spcPct val="0"/>
                </a:spcBef>
              </a:pPr>
              <a:t>45</a:t>
            </a:fld>
            <a:endParaRPr lang="pt-BR" sz="1000" dirty="0"/>
          </a:p>
        </p:txBody>
      </p:sp>
      <p:sp>
        <p:nvSpPr>
          <p:cNvPr id="60419" name="Rectangle 2"/>
          <p:cNvSpPr>
            <a:spLocks/>
          </p:cNvSpPr>
          <p:nvPr/>
        </p:nvSpPr>
        <p:spPr bwMode="auto">
          <a:xfrm>
            <a:off x="363538" y="2780283"/>
            <a:ext cx="8426450" cy="136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Deve-se desenvolver o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autocontrole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e a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confiança</a:t>
            </a:r>
            <a:endParaRPr lang="pt-BR" sz="4400" b="1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5254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896" y="6409134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D2348FCF-7BDE-4FC7-B4D6-CAF5CA3CCE47}" type="slidenum">
              <a:rPr lang="pt-BR" sz="1000" smtClean="0"/>
              <a:pPr algn="r">
                <a:spcBef>
                  <a:spcPct val="0"/>
                </a:spcBef>
              </a:pPr>
              <a:t>46</a:t>
            </a:fld>
            <a:endParaRPr lang="pt-BR" sz="1000" dirty="0"/>
          </a:p>
        </p:txBody>
      </p:sp>
      <p:sp>
        <p:nvSpPr>
          <p:cNvPr id="61444" name="Rectangle 2"/>
          <p:cNvSpPr>
            <a:spLocks/>
          </p:cNvSpPr>
          <p:nvPr/>
        </p:nvSpPr>
        <p:spPr bwMode="auto">
          <a:xfrm>
            <a:off x="971550" y="2996878"/>
            <a:ext cx="7200900" cy="223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b="1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MÉDIUNS EM</a:t>
            </a:r>
          </a:p>
          <a:p>
            <a:pPr algn="ctr" eaLnBrk="1">
              <a:spcBef>
                <a:spcPct val="0"/>
              </a:spcBef>
            </a:pPr>
            <a:r>
              <a:rPr lang="pt-BR" sz="4800" b="1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MANIFESTAÇÃO DESCONTROLADA</a:t>
            </a:r>
          </a:p>
        </p:txBody>
      </p:sp>
    </p:spTree>
    <p:extLst>
      <p:ext uri="{BB962C8B-B14F-4D97-AF65-F5344CB8AC3E}">
        <p14:creationId xmlns:p14="http://schemas.microsoft.com/office/powerpoint/2010/main" val="77763304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48264" y="6409134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D35837A8-1363-4E63-8C93-4B461503BE20}" type="slidenum">
              <a:rPr lang="pt-BR" sz="1000" smtClean="0"/>
              <a:pPr algn="r">
                <a:spcBef>
                  <a:spcPct val="0"/>
                </a:spcBef>
              </a:pPr>
              <a:t>47</a:t>
            </a:fld>
            <a:endParaRPr lang="pt-BR" sz="1000" dirty="0"/>
          </a:p>
        </p:txBody>
      </p:sp>
      <p:sp>
        <p:nvSpPr>
          <p:cNvPr id="63491" name="Rectangle 2"/>
          <p:cNvSpPr>
            <a:spLocks/>
          </p:cNvSpPr>
          <p:nvPr/>
        </p:nvSpPr>
        <p:spPr bwMode="auto">
          <a:xfrm>
            <a:off x="395288" y="2780928"/>
            <a:ext cx="8353425" cy="13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Pedir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ao médium 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para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controlar-se</a:t>
            </a:r>
          </a:p>
        </p:txBody>
      </p:sp>
    </p:spTree>
    <p:extLst>
      <p:ext uri="{BB962C8B-B14F-4D97-AF65-F5344CB8AC3E}">
        <p14:creationId xmlns:p14="http://schemas.microsoft.com/office/powerpoint/2010/main" val="278683785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896" y="6409134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DA364BD6-FFAB-43E5-BCC3-EC69220660A2}" type="slidenum">
              <a:rPr lang="pt-BR" sz="1000" smtClean="0"/>
              <a:pPr algn="r">
                <a:spcBef>
                  <a:spcPct val="0"/>
                </a:spcBef>
              </a:pPr>
              <a:t>48</a:t>
            </a:fld>
            <a:endParaRPr lang="pt-BR" sz="1000" dirty="0"/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468313" y="2735833"/>
            <a:ext cx="8210550" cy="14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Não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permitir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que a comunicação continue</a:t>
            </a:r>
            <a:endParaRPr lang="pt-BR" sz="4400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39450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 descr="9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91376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/>
          </p:cNvSpPr>
          <p:nvPr/>
        </p:nvSpPr>
        <p:spPr bwMode="auto">
          <a:xfrm>
            <a:off x="971550" y="2132856"/>
            <a:ext cx="7200900" cy="1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85000"/>
              </a:lnSpc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Encaminhar o médium</a:t>
            </a:r>
          </a:p>
          <a:p>
            <a:pPr algn="ctr" eaLnBrk="1">
              <a:lnSpc>
                <a:spcPct val="85000"/>
              </a:lnSpc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para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Atendimento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Fraterno</a:t>
            </a:r>
            <a:endParaRPr lang="pt-BR" sz="4400" b="1" dirty="0"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66564" name="Picture 10" descr="ANd9GcSeIyhQGqJRS0dSpmqEDCJOw1QkUVgyAXhWnbuxvdYtXRTrCX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039020" cy="23919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12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504B472-D06B-4F4B-8DBB-6B9643BAECF2}" type="slidenum">
              <a:rPr lang="pt-BR" sz="1000"/>
              <a:pPr algn="ctr" eaLnBrk="1" hangingPunct="1">
                <a:spcBef>
                  <a:spcPct val="0"/>
                </a:spcBef>
              </a:pPr>
              <a:t>49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955915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902450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ED26F5-10CA-4F6B-95F3-E1635DEFC7AC}" type="slidenum">
              <a:rPr lang="pt-BR" sz="1000">
                <a:solidFill>
                  <a:srgbClr val="687995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pt-BR" sz="1000" dirty="0">
              <a:solidFill>
                <a:srgbClr val="687995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 rot="10800000" flipV="1">
            <a:off x="692150" y="3500438"/>
            <a:ext cx="784066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/>
          <a:p>
            <a:pPr eaLnBrk="1" hangingPunct="1"/>
            <a:r>
              <a:rPr lang="pt-BR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Uma boa concentração</a:t>
            </a:r>
            <a:br>
              <a:rPr lang="pt-BR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é resultado do exercício</a:t>
            </a:r>
            <a:br>
              <a:rPr lang="pt-BR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dirty="0">
                <a:solidFill>
                  <a:srgbClr val="687995"/>
                </a:solidFill>
                <a:cs typeface="Arial" panose="020B0604020202020204" pitchFamily="34" charset="0"/>
                <a:sym typeface="Arial" panose="020B0604020202020204" pitchFamily="34" charset="0"/>
              </a:rPr>
              <a:t>da vontade e do pensamento</a:t>
            </a:r>
            <a:endParaRPr lang="pt-BR" sz="4000" dirty="0">
              <a:solidFill>
                <a:srgbClr val="687995"/>
              </a:solidFill>
            </a:endParaRPr>
          </a:p>
        </p:txBody>
      </p:sp>
      <p:pic>
        <p:nvPicPr>
          <p:cNvPr id="9221" name="Picture 4" descr="medit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1341438"/>
            <a:ext cx="3314700" cy="2030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4855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2896" y="6409134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D9C5C038-B0C0-4B84-A7BE-BA6AD53A7FDF}" type="slidenum">
              <a:rPr lang="pt-BR" sz="1000" smtClean="0"/>
              <a:pPr algn="r">
                <a:spcBef>
                  <a:spcPct val="0"/>
                </a:spcBef>
              </a:pPr>
              <a:t>50</a:t>
            </a:fld>
            <a:endParaRPr lang="pt-BR" sz="1000" dirty="0"/>
          </a:p>
        </p:txBody>
      </p:sp>
      <p:sp>
        <p:nvSpPr>
          <p:cNvPr id="67587" name="Rectangle 2"/>
          <p:cNvSpPr>
            <a:spLocks/>
          </p:cNvSpPr>
          <p:nvPr/>
        </p:nvSpPr>
        <p:spPr bwMode="auto">
          <a:xfrm>
            <a:off x="468313" y="2133402"/>
            <a:ext cx="8210550" cy="273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Se o médium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não se controlar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, ele continuará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participando</a:t>
            </a:r>
            <a:endParaRPr lang="pt-BR" sz="44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das aulas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teóricas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e ficará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suspenso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exercício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prático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pt-BR" sz="4400" dirty="0"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3258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2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/>
          </p:cNvSpPr>
          <p:nvPr/>
        </p:nvSpPr>
        <p:spPr bwMode="auto">
          <a:xfrm>
            <a:off x="706438" y="2420491"/>
            <a:ext cx="7729537" cy="20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O médium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retornará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aos </a:t>
            </a: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exercícios</a:t>
            </a: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 quando</a:t>
            </a:r>
          </a:p>
          <a:p>
            <a:pPr algn="ctr" eaLnBrk="1">
              <a:spcBef>
                <a:spcPct val="0"/>
              </a:spcBef>
            </a:pPr>
            <a:r>
              <a:rPr lang="pt-BR" sz="4400" b="1" dirty="0">
                <a:cs typeface="Arial" panose="020B0604020202020204" pitchFamily="34" charset="0"/>
                <a:sym typeface="Arial" panose="020B0604020202020204" pitchFamily="34" charset="0"/>
              </a:rPr>
              <a:t>reequilibrar-se</a:t>
            </a:r>
            <a:endParaRPr lang="pt-BR" sz="4400" b="1" dirty="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B73EA359-C10F-451E-B6F8-5940C24994F2}" type="slidenum">
              <a:rPr lang="pt-BR" sz="1000"/>
              <a:pPr algn="ctr" eaLnBrk="1" hangingPunct="1">
                <a:spcBef>
                  <a:spcPct val="0"/>
                </a:spcBef>
              </a:pPr>
              <a:t>51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9390159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/>
          </p:cNvSpPr>
          <p:nvPr/>
        </p:nvSpPr>
        <p:spPr bwMode="auto">
          <a:xfrm>
            <a:off x="3563938" y="2749550"/>
            <a:ext cx="47529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AS 5 FASES</a:t>
            </a:r>
          </a:p>
          <a:p>
            <a:pPr eaLnBrk="1">
              <a:spcBef>
                <a:spcPct val="0"/>
              </a:spcBef>
            </a:pPr>
            <a:r>
              <a:rPr lang="pt-BR" sz="4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 TRANSE</a:t>
            </a:r>
          </a:p>
          <a:p>
            <a:pPr eaLnBrk="1">
              <a:spcBef>
                <a:spcPct val="0"/>
              </a:spcBef>
            </a:pPr>
            <a:r>
              <a:rPr lang="pt-BR" sz="4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MEDIÚNICO DE</a:t>
            </a:r>
          </a:p>
          <a:p>
            <a:pPr eaLnBrk="1">
              <a:spcBef>
                <a:spcPct val="0"/>
              </a:spcBef>
            </a:pPr>
            <a:r>
              <a:rPr lang="pt-BR" sz="40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EDGARD ARMOND</a:t>
            </a:r>
            <a:endParaRPr lang="pt-BR" sz="40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70660" name="Picture 14" descr="edgard_arm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4726" r="3049" b="4778"/>
          <a:stretch>
            <a:fillRect/>
          </a:stretch>
        </p:blipFill>
        <p:spPr bwMode="auto">
          <a:xfrm>
            <a:off x="957263" y="3298825"/>
            <a:ext cx="2376487" cy="1439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1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8ED53B92-B4A0-4203-AC84-2DDD43CD471F}" type="slidenum">
              <a:rPr lang="pt-BR" sz="1000"/>
              <a:pPr algn="ctr" eaLnBrk="1" hangingPunct="1">
                <a:spcBef>
                  <a:spcPct val="0"/>
                </a:spcBef>
              </a:pPr>
              <a:t>52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67862591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7" descr="2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0" name="Rectangle 2"/>
          <p:cNvSpPr>
            <a:spLocks/>
          </p:cNvSpPr>
          <p:nvPr/>
        </p:nvSpPr>
        <p:spPr bwMode="auto">
          <a:xfrm>
            <a:off x="874713" y="685800"/>
            <a:ext cx="7729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P</a:t>
            </a:r>
            <a:r>
              <a:rPr lang="pt-BR" sz="5400">
                <a:cs typeface="Arial" panose="020B0604020202020204" pitchFamily="34" charset="0"/>
                <a:sym typeface="Arial" panose="020B0604020202020204" pitchFamily="34" charset="0"/>
              </a:rPr>
              <a:t>ercepção de Fluidos</a:t>
            </a:r>
            <a:endParaRPr lang="pt-BR" sz="540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124931" name="Rectangle 3"/>
          <p:cNvSpPr>
            <a:spLocks/>
          </p:cNvSpPr>
          <p:nvPr/>
        </p:nvSpPr>
        <p:spPr bwMode="auto">
          <a:xfrm>
            <a:off x="874713" y="1844675"/>
            <a:ext cx="7729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pt-BR" sz="5400">
                <a:cs typeface="Arial" panose="020B0604020202020204" pitchFamily="34" charset="0"/>
                <a:sym typeface="Arial" panose="020B0604020202020204" pitchFamily="34" charset="0"/>
              </a:rPr>
              <a:t>proximação</a:t>
            </a:r>
            <a:endParaRPr lang="pt-BR" sz="540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124932" name="Rectangle 4"/>
          <p:cNvSpPr>
            <a:spLocks/>
          </p:cNvSpPr>
          <p:nvPr/>
        </p:nvSpPr>
        <p:spPr bwMode="auto">
          <a:xfrm>
            <a:off x="874713" y="3084513"/>
            <a:ext cx="77295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pt-BR" sz="5400">
                <a:cs typeface="Arial" panose="020B0604020202020204" pitchFamily="34" charset="0"/>
                <a:sym typeface="Arial" panose="020B0604020202020204" pitchFamily="34" charset="0"/>
              </a:rPr>
              <a:t>ontato</a:t>
            </a:r>
            <a:endParaRPr lang="pt-BR" sz="540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124933" name="Rectangle 5"/>
          <p:cNvSpPr>
            <a:spLocks/>
          </p:cNvSpPr>
          <p:nvPr/>
        </p:nvSpPr>
        <p:spPr bwMode="auto">
          <a:xfrm>
            <a:off x="874713" y="4206875"/>
            <a:ext cx="77295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pt-BR" sz="5400">
                <a:cs typeface="Arial" panose="020B0604020202020204" pitchFamily="34" charset="0"/>
                <a:sym typeface="Arial" panose="020B0604020202020204" pitchFamily="34" charset="0"/>
              </a:rPr>
              <a:t>nvolvimento</a:t>
            </a:r>
            <a:endParaRPr lang="pt-BR" sz="540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124934" name="Rectangle 6"/>
          <p:cNvSpPr>
            <a:spLocks/>
          </p:cNvSpPr>
          <p:nvPr/>
        </p:nvSpPr>
        <p:spPr bwMode="auto">
          <a:xfrm>
            <a:off x="874713" y="5359400"/>
            <a:ext cx="77295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6700" b="1">
                <a:cs typeface="Arial" panose="020B0604020202020204" pitchFamily="34" charset="0"/>
                <a:sym typeface="Arial" panose="020B0604020202020204" pitchFamily="34" charset="0"/>
              </a:rPr>
              <a:t>M</a:t>
            </a:r>
            <a:r>
              <a:rPr lang="pt-BR" sz="5400">
                <a:cs typeface="Arial" panose="020B0604020202020204" pitchFamily="34" charset="0"/>
                <a:sym typeface="Arial" panose="020B0604020202020204" pitchFamily="34" charset="0"/>
              </a:rPr>
              <a:t>anifestação</a:t>
            </a:r>
            <a:endParaRPr lang="pt-BR" sz="540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71688" name="Rectangle 9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36A0511-7090-4014-9362-970CE3024FA0}" type="slidenum">
              <a:rPr lang="pt-BR" sz="1000"/>
              <a:pPr algn="ctr" eaLnBrk="1" hangingPunct="1">
                <a:spcBef>
                  <a:spcPct val="0"/>
                </a:spcBef>
              </a:pPr>
              <a:t>53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142170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utoUpdateAnimBg="0"/>
      <p:bldP spid="124931" grpId="0" autoUpdateAnimBg="0"/>
      <p:bldP spid="124932" grpId="0" autoUpdateAnimBg="0"/>
      <p:bldP spid="124933" grpId="0" autoUpdateAnimBg="0"/>
      <p:bldP spid="12493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2"/>
          <p:cNvSpPr>
            <a:spLocks/>
          </p:cNvSpPr>
          <p:nvPr/>
        </p:nvSpPr>
        <p:spPr bwMode="auto">
          <a:xfrm>
            <a:off x="1168400" y="3262313"/>
            <a:ext cx="68167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OBJETIVO</a:t>
            </a:r>
          </a:p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 MÉTODO</a:t>
            </a:r>
            <a:endParaRPr lang="pt-BR" sz="54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9B0E357-DDFC-4B0B-B600-1445395768F1}" type="slidenum">
              <a:rPr lang="pt-BR" sz="1000"/>
              <a:pPr algn="ctr" eaLnBrk="1" hangingPunct="1">
                <a:spcBef>
                  <a:spcPct val="0"/>
                </a:spcBef>
              </a:pPr>
              <a:t>54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506500169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2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/>
          </p:cNvSpPr>
          <p:nvPr/>
        </p:nvSpPr>
        <p:spPr bwMode="auto">
          <a:xfrm>
            <a:off x="539750" y="2205038"/>
            <a:ext cx="59928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spcBef>
                <a:spcPct val="0"/>
              </a:spcBef>
            </a:pPr>
            <a:r>
              <a:rPr lang="pt-BR" altLang="ja-JP" b="1" dirty="0">
                <a:cs typeface="Arial" panose="020B0604020202020204" pitchFamily="34" charset="0"/>
                <a:sym typeface="Arial" panose="020B0604020202020204" pitchFamily="34" charset="0"/>
              </a:rPr>
              <a:t>Formar médiuns conscientes</a:t>
            </a:r>
          </a:p>
          <a:p>
            <a:pPr algn="r" eaLnBrk="1">
              <a:spcBef>
                <a:spcPct val="0"/>
              </a:spcBef>
            </a:pPr>
            <a:r>
              <a:rPr lang="pt-BR" dirty="0">
                <a:cs typeface="Arial" panose="020B0604020202020204" pitchFamily="34" charset="0"/>
                <a:sym typeface="Arial" panose="020B0604020202020204" pitchFamily="34" charset="0"/>
              </a:rPr>
              <a:t>do que se passa com eles,</a:t>
            </a:r>
          </a:p>
          <a:p>
            <a:pPr algn="r" eaLnBrk="1">
              <a:spcBef>
                <a:spcPct val="0"/>
              </a:spcBef>
            </a:pPr>
            <a:r>
              <a:rPr lang="pt-BR" b="1" dirty="0">
                <a:cs typeface="Arial" panose="020B0604020202020204" pitchFamily="34" charset="0"/>
                <a:sym typeface="Arial" panose="020B0604020202020204" pitchFamily="34" charset="0"/>
              </a:rPr>
              <a:t>para</a:t>
            </a:r>
            <a:r>
              <a:rPr lang="pt-BR" dirty="0">
                <a:cs typeface="Arial" panose="020B0604020202020204" pitchFamily="34" charset="0"/>
                <a:sym typeface="Arial" panose="020B0604020202020204" pitchFamily="34" charset="0"/>
              </a:rPr>
              <a:t> se tornarem capazes</a:t>
            </a:r>
          </a:p>
          <a:p>
            <a:pPr algn="r" eaLnBrk="1">
              <a:spcBef>
                <a:spcPct val="0"/>
              </a:spcBef>
            </a:pPr>
            <a:r>
              <a:rPr lang="pt-BR" dirty="0">
                <a:cs typeface="Arial" panose="020B0604020202020204" pitchFamily="34" charset="0"/>
                <a:sym typeface="Arial" panose="020B0604020202020204" pitchFamily="34" charset="0"/>
              </a:rPr>
              <a:t>de </a:t>
            </a:r>
            <a:r>
              <a:rPr lang="pt-BR" b="1" dirty="0">
                <a:cs typeface="Arial" panose="020B0604020202020204" pitchFamily="34" charset="0"/>
                <a:sym typeface="Arial" panose="020B0604020202020204" pitchFamily="34" charset="0"/>
              </a:rPr>
              <a:t>agir com segurança</a:t>
            </a:r>
            <a:endParaRPr lang="pt-BR" altLang="ja-JP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>
              <a:spcBef>
                <a:spcPct val="30000"/>
              </a:spcBef>
            </a:pPr>
            <a:r>
              <a:rPr lang="pt-BR" sz="2400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400" i="1" dirty="0"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74756" name="Picture 16" descr="therezinha-oliveir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293938"/>
            <a:ext cx="1646238" cy="2200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18840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8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/>
          </p:cNvSpPr>
          <p:nvPr/>
        </p:nvSpPr>
        <p:spPr bwMode="auto">
          <a:xfrm>
            <a:off x="1187450" y="3643313"/>
            <a:ext cx="6672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VANTAGEM</a:t>
            </a:r>
            <a:endParaRPr lang="pt-BR" sz="54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3848C5AA-8D4B-4C6F-8E0E-9F3593490F13}" type="slidenum">
              <a:rPr lang="pt-BR" sz="1000"/>
              <a:pPr algn="ctr" eaLnBrk="1" hangingPunct="1">
                <a:spcBef>
                  <a:spcPct val="0"/>
                </a:spcBef>
              </a:pPr>
              <a:t>56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64573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2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/>
          </p:cNvSpPr>
          <p:nvPr/>
        </p:nvSpPr>
        <p:spPr bwMode="auto">
          <a:xfrm>
            <a:off x="395288" y="1628329"/>
            <a:ext cx="8297862" cy="367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ts val="0"/>
              </a:spcBef>
            </a:pPr>
            <a:r>
              <a:rPr lang="pt-BR" altLang="ja-JP" sz="4000" b="1" dirty="0">
                <a:cs typeface="Arial" panose="020B0604020202020204" pitchFamily="34" charset="0"/>
                <a:sym typeface="Arial" panose="020B0604020202020204" pitchFamily="34" charset="0"/>
              </a:rPr>
              <a:t>Adquirir autocontrole mediúnico</a:t>
            </a:r>
            <a:r>
              <a:rPr lang="pt-BR" altLang="ja-JP" sz="4200" dirty="0"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altLang="ja-JP" sz="4000" dirty="0">
                <a:cs typeface="Arial" panose="020B0604020202020204" pitchFamily="34" charset="0"/>
                <a:sym typeface="Arial" panose="020B0604020202020204" pitchFamily="34" charset="0"/>
              </a:rPr>
              <a:t>que muito auxiliará o médium</a:t>
            </a:r>
          </a:p>
          <a:p>
            <a:pPr algn="ctr" eaLnBrk="1">
              <a:spcBef>
                <a:spcPts val="0"/>
              </a:spcBef>
            </a:pPr>
            <a:r>
              <a:rPr lang="pt-BR" altLang="ja-JP" sz="4000" dirty="0">
                <a:cs typeface="Arial" panose="020B0604020202020204" pitchFamily="34" charset="0"/>
                <a:sym typeface="Arial" panose="020B0604020202020204" pitchFamily="34" charset="0"/>
              </a:rPr>
              <a:t>nos </a:t>
            </a:r>
            <a:r>
              <a:rPr lang="pt-BR" altLang="ja-JP" sz="4500" dirty="0">
                <a:cs typeface="Arial" panose="020B0604020202020204" pitchFamily="34" charset="0"/>
                <a:sym typeface="Arial" panose="020B0604020202020204" pitchFamily="34" charset="0"/>
              </a:rPr>
              <a:t>trabalhos realizados no</a:t>
            </a:r>
            <a:r>
              <a:rPr lang="pt-BR" altLang="ja-JP" sz="42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ctr" eaLnBrk="1">
              <a:spcBef>
                <a:spcPts val="0"/>
              </a:spcBef>
            </a:pPr>
            <a:r>
              <a:rPr lang="pt-BR" sz="4000" b="1" dirty="0">
                <a:cs typeface="Arial" panose="020B0604020202020204" pitchFamily="34" charset="0"/>
                <a:sym typeface="Arial" panose="020B0604020202020204" pitchFamily="34" charset="0"/>
              </a:rPr>
              <a:t>centro espírita e na vida diária,</a:t>
            </a:r>
          </a:p>
          <a:p>
            <a:pPr algn="ctr" eaLnBrk="1">
              <a:spcBef>
                <a:spcPts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evitando desequilíbrios</a:t>
            </a:r>
            <a:endParaRPr lang="pt-BR" altLang="ja-JP" sz="40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>
              <a:spcBef>
                <a:spcPts val="0"/>
              </a:spcBef>
            </a:pP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i="1" dirty="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3BB24386-63A5-4E3C-8C7A-698747E619BE}" type="slidenum">
              <a:rPr lang="pt-BR" sz="1000"/>
              <a:pPr algn="ctr" eaLnBrk="1" hangingPunct="1">
                <a:spcBef>
                  <a:spcPct val="0"/>
                </a:spcBef>
              </a:pPr>
              <a:t>57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7065471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/>
          </p:cNvSpPr>
          <p:nvPr/>
        </p:nvSpPr>
        <p:spPr bwMode="auto">
          <a:xfrm>
            <a:off x="1387475" y="2719388"/>
            <a:ext cx="63531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1ª FASE</a:t>
            </a:r>
          </a:p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PERCEPÇÃO</a:t>
            </a:r>
          </a:p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DE FLUIDOS</a:t>
            </a:r>
            <a:endParaRPr lang="pt-BR" sz="54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7812088" y="630932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EE77138-3E13-45AC-B3CC-CB8FDA6CEDF6}" type="slidenum">
              <a:rPr lang="pt-BR" sz="1000"/>
              <a:pPr algn="ctr" eaLnBrk="1" hangingPunct="1">
                <a:spcBef>
                  <a:spcPct val="0"/>
                </a:spcBef>
              </a:pPr>
              <a:t>58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83814743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2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/>
          </p:cNvSpPr>
          <p:nvPr/>
        </p:nvSpPr>
        <p:spPr bwMode="auto">
          <a:xfrm>
            <a:off x="468313" y="1579563"/>
            <a:ext cx="820896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altLang="ja-JP" sz="4200" dirty="0">
                <a:cs typeface="Arial" panose="020B0604020202020204" pitchFamily="34" charset="0"/>
                <a:sym typeface="Arial" panose="020B0604020202020204" pitchFamily="34" charset="0"/>
              </a:rPr>
              <a:t>Serão acionados os</a:t>
            </a:r>
          </a:p>
          <a:p>
            <a:pPr algn="ctr" eaLnBrk="1">
              <a:spcBef>
                <a:spcPct val="0"/>
              </a:spcBef>
            </a:pPr>
            <a:r>
              <a:rPr lang="ja-JP" altLang="pt-BR" sz="4200" dirty="0">
                <a:cs typeface="Arial" panose="020B0604020202020204" pitchFamily="34" charset="0"/>
                <a:sym typeface="Arial" panose="020B0604020202020204" pitchFamily="34" charset="0"/>
              </a:rPr>
              <a:t>‘</a:t>
            </a:r>
            <a:r>
              <a:rPr lang="pt-BR" altLang="ja-JP" sz="4200" dirty="0">
                <a:cs typeface="Arial" panose="020B0604020202020204" pitchFamily="34" charset="0"/>
                <a:sym typeface="Arial" panose="020B0604020202020204" pitchFamily="34" charset="0"/>
              </a:rPr>
              <a:t>pontos de sensibilidade</a:t>
            </a:r>
            <a:r>
              <a:rPr lang="ja-JP" altLang="pt-BR" sz="4200" dirty="0">
                <a:cs typeface="Arial" panose="020B0604020202020204" pitchFamily="34" charset="0"/>
                <a:sym typeface="Arial" panose="020B0604020202020204" pitchFamily="34" charset="0"/>
              </a:rPr>
              <a:t>’</a:t>
            </a:r>
            <a:endParaRPr lang="pt-BR" altLang="ja-JP" sz="42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</a:pPr>
            <a:r>
              <a:rPr lang="pt-BR" sz="4200" dirty="0">
                <a:cs typeface="Arial" panose="020B0604020202020204" pitchFamily="34" charset="0"/>
                <a:sym typeface="Arial" panose="020B0604020202020204" pitchFamily="34" charset="0"/>
              </a:rPr>
              <a:t>através de jatos de fluidos</a:t>
            </a:r>
          </a:p>
          <a:p>
            <a:pPr algn="ctr" eaLnBrk="1">
              <a:spcBef>
                <a:spcPct val="0"/>
              </a:spcBef>
            </a:pPr>
            <a:r>
              <a:rPr lang="pt-BR" sz="4200" dirty="0">
                <a:cs typeface="Arial" panose="020B0604020202020204" pitchFamily="34" charset="0"/>
                <a:sym typeface="Arial" panose="020B0604020202020204" pitchFamily="34" charset="0"/>
              </a:rPr>
              <a:t>que o Espírito encarregado</a:t>
            </a:r>
          </a:p>
          <a:p>
            <a:pPr algn="ctr" eaLnBrk="1">
              <a:spcBef>
                <a:spcPct val="0"/>
              </a:spcBef>
            </a:pPr>
            <a:r>
              <a:rPr lang="pt-BR" sz="4200" dirty="0">
                <a:cs typeface="Arial" panose="020B0604020202020204" pitchFamily="34" charset="0"/>
                <a:sym typeface="Arial" panose="020B0604020202020204" pitchFamily="34" charset="0"/>
              </a:rPr>
              <a:t>dessa fase lançará no ambiente</a:t>
            </a:r>
            <a:r>
              <a:rPr lang="pt-BR" altLang="ja-JP" sz="42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i="1" dirty="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7812088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872FE78D-0ED7-4A83-8346-553096699411}" type="slidenum">
              <a:rPr lang="pt-BR" sz="1000"/>
              <a:pPr algn="ctr" eaLnBrk="1" hangingPunct="1">
                <a:spcBef>
                  <a:spcPct val="0"/>
                </a:spcBef>
              </a:pPr>
              <a:t>59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490514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8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02896" y="6337126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34D07B4-608A-4A0D-A3D2-CD16F4DE5C7C}" type="slidenum">
              <a:rPr lang="pt-BR" sz="1000">
                <a:solidFill>
                  <a:srgbClr val="687995"/>
                </a:solidFill>
              </a:rPr>
              <a:pPr algn="r"/>
              <a:t>6</a:t>
            </a:fld>
            <a:endParaRPr lang="pt-BR" dirty="0">
              <a:solidFill>
                <a:srgbClr val="687995"/>
              </a:solidFill>
            </a:endParaRPr>
          </a:p>
        </p:txBody>
      </p:sp>
      <p:sp>
        <p:nvSpPr>
          <p:cNvPr id="60420" name="Rectangle 2"/>
          <p:cNvSpPr>
            <a:spLocks/>
          </p:cNvSpPr>
          <p:nvPr/>
        </p:nvSpPr>
        <p:spPr bwMode="auto">
          <a:xfrm>
            <a:off x="347663" y="3644900"/>
            <a:ext cx="844708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6000" b="1">
                <a:solidFill>
                  <a:schemeClr val="bg1"/>
                </a:solidFill>
                <a:sym typeface="Helvetica Light" charset="0"/>
              </a:rPr>
              <a:t>OBSTÁCULOS</a:t>
            </a:r>
            <a:endParaRPr lang="pt-BR" sz="6000">
              <a:solidFill>
                <a:schemeClr val="bg1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73450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/>
          <p:cNvSpPr>
            <a:spLocks/>
          </p:cNvSpPr>
          <p:nvPr/>
        </p:nvSpPr>
        <p:spPr bwMode="auto">
          <a:xfrm>
            <a:off x="1314450" y="3141663"/>
            <a:ext cx="64976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2ª FASE</a:t>
            </a:r>
          </a:p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APROXIMAÇÃO</a:t>
            </a:r>
            <a:endParaRPr lang="pt-BR" sz="54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48264" y="6309320"/>
            <a:ext cx="2133600" cy="476250"/>
          </a:xfrm>
        </p:spPr>
        <p:txBody>
          <a:bodyPr/>
          <a:lstStyle/>
          <a:p>
            <a:fld id="{DF08B9B5-832F-4FB9-B7AC-5BAD41B0E687}" type="slidenum">
              <a:rPr lang="pt-BR" smtClean="0"/>
              <a:pPr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62486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2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/>
          </p:cNvSpPr>
          <p:nvPr/>
        </p:nvSpPr>
        <p:spPr bwMode="auto">
          <a:xfrm>
            <a:off x="465138" y="1700213"/>
            <a:ext cx="821055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ts val="0"/>
              </a:spcBef>
            </a:pPr>
            <a:r>
              <a:rPr lang="pt-BR" altLang="ja-JP" sz="4600" dirty="0">
                <a:cs typeface="Arial" panose="020B0604020202020204" pitchFamily="34" charset="0"/>
                <a:sym typeface="Arial" panose="020B0604020202020204" pitchFamily="34" charset="0"/>
              </a:rPr>
              <a:t>A aproximação dos Espíritos</a:t>
            </a:r>
          </a:p>
          <a:p>
            <a:pPr algn="ctr" eaLnBrk="1">
              <a:spcBef>
                <a:spcPts val="0"/>
              </a:spcBef>
            </a:pPr>
            <a:r>
              <a:rPr lang="pt-BR" sz="3500" dirty="0">
                <a:cs typeface="Arial" panose="020B0604020202020204" pitchFamily="34" charset="0"/>
                <a:sym typeface="Arial" panose="020B0604020202020204" pitchFamily="34" charset="0"/>
              </a:rPr>
              <a:t>será percebida e serão identificadas</a:t>
            </a:r>
          </a:p>
          <a:p>
            <a:pPr algn="ctr" eaLnBrk="1">
              <a:spcBef>
                <a:spcPts val="0"/>
              </a:spcBef>
            </a:pPr>
            <a:r>
              <a:rPr lang="pt-BR" sz="4600" dirty="0">
                <a:cs typeface="Arial" panose="020B0604020202020204" pitchFamily="34" charset="0"/>
                <a:sym typeface="Arial" panose="020B0604020202020204" pitchFamily="34" charset="0"/>
              </a:rPr>
              <a:t>as reações que provocam</a:t>
            </a:r>
          </a:p>
          <a:p>
            <a:pPr algn="ctr" eaLnBrk="1">
              <a:spcBef>
                <a:spcPts val="0"/>
              </a:spcBef>
            </a:pPr>
            <a:r>
              <a:rPr lang="en-US" sz="4600" dirty="0">
                <a:cs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pt-BR" sz="4600" dirty="0">
                <a:cs typeface="Arial" panose="020B0604020202020204" pitchFamily="34" charset="0"/>
                <a:sym typeface="Arial" panose="020B0604020202020204" pitchFamily="34" charset="0"/>
              </a:rPr>
              <a:t>os </a:t>
            </a:r>
            <a:r>
              <a:rPr lang="ja-JP" altLang="pt-BR" sz="4600" dirty="0">
                <a:cs typeface="Arial" panose="020B0604020202020204" pitchFamily="34" charset="0"/>
                <a:sym typeface="Arial" panose="020B0604020202020204" pitchFamily="34" charset="0"/>
              </a:rPr>
              <a:t>‘</a:t>
            </a:r>
            <a:r>
              <a:rPr lang="pt-BR" altLang="ja-JP" sz="4600" dirty="0">
                <a:cs typeface="Arial" panose="020B0604020202020204" pitchFamily="34" charset="0"/>
                <a:sym typeface="Arial" panose="020B0604020202020204" pitchFamily="34" charset="0"/>
              </a:rPr>
              <a:t>pontos sensíveis</a:t>
            </a:r>
            <a:r>
              <a:rPr lang="ja-JP" altLang="pt-BR" sz="4600" dirty="0">
                <a:cs typeface="Arial" panose="020B0604020202020204" pitchFamily="34" charset="0"/>
                <a:sym typeface="Arial" panose="020B0604020202020204" pitchFamily="34" charset="0"/>
              </a:rPr>
              <a:t>’</a:t>
            </a:r>
            <a:endParaRPr lang="pt-BR" altLang="ja-JP" sz="46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>
              <a:spcBef>
                <a:spcPts val="0"/>
              </a:spcBef>
            </a:pPr>
            <a:r>
              <a:rPr lang="pt-BR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i="1" dirty="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445737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/>
          </p:cNvSpPr>
          <p:nvPr/>
        </p:nvSpPr>
        <p:spPr bwMode="auto">
          <a:xfrm>
            <a:off x="1346200" y="3255963"/>
            <a:ext cx="63944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3ª FASE</a:t>
            </a:r>
          </a:p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CONTATO</a:t>
            </a:r>
            <a:endParaRPr lang="pt-BR" sz="54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549259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2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/>
          </p:cNvSpPr>
          <p:nvPr/>
        </p:nvSpPr>
        <p:spPr bwMode="auto">
          <a:xfrm>
            <a:off x="539750" y="1257300"/>
            <a:ext cx="7993063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altLang="ja-JP" sz="4800" dirty="0">
                <a:cs typeface="Arial" panose="020B0604020202020204" pitchFamily="34" charset="0"/>
                <a:sym typeface="Arial" panose="020B0604020202020204" pitchFamily="34" charset="0"/>
              </a:rPr>
              <a:t>Dar-se-á não somente</a:t>
            </a:r>
          </a:p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nos </a:t>
            </a:r>
            <a:r>
              <a:rPr lang="ja-JP" altLang="pt-BR" sz="4800" dirty="0">
                <a:cs typeface="Arial" panose="020B0604020202020204" pitchFamily="34" charset="0"/>
                <a:sym typeface="Arial" panose="020B0604020202020204" pitchFamily="34" charset="0"/>
              </a:rPr>
              <a:t>‘</a:t>
            </a:r>
            <a:r>
              <a:rPr lang="pt-BR" altLang="ja-JP" sz="4800" dirty="0">
                <a:cs typeface="Arial" panose="020B0604020202020204" pitchFamily="34" charset="0"/>
                <a:sym typeface="Arial" panose="020B0604020202020204" pitchFamily="34" charset="0"/>
              </a:rPr>
              <a:t>pontos sensíveis</a:t>
            </a:r>
            <a:r>
              <a:rPr lang="ja-JP" altLang="pt-BR" sz="4800" dirty="0">
                <a:cs typeface="Arial" panose="020B0604020202020204" pitchFamily="34" charset="0"/>
                <a:sym typeface="Arial" panose="020B0604020202020204" pitchFamily="34" charset="0"/>
              </a:rPr>
              <a:t>'</a:t>
            </a:r>
            <a:r>
              <a:rPr lang="pt-BR" altLang="ja-JP" sz="4800" dirty="0"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</a:p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porque haverá uma</a:t>
            </a:r>
          </a:p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interpenetração dos perispíritos do médium e do Espírito</a:t>
            </a:r>
            <a:endParaRPr lang="pt-BR" altLang="ja-JP" sz="48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>
              <a:spcBef>
                <a:spcPct val="30000"/>
              </a:spcBef>
            </a:pPr>
            <a:r>
              <a:rPr lang="pt-BR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i="1" dirty="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A60C4C0-B17B-4038-A6AE-FE30B02FF06E}" type="slidenum">
              <a:rPr lang="pt-BR" sz="1000"/>
              <a:pPr algn="ctr" eaLnBrk="1" hangingPunct="1">
                <a:spcBef>
                  <a:spcPct val="0"/>
                </a:spcBef>
              </a:pPr>
              <a:t>63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46262516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/>
          </p:cNvSpPr>
          <p:nvPr/>
        </p:nvSpPr>
        <p:spPr bwMode="auto">
          <a:xfrm>
            <a:off x="896938" y="3111500"/>
            <a:ext cx="73485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4ª FASE</a:t>
            </a:r>
          </a:p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ENVOLVIMENTO</a:t>
            </a:r>
            <a:endParaRPr lang="pt-BR" sz="54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64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1022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2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2"/>
          <p:cNvSpPr>
            <a:spLocks/>
          </p:cNvSpPr>
          <p:nvPr/>
        </p:nvSpPr>
        <p:spPr bwMode="auto">
          <a:xfrm>
            <a:off x="395288" y="1917700"/>
            <a:ext cx="82835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altLang="ja-JP" sz="4800" dirty="0">
                <a:cs typeface="Arial" panose="020B0604020202020204" pitchFamily="34" charset="0"/>
                <a:sym typeface="Arial" panose="020B0604020202020204" pitchFamily="34" charset="0"/>
              </a:rPr>
              <a:t>Serão identificadas</a:t>
            </a:r>
          </a:p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as </a:t>
            </a:r>
            <a:r>
              <a:rPr lang="pt-BR" sz="4800" b="1" dirty="0">
                <a:cs typeface="Arial" panose="020B0604020202020204" pitchFamily="34" charset="0"/>
                <a:sym typeface="Arial" panose="020B0604020202020204" pitchFamily="34" charset="0"/>
              </a:rPr>
              <a:t>alterações </a:t>
            </a: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que ocorrem</a:t>
            </a:r>
          </a:p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na </a:t>
            </a:r>
            <a:r>
              <a:rPr lang="pt-BR" sz="4800" b="1" dirty="0">
                <a:cs typeface="Arial" panose="020B0604020202020204" pitchFamily="34" charset="0"/>
                <a:sym typeface="Arial" panose="020B0604020202020204" pitchFamily="34" charset="0"/>
              </a:rPr>
              <a:t>mente </a:t>
            </a: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e no organismo</a:t>
            </a:r>
          </a:p>
          <a:p>
            <a:pPr algn="ctr" eaLnBrk="1">
              <a:spcBef>
                <a:spcPct val="0"/>
              </a:spcBef>
            </a:pPr>
            <a:r>
              <a:rPr lang="pt-BR" sz="4800" b="1" dirty="0">
                <a:cs typeface="Arial" panose="020B0604020202020204" pitchFamily="34" charset="0"/>
                <a:sym typeface="Arial" panose="020B0604020202020204" pitchFamily="34" charset="0"/>
              </a:rPr>
              <a:t>físico </a:t>
            </a: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do </a:t>
            </a:r>
            <a:r>
              <a:rPr lang="pt-BR" sz="4800" b="1" dirty="0"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endParaRPr lang="pt-BR" altLang="ja-JP" sz="40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>
              <a:spcBef>
                <a:spcPct val="30000"/>
              </a:spcBef>
            </a:pP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i="1" dirty="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82219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8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/>
          </p:cNvSpPr>
          <p:nvPr/>
        </p:nvSpPr>
        <p:spPr bwMode="auto">
          <a:xfrm>
            <a:off x="898525" y="3067050"/>
            <a:ext cx="7346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5ª FASE</a:t>
            </a:r>
          </a:p>
          <a:p>
            <a:pPr algn="ctr" eaLnBrk="1">
              <a:spcBef>
                <a:spcPct val="0"/>
              </a:spcBef>
            </a:pPr>
            <a:r>
              <a:rPr lang="pt-BR" sz="5400" b="1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MANIFESTAÇÃO</a:t>
            </a:r>
            <a:endParaRPr lang="pt-BR" sz="5400">
              <a:solidFill>
                <a:schemeClr val="bg1"/>
              </a:solidFill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B9B5-832F-4FB9-B7AC-5BAD41B0E687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3210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2-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2"/>
          <p:cNvSpPr>
            <a:spLocks/>
          </p:cNvSpPr>
          <p:nvPr/>
        </p:nvSpPr>
        <p:spPr bwMode="auto">
          <a:xfrm>
            <a:off x="681038" y="2204864"/>
            <a:ext cx="7778750" cy="247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ts val="0"/>
              </a:spcBef>
            </a:pPr>
            <a:r>
              <a:rPr lang="pt-BR" altLang="ja-JP" sz="4800" dirty="0">
                <a:cs typeface="Arial" panose="020B0604020202020204" pitchFamily="34" charset="0"/>
                <a:sym typeface="Arial" panose="020B0604020202020204" pitchFamily="34" charset="0"/>
              </a:rPr>
              <a:t>É a comunicação</a:t>
            </a:r>
          </a:p>
          <a:p>
            <a:pPr algn="ctr" eaLnBrk="1">
              <a:spcBef>
                <a:spcPts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do agente Espiritual</a:t>
            </a:r>
          </a:p>
          <a:p>
            <a:pPr algn="ctr" eaLnBrk="1">
              <a:spcBef>
                <a:spcPts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em nosso plano</a:t>
            </a:r>
            <a:endParaRPr lang="pt-BR" altLang="ja-JP" sz="48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>
              <a:spcBef>
                <a:spcPts val="0"/>
              </a:spcBef>
            </a:pPr>
            <a:r>
              <a:rPr lang="pt-BR" sz="2800" i="1" dirty="0"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i="1" dirty="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1E25DF9D-4408-4F9D-B45D-D7CC99281905}" type="slidenum">
              <a:rPr lang="pt-BR" sz="1000"/>
              <a:pPr algn="ctr" eaLnBrk="1" hangingPunct="1">
                <a:spcBef>
                  <a:spcPct val="0"/>
                </a:spcBef>
              </a:pPr>
              <a:t>67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91830447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2-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2"/>
          <p:cNvSpPr>
            <a:spLocks/>
          </p:cNvSpPr>
          <p:nvPr/>
        </p:nvSpPr>
        <p:spPr bwMode="auto">
          <a:xfrm>
            <a:off x="681038" y="2395091"/>
            <a:ext cx="7778750" cy="21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altLang="ja-JP" sz="4800" dirty="0">
                <a:cs typeface="Arial" panose="020B0604020202020204" pitchFamily="34" charset="0"/>
                <a:sym typeface="Arial" panose="020B0604020202020204" pitchFamily="34" charset="0"/>
              </a:rPr>
              <a:t>Esta fase ocorrerá somente no módulo dois do curso, ou seja, nos grupos mediúnicos</a:t>
            </a:r>
            <a:endParaRPr lang="pt-BR" i="1" dirty="0"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78CFE2B-E736-418E-9BA5-B75C291BC458}" type="slidenum">
              <a:rPr lang="pt-BR" sz="1000"/>
              <a:pPr algn="ctr" eaLnBrk="1" hangingPunct="1">
                <a:spcBef>
                  <a:spcPct val="0"/>
                </a:spcBef>
              </a:pPr>
              <a:t>68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971088859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867353" y="5733256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pt-BR" dirty="0">
                <a:solidFill>
                  <a:srgbClr val="687995"/>
                </a:solidFill>
              </a:rPr>
              <a:t>Fortaleza, janeiro de 2014</a:t>
            </a:r>
            <a:endParaRPr lang="pt-BR" dirty="0"/>
          </a:p>
        </p:txBody>
      </p:sp>
      <p:sp>
        <p:nvSpPr>
          <p:cNvPr id="90115" name="Slide Number Placeholder 1"/>
          <p:cNvSpPr txBox="1">
            <a:spLocks noGrp="1"/>
          </p:cNvSpPr>
          <p:nvPr/>
        </p:nvSpPr>
        <p:spPr bwMode="auto">
          <a:xfrm>
            <a:off x="6902450" y="6410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CAE4E3-F888-4EF3-9086-EA92B0E3BDF6}" type="slidenum">
              <a:rPr lang="pt-BR" sz="1000" b="1"/>
              <a:pPr algn="r" eaLnBrk="1" hangingPunct="1">
                <a:spcBef>
                  <a:spcPct val="0"/>
                </a:spcBef>
              </a:pPr>
              <a:t>69</a:t>
            </a:fld>
            <a:endParaRPr lang="pt-BR" sz="1000" b="1"/>
          </a:p>
        </p:txBody>
      </p:sp>
      <p:sp>
        <p:nvSpPr>
          <p:cNvPr id="90117" name="Rectangle 3"/>
          <p:cNvSpPr>
            <a:spLocks/>
          </p:cNvSpPr>
          <p:nvPr/>
        </p:nvSpPr>
        <p:spPr bwMode="auto">
          <a:xfrm>
            <a:off x="649288" y="764704"/>
            <a:ext cx="78835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ct val="30000"/>
              </a:spcBef>
            </a:pPr>
            <a:r>
              <a:rPr lang="pt-BR" sz="2000" b="1" dirty="0">
                <a:sym typeface="Helvetica Light" charset="0"/>
              </a:rPr>
              <a:t>BIBLIOGRAFIA</a:t>
            </a:r>
            <a:endParaRPr lang="pt-BR" sz="2700" dirty="0">
              <a:sym typeface="Helvetica Light" charset="0"/>
            </a:endParaRPr>
          </a:p>
          <a:p>
            <a:pPr eaLnBrk="1">
              <a:spcBef>
                <a:spcPct val="30000"/>
              </a:spcBef>
            </a:pPr>
            <a:r>
              <a:rPr lang="pt-BR" sz="2000" i="1" dirty="0">
                <a:sym typeface="Helvetica Light" charset="0"/>
              </a:rPr>
              <a:t>Kardec, Allan</a:t>
            </a:r>
            <a:r>
              <a:rPr lang="pt-BR" sz="2000" dirty="0">
                <a:sym typeface="Helvetica Light" charset="0"/>
              </a:rPr>
              <a:t>: O Livro dos Médiuns, 2ª parte, cap. 24.</a:t>
            </a:r>
          </a:p>
          <a:p>
            <a:pPr eaLnBrk="1">
              <a:spcBef>
                <a:spcPct val="30000"/>
              </a:spcBef>
            </a:pPr>
            <a:r>
              <a:rPr lang="pt-BR" sz="2000" i="1" dirty="0">
                <a:sym typeface="Helvetica Light" charset="0"/>
              </a:rPr>
              <a:t>Oliveira, Therezinha</a:t>
            </a:r>
            <a:r>
              <a:rPr lang="pt-BR" sz="2000" dirty="0">
                <a:sym typeface="Helvetica Light" charset="0"/>
              </a:rPr>
              <a:t>: Mediunidade. 15.ed.Campinas, SP</a:t>
            </a:r>
            <a:r>
              <a:rPr lang="pt-BR" sz="2000" i="1" dirty="0">
                <a:sym typeface="Helvetica Light" charset="0"/>
              </a:rPr>
              <a:t>: Allan Kardec</a:t>
            </a:r>
            <a:r>
              <a:rPr lang="pt-BR" sz="2000" dirty="0">
                <a:sym typeface="Helvetica Light" charset="0"/>
              </a:rPr>
              <a:t>, 2013.</a:t>
            </a:r>
          </a:p>
          <a:p>
            <a:pPr eaLnBrk="1">
              <a:spcBef>
                <a:spcPct val="30000"/>
              </a:spcBef>
            </a:pPr>
            <a:r>
              <a:rPr lang="pt-BR" sz="2000" i="1" dirty="0">
                <a:sym typeface="Helvetica Light" charset="0"/>
              </a:rPr>
              <a:t>Nilson, Teddy e Oliveira, Therezinha</a:t>
            </a:r>
            <a:r>
              <a:rPr lang="pt-BR" sz="2000" dirty="0">
                <a:sym typeface="Helvetica Light" charset="0"/>
              </a:rPr>
              <a:t>: Orientação Mediúnica. Campinas, SP: Centro Espírita </a:t>
            </a:r>
            <a:r>
              <a:rPr lang="ja-JP" altLang="pt-BR" sz="2000" dirty="0">
                <a:sym typeface="Helvetica Light" charset="0"/>
              </a:rPr>
              <a:t>“</a:t>
            </a:r>
            <a:r>
              <a:rPr lang="pt-BR" altLang="ja-JP" sz="2000" dirty="0">
                <a:sym typeface="Helvetica Light" charset="0"/>
              </a:rPr>
              <a:t>Allan Kardec</a:t>
            </a:r>
            <a:r>
              <a:rPr lang="ja-JP" altLang="pt-BR" sz="2000" dirty="0">
                <a:sym typeface="Helvetica Light" charset="0"/>
              </a:rPr>
              <a:t>”</a:t>
            </a:r>
            <a:r>
              <a:rPr lang="pt-BR" altLang="ja-JP" sz="2000" dirty="0">
                <a:sym typeface="Helvetica Light" charset="0"/>
              </a:rPr>
              <a:t> - Dep. Editorial, 2001.</a:t>
            </a:r>
          </a:p>
          <a:p>
            <a:pPr eaLnBrk="1">
              <a:spcBef>
                <a:spcPct val="30000"/>
              </a:spcBef>
            </a:pPr>
            <a:endParaRPr lang="pt-BR" sz="2000" dirty="0">
              <a:sym typeface="Helvetica Light" charset="0"/>
            </a:endParaRPr>
          </a:p>
          <a:p>
            <a:pPr eaLnBrk="1">
              <a:spcBef>
                <a:spcPct val="30000"/>
              </a:spcBef>
            </a:pPr>
            <a:r>
              <a:rPr lang="pt-BR" sz="2000" b="1" dirty="0">
                <a:sym typeface="Helvetica Light" charset="0"/>
              </a:rPr>
              <a:t>CRÉDITOS</a:t>
            </a:r>
          </a:p>
          <a:p>
            <a:pPr eaLnBrk="1" hangingPunct="1">
              <a:spcBef>
                <a:spcPct val="30000"/>
              </a:spcBef>
            </a:pPr>
            <a:r>
              <a:rPr lang="pt-BR" sz="1800" dirty="0"/>
              <a:t>Pesquisa e Elaboração: </a:t>
            </a:r>
            <a:r>
              <a:rPr lang="pt-BR" sz="1800" b="1" i="1" dirty="0"/>
              <a:t>Aníbal</a:t>
            </a:r>
            <a:r>
              <a:rPr lang="pt-BR" sz="1800" i="1" dirty="0"/>
              <a:t> Jorge Oliveira Albuquerque</a:t>
            </a:r>
            <a:endParaRPr lang="pt-BR" sz="1800" b="1" dirty="0">
              <a:sym typeface="Helvetica Light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pt-BR" sz="1800" dirty="0"/>
              <a:t>Direção de Arte: </a:t>
            </a:r>
            <a:r>
              <a:rPr lang="pt-BR" sz="1800" b="1" i="1" dirty="0" err="1"/>
              <a:t>Weyne</a:t>
            </a:r>
            <a:r>
              <a:rPr lang="pt-BR" sz="1800" i="1" dirty="0"/>
              <a:t> Vasconcelos</a:t>
            </a:r>
          </a:p>
          <a:p>
            <a:pPr eaLnBrk="1" hangingPunct="1">
              <a:spcBef>
                <a:spcPct val="30000"/>
              </a:spcBef>
            </a:pPr>
            <a:r>
              <a:rPr lang="pt-BR" sz="1800" dirty="0"/>
              <a:t>Revisão: </a:t>
            </a:r>
            <a:r>
              <a:rPr lang="pt-BR" sz="1800" i="1" dirty="0"/>
              <a:t>José </a:t>
            </a:r>
            <a:r>
              <a:rPr lang="pt-BR" sz="1800" b="1" i="1" dirty="0"/>
              <a:t>Roberto</a:t>
            </a:r>
            <a:r>
              <a:rPr lang="pt-BR" sz="1800" i="1" dirty="0"/>
              <a:t> Alves de Albuquerque</a:t>
            </a:r>
          </a:p>
          <a:p>
            <a:pPr eaLnBrk="1" hangingPunct="1">
              <a:spcBef>
                <a:spcPct val="30000"/>
              </a:spcBef>
            </a:pPr>
            <a:r>
              <a:rPr lang="pt-BR" sz="1800" dirty="0"/>
              <a:t>Colaboradores: </a:t>
            </a:r>
            <a:r>
              <a:rPr lang="pt-BR" sz="1800" i="1" dirty="0"/>
              <a:t>Antônio Alfredo de Sousa </a:t>
            </a:r>
            <a:r>
              <a:rPr lang="pt-BR" sz="1800" b="1" i="1" dirty="0"/>
              <a:t>Monteiro</a:t>
            </a:r>
            <a:r>
              <a:rPr lang="pt-BR" sz="1800" i="1" dirty="0"/>
              <a:t>, </a:t>
            </a:r>
            <a:r>
              <a:rPr lang="pt-BR" sz="1800" b="1" i="1" dirty="0"/>
              <a:t>Lisboa</a:t>
            </a:r>
            <a:r>
              <a:rPr lang="pt-BR" sz="1800" i="1" dirty="0"/>
              <a:t>, </a:t>
            </a:r>
            <a:r>
              <a:rPr lang="pt-BR" sz="1800" b="1" i="1" dirty="0"/>
              <a:t>Regina </a:t>
            </a:r>
            <a:r>
              <a:rPr lang="pt-BR" sz="1800" i="1" dirty="0"/>
              <a:t>Célia Mesquita Gondim, </a:t>
            </a:r>
            <a:r>
              <a:rPr lang="pt-BR" sz="1800" b="1" i="1" dirty="0"/>
              <a:t>Sônia</a:t>
            </a:r>
            <a:r>
              <a:rPr lang="pt-BR" sz="1800" i="1" dirty="0"/>
              <a:t> Ponte</a:t>
            </a:r>
          </a:p>
        </p:txBody>
      </p:sp>
    </p:spTree>
    <p:extLst>
      <p:ext uri="{BB962C8B-B14F-4D97-AF65-F5344CB8AC3E}">
        <p14:creationId xmlns:p14="http://schemas.microsoft.com/office/powerpoint/2010/main" val="18472914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02896" y="6337126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536A29F1-5925-443B-AFD8-4DB024098FD9}" type="slidenum">
              <a:rPr lang="pt-BR" sz="1000">
                <a:solidFill>
                  <a:srgbClr val="687995"/>
                </a:solidFill>
              </a:rPr>
              <a:pPr algn="r"/>
              <a:t>7</a:t>
            </a:fld>
            <a:endParaRPr lang="pt-BR" sz="1000" dirty="0">
              <a:solidFill>
                <a:srgbClr val="687995"/>
              </a:solidFill>
            </a:endParaRPr>
          </a:p>
        </p:txBody>
      </p:sp>
      <p:sp>
        <p:nvSpPr>
          <p:cNvPr id="61443" name="Rectangle 2"/>
          <p:cNvSpPr>
            <a:spLocks/>
          </p:cNvSpPr>
          <p:nvPr/>
        </p:nvSpPr>
        <p:spPr bwMode="auto">
          <a:xfrm>
            <a:off x="477838" y="836613"/>
            <a:ext cx="60388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sym typeface="Helvetica Light" charset="0"/>
              </a:rPr>
              <a:t>Pensamentos dispersos</a:t>
            </a:r>
            <a:endParaRPr lang="pt-BR" sz="900">
              <a:solidFill>
                <a:srgbClr val="687995"/>
              </a:solidFill>
              <a:sym typeface="Helvetica Light" charset="0"/>
            </a:endParaRPr>
          </a:p>
        </p:txBody>
      </p:sp>
      <p:sp>
        <p:nvSpPr>
          <p:cNvPr id="61444" name="Rectangle 3"/>
          <p:cNvSpPr>
            <a:spLocks/>
          </p:cNvSpPr>
          <p:nvPr/>
        </p:nvSpPr>
        <p:spPr bwMode="auto">
          <a:xfrm>
            <a:off x="3995738" y="5411788"/>
            <a:ext cx="41179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Ruídos mentais</a:t>
            </a:r>
            <a:endParaRPr lang="pt-BR" sz="1000">
              <a:solidFill>
                <a:srgbClr val="687995"/>
              </a:solidFill>
              <a:sym typeface="Helvetica Light" charset="0"/>
            </a:endParaRPr>
          </a:p>
        </p:txBody>
      </p:sp>
      <p:sp>
        <p:nvSpPr>
          <p:cNvPr id="61445" name="Rectangle 4"/>
          <p:cNvSpPr>
            <a:spLocks/>
          </p:cNvSpPr>
          <p:nvPr/>
        </p:nvSpPr>
        <p:spPr bwMode="auto">
          <a:xfrm>
            <a:off x="2555875" y="2930525"/>
            <a:ext cx="40306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6600">
                <a:solidFill>
                  <a:srgbClr val="687995"/>
                </a:solidFill>
                <a:sym typeface="Helvetica Light" charset="0"/>
              </a:rPr>
              <a:t>Problemas</a:t>
            </a:r>
            <a:endParaRPr lang="pt-BR">
              <a:solidFill>
                <a:srgbClr val="687995"/>
              </a:solidFill>
              <a:sym typeface="Helvetica Light" charset="0"/>
            </a:endParaRPr>
          </a:p>
        </p:txBody>
      </p:sp>
      <p:sp>
        <p:nvSpPr>
          <p:cNvPr id="61446" name="Rectangle 5"/>
          <p:cNvSpPr>
            <a:spLocks/>
          </p:cNvSpPr>
          <p:nvPr/>
        </p:nvSpPr>
        <p:spPr bwMode="auto">
          <a:xfrm>
            <a:off x="1106488" y="4365625"/>
            <a:ext cx="339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sym typeface="Helvetica Light" charset="0"/>
              </a:rPr>
              <a:t>Compromissos</a:t>
            </a:r>
            <a:endParaRPr lang="pt-BR" sz="900">
              <a:solidFill>
                <a:srgbClr val="687995"/>
              </a:solidFill>
              <a:sym typeface="Helvetica Light" charset="0"/>
            </a:endParaRPr>
          </a:p>
        </p:txBody>
      </p:sp>
      <p:sp>
        <p:nvSpPr>
          <p:cNvPr id="61447" name="Rectangle 6"/>
          <p:cNvSpPr>
            <a:spLocks/>
          </p:cNvSpPr>
          <p:nvPr/>
        </p:nvSpPr>
        <p:spPr bwMode="auto">
          <a:xfrm>
            <a:off x="4468813" y="1719263"/>
            <a:ext cx="375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sym typeface="Helvetica Light" charset="0"/>
              </a:rPr>
              <a:t>Preocupações</a:t>
            </a:r>
            <a:endParaRPr lang="pt-BR" sz="1000">
              <a:solidFill>
                <a:srgbClr val="687995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101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8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6902450" y="630932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4800">
                <a:solidFill>
                  <a:srgbClr val="67949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2542BD-A5FC-418C-BFC4-AE068F19EFA6}" type="slidenum">
              <a:rPr lang="pt-BR" sz="1000">
                <a:solidFill>
                  <a:srgbClr val="687995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pt-BR" sz="1000" dirty="0">
              <a:solidFill>
                <a:srgbClr val="687995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 rot="10800000" flipV="1">
            <a:off x="863600" y="2420938"/>
            <a:ext cx="74168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/>
          <a:p>
            <a:pPr eaLnBrk="1" hangingPunct="1"/>
            <a:r>
              <a:rPr lang="pt-BR" sz="6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que fazer</a:t>
            </a:r>
            <a:br>
              <a:rPr lang="pt-BR" sz="6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6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para uma boa</a:t>
            </a:r>
            <a:br>
              <a:rPr lang="pt-BR" sz="6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6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concentração?</a:t>
            </a:r>
            <a:endParaRPr lang="pt-BR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862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02896" y="6381328"/>
            <a:ext cx="2133600" cy="37524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CDF0ACFC-AA79-498B-8408-D48F0220DE3E}" type="slidenum">
              <a:rPr lang="pt-BR" sz="1000">
                <a:solidFill>
                  <a:srgbClr val="687995"/>
                </a:solidFill>
              </a:rPr>
              <a:pPr algn="r"/>
              <a:t>9</a:t>
            </a:fld>
            <a:endParaRPr lang="pt-BR" dirty="0">
              <a:solidFill>
                <a:srgbClr val="687995"/>
              </a:solidFill>
            </a:endParaRPr>
          </a:p>
        </p:txBody>
      </p:sp>
      <p:sp>
        <p:nvSpPr>
          <p:cNvPr id="62467" name="Rectangle 2"/>
          <p:cNvSpPr>
            <a:spLocks/>
          </p:cNvSpPr>
          <p:nvPr/>
        </p:nvSpPr>
        <p:spPr bwMode="auto">
          <a:xfrm>
            <a:off x="527050" y="2276277"/>
            <a:ext cx="8088313" cy="23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Direcionar a mente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do plano físico para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as </a:t>
            </a:r>
            <a:r>
              <a:rPr lang="pt-BR" sz="4800" b="1" dirty="0">
                <a:solidFill>
                  <a:srgbClr val="687995"/>
                </a:solidFill>
                <a:sym typeface="Helvetica Light" charset="0"/>
              </a:rPr>
              <a:t>coisas</a:t>
            </a:r>
            <a:r>
              <a:rPr lang="pt-BR" sz="4800" dirty="0">
                <a:solidFill>
                  <a:srgbClr val="687995"/>
                </a:solidFill>
                <a:sym typeface="Helvetica Light" charset="0"/>
              </a:rPr>
              <a:t> </a:t>
            </a:r>
            <a:r>
              <a:rPr lang="pt-BR" sz="4800" b="1" dirty="0">
                <a:solidFill>
                  <a:srgbClr val="687995"/>
                </a:solidFill>
                <a:sym typeface="Helvetica Light" charset="0"/>
              </a:rPr>
              <a:t>espirituais</a:t>
            </a:r>
          </a:p>
        </p:txBody>
      </p:sp>
    </p:spTree>
    <p:extLst>
      <p:ext uri="{BB962C8B-B14F-4D97-AF65-F5344CB8AC3E}">
        <p14:creationId xmlns:p14="http://schemas.microsoft.com/office/powerpoint/2010/main" val="4729577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</TotalTime>
  <Words>2486</Words>
  <Application>Microsoft Office PowerPoint</Application>
  <PresentationFormat>Apresentação na tela (4:3)</PresentationFormat>
  <Paragraphs>366</Paragraphs>
  <Slides>69</Slides>
  <Notes>48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3" baseType="lpstr">
      <vt:lpstr>ＭＳ Ｐゴシック</vt:lpstr>
      <vt:lpstr>Arial</vt:lpstr>
      <vt:lpstr>Helvetica Light</vt:lpstr>
      <vt:lpstr>GEPE_GEM_Unidade1_Aula4</vt:lpstr>
      <vt:lpstr>Apresentação do PowerPoint</vt:lpstr>
      <vt:lpstr>Apresentação do PowerPoint</vt:lpstr>
      <vt:lpstr>Concentração é o ato pelo qual fechamos as portas da mente ao exterior e orientamos nossa atividade interiormente, para determinado objetivo Therezinha Oliveira</vt:lpstr>
      <vt:lpstr>Com a concentração você se integra com o plano espiritual, individualmente ou coletivamente </vt:lpstr>
      <vt:lpstr>Uma boa concentração é resultado do exercício da vontade e do pensamento</vt:lpstr>
      <vt:lpstr>Apresentação do PowerPoint</vt:lpstr>
      <vt:lpstr>Apresentação do PowerPoint</vt:lpstr>
      <vt:lpstr>O que fazer para uma boa concentração?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objetivo da sessão é aprender e servir, socorrer e socorrer-se, dentro das leis divinas Therezinha Oliveira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Roberto Alves</cp:lastModifiedBy>
  <cp:revision>250</cp:revision>
  <dcterms:created xsi:type="dcterms:W3CDTF">2012-11-15T17:55:20Z</dcterms:created>
  <dcterms:modified xsi:type="dcterms:W3CDTF">2017-09-21T19:38:14Z</dcterms:modified>
</cp:coreProperties>
</file>