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75" r:id="rId2"/>
    <p:sldId id="369" r:id="rId3"/>
    <p:sldId id="396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9" r:id="rId14"/>
    <p:sldId id="317" r:id="rId15"/>
    <p:sldId id="318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72" r:id="rId30"/>
    <p:sldId id="334" r:id="rId31"/>
    <p:sldId id="335" r:id="rId32"/>
    <p:sldId id="377" r:id="rId33"/>
    <p:sldId id="380" r:id="rId34"/>
    <p:sldId id="339" r:id="rId35"/>
    <p:sldId id="340" r:id="rId36"/>
    <p:sldId id="343" r:id="rId37"/>
    <p:sldId id="381" r:id="rId38"/>
    <p:sldId id="344" r:id="rId39"/>
    <p:sldId id="382" r:id="rId40"/>
    <p:sldId id="384" r:id="rId41"/>
    <p:sldId id="383" r:id="rId42"/>
    <p:sldId id="387" r:id="rId43"/>
    <p:sldId id="386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73" r:id="rId5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995"/>
    <a:srgbClr val="3333CC"/>
    <a:srgbClr val="333399"/>
    <a:srgbClr val="000066"/>
    <a:srgbClr val="7C7995"/>
    <a:srgbClr val="FFFF99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49" autoAdjust="0"/>
  </p:normalViewPr>
  <p:slideViewPr>
    <p:cSldViewPr>
      <p:cViewPr varScale="1">
        <p:scale>
          <a:sx n="63" d="100"/>
          <a:sy n="63" d="100"/>
        </p:scale>
        <p:origin x="200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4AFF02-FB6E-4B87-AA99-5608D458C0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63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cio.com.br/sublimar/" TargetMode="External"/><Relationship Id="rId3" Type="http://schemas.openxmlformats.org/officeDocument/2006/relationships/hyperlink" Target="http://www.dicio.com.br/afinar/" TargetMode="External"/><Relationship Id="rId7" Type="http://schemas.openxmlformats.org/officeDocument/2006/relationships/hyperlink" Target="http://www.dicio.com.br/requintar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dicio.com.br/elevar/" TargetMode="External"/><Relationship Id="rId5" Type="http://schemas.openxmlformats.org/officeDocument/2006/relationships/hyperlink" Target="http://www.dicio.com.br/aprimorar/" TargetMode="External"/><Relationship Id="rId4" Type="http://schemas.openxmlformats.org/officeDocument/2006/relationships/hyperlink" Target="http://www.dicio.com.br/aperfeicoar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B901602-8AF5-46E7-A0CA-D198A88C4090}" type="slidenum">
              <a:rPr lang="pt-BR" sz="1200"/>
              <a:pPr algn="r" eaLnBrk="1" hangingPunct="1"/>
              <a:t>1</a:t>
            </a:fld>
            <a:endParaRPr lang="pt-BR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PRIMEIRA UNIDADE – MEDIUNIDADE E SUA PRÁTICA</a:t>
            </a: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Capítulo 6 – Desenvolvimento Mediúnico</a:t>
            </a:r>
          </a:p>
        </p:txBody>
      </p:sp>
    </p:spTree>
    <p:extLst>
      <p:ext uri="{BB962C8B-B14F-4D97-AF65-F5344CB8AC3E}">
        <p14:creationId xmlns:p14="http://schemas.microsoft.com/office/powerpoint/2010/main" val="3422582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Os sinais que podem indicar mediunidade são muitos e</a:t>
            </a:r>
            <a:r>
              <a:rPr lang="pt-BR" baseline="0" dirty="0">
                <a:latin typeface="Arial" pitchFamily="34" charset="0"/>
                <a:ea typeface="ＭＳ Ｐゴシック" pitchFamily="34" charset="-128"/>
              </a:rPr>
              <a:t> variados</a:t>
            </a:r>
            <a:endParaRPr lang="pt-BR" dirty="0">
              <a:latin typeface="Arial" pitchFamily="34" charset="0"/>
              <a:ea typeface="ＭＳ Ｐゴシック" pitchFamily="34" charset="-128"/>
            </a:endParaRPr>
          </a:p>
          <a:p>
            <a:r>
              <a:rPr lang="pt-BR" dirty="0"/>
              <a:t>Eis alguns sinais que, </a:t>
            </a:r>
            <a:r>
              <a:rPr lang="pt-BR" b="1" dirty="0"/>
              <a:t>se não tiverem causas</a:t>
            </a:r>
            <a:r>
              <a:rPr lang="pt-BR" b="1" baseline="0" dirty="0"/>
              <a:t> orgânicas</a:t>
            </a:r>
            <a:r>
              <a:rPr lang="pt-BR" baseline="0" dirty="0"/>
              <a:t>, podem indicar que a pessoa tem facilidade para a percepção de fluidos, ou para o desdobramento (que favorece o transe), ou que está sob a atuação de Espíritos:</a:t>
            </a:r>
          </a:p>
          <a:p>
            <a:pPr marL="228600" indent="-228600">
              <a:buAutoNum type="arabicParenR"/>
            </a:pPr>
            <a:r>
              <a:rPr lang="pt-BR" baseline="0" dirty="0"/>
              <a:t>Sensação de “presenças” invisíveis</a:t>
            </a:r>
          </a:p>
          <a:p>
            <a:pPr marL="228600" indent="-228600">
              <a:buAutoNum type="arabicParenR"/>
            </a:pPr>
            <a:r>
              <a:rPr lang="pt-BR" baseline="0" dirty="0"/>
              <a:t>Sono profundo demais, desmaios e síncopes inexplicáveis</a:t>
            </a:r>
          </a:p>
          <a:p>
            <a:pPr marL="228600" indent="-228600">
              <a:buAutoNum type="arabicParenR"/>
            </a:pPr>
            <a:r>
              <a:rPr lang="pt-BR" baseline="0" dirty="0"/>
              <a:t>Sensações ou ideias estranhas, mudanças repentinas de humor, crises de choro</a:t>
            </a:r>
          </a:p>
          <a:p>
            <a:pPr marL="228600" indent="-228600">
              <a:buAutoNum type="arabicParenR"/>
            </a:pPr>
            <a:r>
              <a:rPr lang="pt-BR" baseline="0" dirty="0"/>
              <a:t>Sensação de inchar, dilatar (</a:t>
            </a:r>
            <a:r>
              <a:rPr lang="pt-BR" baseline="0" dirty="0" err="1"/>
              <a:t>ballonement</a:t>
            </a:r>
            <a:r>
              <a:rPr lang="pt-BR" baseline="0" dirty="0"/>
              <a:t>) nas mãos, pés ou em todo o corpo (causado pelo desdobramento perispiritual)</a:t>
            </a:r>
          </a:p>
          <a:p>
            <a:pPr marL="228600" indent="-228600">
              <a:buAutoNum type="arabicParenR"/>
            </a:pPr>
            <a:r>
              <a:rPr lang="pt-BR" baseline="0" dirty="0"/>
              <a:t>Adormecimento ou formigamento nos braços e pernas</a:t>
            </a:r>
          </a:p>
          <a:p>
            <a:pPr marL="228600" indent="-228600">
              <a:buAutoNum type="arabicParenR"/>
            </a:pPr>
            <a:r>
              <a:rPr lang="pt-BR" baseline="0" dirty="0"/>
              <a:t>Arrepios como de frio, tremor, calor, palpitações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8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Geralmente, a mediunidade</a:t>
            </a:r>
            <a:r>
              <a:rPr lang="pt-BR" baseline="0" dirty="0"/>
              <a:t> fica bem caracterizada quando:</a:t>
            </a:r>
          </a:p>
          <a:p>
            <a:pPr marL="228600" indent="-228600">
              <a:buAutoNum type="arabicParenR"/>
            </a:pPr>
            <a:r>
              <a:rPr lang="pt-BR" baseline="0" dirty="0"/>
              <a:t>Há comprovada vidência e audiência no plano fluídico</a:t>
            </a:r>
          </a:p>
          <a:p>
            <a:pPr marL="228600" indent="-228600">
              <a:buAutoNum type="arabicParenR"/>
            </a:pPr>
            <a:r>
              <a:rPr lang="pt-BR" baseline="0" dirty="0"/>
              <a:t>Se dá o transe psicofônico (mediunidade falante) ou psicográfico (mediunidade escrevente)</a:t>
            </a:r>
          </a:p>
          <a:p>
            <a:pPr marL="228600" indent="-228600">
              <a:buAutoNum type="arabicParenR"/>
            </a:pPr>
            <a:r>
              <a:rPr lang="pt-BR" baseline="0" dirty="0"/>
              <a:t>Há produção de efeitos físicos (fenômenos sonoros, luminosos ou de movimentação de objetos) onde a pessoa se encontre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098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45F445-E651-406F-9057-40BAC4717536}" type="slidenum">
              <a:rPr lang="pt-BR"/>
              <a:pPr/>
              <a:t>13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Sensação de “presenças” invisíveis</a:t>
            </a: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Sono profundo demais, desmaios e síncopes inexplicáveis;</a:t>
            </a: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Sensações ou ideias estranhas, mudanças repentinas de humor, crises de choro;</a:t>
            </a: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Sensação de inchar, dilatar (</a:t>
            </a:r>
            <a:r>
              <a:rPr lang="pt-BR" dirty="0" err="1">
                <a:latin typeface="Arial" pitchFamily="34" charset="0"/>
                <a:ea typeface="ＭＳ Ｐゴシック" pitchFamily="34" charset="-128"/>
              </a:rPr>
              <a:t>ballonement</a:t>
            </a:r>
            <a:r>
              <a:rPr lang="pt-BR" dirty="0">
                <a:latin typeface="Arial" pitchFamily="34" charset="0"/>
                <a:ea typeface="ＭＳ Ｐゴシック" pitchFamily="34" charset="-128"/>
              </a:rPr>
              <a:t>) nas mãos, pés ou em todo o corpo (causado pelo desdobramento espiritual);</a:t>
            </a: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Adormecimento ou formigamento nos braços e pernas;</a:t>
            </a: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Arrepios como de frio, tremor, calor, palpitações.</a:t>
            </a:r>
          </a:p>
          <a:p>
            <a:pPr eaLnBrk="1" hangingPunct="1"/>
            <a:endParaRPr lang="pt-BR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Obs.: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 síncope é uma perda repentina da consciência devido à falta de fluxo sanguíneo suficiente no cérebro. O desmaio é um tipo de síncope sem perda completa da consciência. A condição pode ocorrer devido a problemas que interrompam a perfusão sanguínea para o cérebro, revelando possíveis problemas cardiovasculares</a:t>
            </a:r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762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934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ja-JP" sz="12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Do ponto de vista espírita, desenvolver a mediunidade não é apenas sentar-se à mesa mediúnica e dar comunicações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Desenvolver</a:t>
            </a:r>
            <a:r>
              <a:rPr lang="pt-BR" baseline="0" dirty="0"/>
              <a:t> a mediunidade é </a:t>
            </a:r>
          </a:p>
          <a:p>
            <a:r>
              <a:rPr lang="pt-BR" baseline="0" dirty="0"/>
              <a:t>- Apurar e disciplinar a sensibilidade espiritual – a fim de tê-la nas melhores condições possíveis de manifestação</a:t>
            </a:r>
          </a:p>
          <a:p>
            <a:pPr>
              <a:buFontTx/>
              <a:buChar char="-"/>
            </a:pPr>
            <a:r>
              <a:rPr lang="pt-BR" baseline="0" dirty="0"/>
              <a:t>Aprender a empregá-la dentro das melhores técnicas e visando às finalidades mais elevadas </a:t>
            </a:r>
          </a:p>
          <a:p>
            <a:pPr>
              <a:buFontTx/>
              <a:buChar char="-"/>
            </a:pPr>
            <a:endParaRPr lang="pt-BR" baseline="0" dirty="0"/>
          </a:p>
          <a:p>
            <a:pPr>
              <a:buFontTx/>
              <a:buChar char="-"/>
            </a:pPr>
            <a:r>
              <a:rPr lang="pt-BR" baseline="0" dirty="0"/>
              <a:t>Apurar  </a:t>
            </a:r>
          </a:p>
          <a:p>
            <a:r>
              <a:rPr lang="pt-BR" dirty="0" err="1"/>
              <a:t>v.t.</a:t>
            </a:r>
            <a:r>
              <a:rPr lang="pt-BR" dirty="0"/>
              <a:t> Purificar, separando de um corpo as partes heterogêneas.</a:t>
            </a:r>
            <a:br>
              <a:rPr lang="pt-BR" dirty="0"/>
            </a:br>
            <a:r>
              <a:rPr lang="pt-BR" dirty="0"/>
              <a:t>Aperfeiçoar, esmerar: apurar diariamente a destreza.</a:t>
            </a:r>
            <a:br>
              <a:rPr lang="pt-BR" dirty="0"/>
            </a:br>
            <a:r>
              <a:rPr lang="pt-BR" dirty="0"/>
              <a:t>Fazer seleção.</a:t>
            </a:r>
            <a:br>
              <a:rPr lang="pt-BR" dirty="0"/>
            </a:br>
            <a:r>
              <a:rPr lang="pt-BR" dirty="0"/>
              <a:t>Averiguar, conhecer ao certo: apurei a verdade do fato.</a:t>
            </a:r>
            <a:br>
              <a:rPr lang="pt-BR" dirty="0"/>
            </a:br>
            <a:r>
              <a:rPr lang="pt-BR" dirty="0"/>
              <a:t>Afinar metais.</a:t>
            </a:r>
            <a:br>
              <a:rPr lang="pt-BR" dirty="0"/>
            </a:br>
            <a:r>
              <a:rPr lang="pt-BR" dirty="0"/>
              <a:t>Suavizar: apuraram-se os costumes.</a:t>
            </a:r>
            <a:br>
              <a:rPr lang="pt-BR" dirty="0"/>
            </a:br>
            <a:r>
              <a:rPr lang="pt-BR" dirty="0"/>
              <a:t>Bras. Lavar o cascalho diamantífero.</a:t>
            </a:r>
            <a:br>
              <a:rPr lang="pt-BR" dirty="0"/>
            </a:br>
            <a:r>
              <a:rPr lang="pt-BR" dirty="0"/>
              <a:t>V.pr. Aperfeiçoar-se; esmerar-se no trajo.</a:t>
            </a:r>
          </a:p>
          <a:p>
            <a:r>
              <a:rPr lang="pt-BR" b="1" dirty="0"/>
              <a:t>Sinônimos de Apurar</a:t>
            </a:r>
          </a:p>
          <a:p>
            <a:r>
              <a:rPr lang="pt-BR" dirty="0"/>
              <a:t>Sinônimo de apurar: </a:t>
            </a:r>
            <a:r>
              <a:rPr lang="pt-BR" dirty="0">
                <a:hlinkClick r:id="rId3"/>
              </a:rPr>
              <a:t>afinar</a:t>
            </a:r>
            <a:r>
              <a:rPr lang="pt-BR" dirty="0"/>
              <a:t>, </a:t>
            </a:r>
            <a:r>
              <a:rPr lang="pt-BR" dirty="0">
                <a:hlinkClick r:id="rId4"/>
              </a:rPr>
              <a:t>aperfeiçoar</a:t>
            </a:r>
            <a:r>
              <a:rPr lang="pt-BR" dirty="0"/>
              <a:t>, </a:t>
            </a:r>
            <a:r>
              <a:rPr lang="pt-BR" dirty="0">
                <a:hlinkClick r:id="rId5"/>
              </a:rPr>
              <a:t>aprimorar</a:t>
            </a:r>
            <a:r>
              <a:rPr lang="pt-BR" dirty="0"/>
              <a:t>, </a:t>
            </a:r>
            <a:r>
              <a:rPr lang="pt-BR" dirty="0">
                <a:hlinkClick r:id="rId6"/>
              </a:rPr>
              <a:t>elevar</a:t>
            </a:r>
            <a:r>
              <a:rPr lang="pt-BR" dirty="0"/>
              <a:t>, </a:t>
            </a:r>
            <a:r>
              <a:rPr lang="pt-BR" dirty="0">
                <a:hlinkClick r:id="rId7"/>
              </a:rPr>
              <a:t>requintar</a:t>
            </a:r>
            <a:r>
              <a:rPr lang="pt-BR" dirty="0"/>
              <a:t> e </a:t>
            </a:r>
            <a:r>
              <a:rPr lang="pt-BR" dirty="0">
                <a:hlinkClick r:id="rId8"/>
              </a:rPr>
              <a:t>sublimar</a:t>
            </a:r>
            <a:endParaRPr lang="pt-BR" dirty="0"/>
          </a:p>
          <a:p>
            <a:pPr>
              <a:buFontTx/>
              <a:buChar char="-"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54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Sem essa educação, sem esse preparo</a:t>
            </a:r>
            <a:r>
              <a:rPr lang="pt-BR" baseline="0" dirty="0"/>
              <a:t> para o correto exercício da mediunidade, o médium poderá fazer mau uso de sua faculdade e provocar situações difíceis e desagradáveis, para si mesmo e para os que o cercam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741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desenvolvimento mediúnico abrange providências de natureza tríplice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254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Doutrinária</a:t>
            </a:r>
          </a:p>
          <a:p>
            <a:r>
              <a:rPr lang="pt-BR" dirty="0"/>
              <a:t>O</a:t>
            </a:r>
            <a:r>
              <a:rPr lang="pt-BR" baseline="0" dirty="0"/>
              <a:t> médium precisa conhecer a Doutrina Espírita para compreender o universo, a si mesmo e aos outros seres, como criaturas evolutivas, regidas pela lei de causa e efeito</a:t>
            </a:r>
          </a:p>
          <a:p>
            <a:endParaRPr lang="pt-BR" baseline="0" dirty="0"/>
          </a:p>
          <a:p>
            <a:r>
              <a:rPr lang="pt-BR" baseline="0" dirty="0"/>
              <a:t>Atenção especial será dada à compreensão do intercâmbio mediúnico, à compreensão da ação do pensamento sobre os fluidos, à compreensão da natureza e situação dos Espíritos no Além, à compreensão do perispírito e suas propriedades na comunicação mediúnica, à compreensão dos tipos de mediunidade </a:t>
            </a:r>
            <a:r>
              <a:rPr lang="pt-BR" baseline="0" dirty="0" err="1"/>
              <a:t>etc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266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Técnica</a:t>
            </a:r>
          </a:p>
          <a:p>
            <a:r>
              <a:rPr lang="pt-BR" dirty="0"/>
              <a:t>Exercício prático, à luz do conhecimento</a:t>
            </a:r>
            <a:r>
              <a:rPr lang="pt-BR" baseline="0" dirty="0"/>
              <a:t> espírita, para que o médium saiba distinguir os tipos de Espíritos por seus fluidos, como concentrar e desconcentrar, entender o desdobramento, controlar-se nas manifestações, analisando seu resultado </a:t>
            </a:r>
          </a:p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8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687995"/>
                </a:solidFill>
                <a:sym typeface="Verdana" pitchFamily="34" charset="0"/>
              </a:rPr>
              <a:t>A eclosão da mediunidade, como faculdade</a:t>
            </a:r>
            <a:r>
              <a:rPr lang="pt-BR" sz="1200" baseline="0" dirty="0">
                <a:solidFill>
                  <a:srgbClr val="687995"/>
                </a:solidFill>
                <a:sym typeface="Verdana" pitchFamily="34" charset="0"/>
              </a:rPr>
              <a:t> natural,</a:t>
            </a:r>
            <a:r>
              <a:rPr lang="pt-BR" sz="1200" dirty="0">
                <a:solidFill>
                  <a:srgbClr val="687995"/>
                </a:solidFill>
                <a:sym typeface="Verdana" pitchFamily="34" charset="0"/>
              </a:rPr>
              <a:t> não depende de lugar, idade, sexo, condição</a:t>
            </a:r>
            <a:r>
              <a:rPr lang="pt-BR" sz="1200" baseline="0" dirty="0">
                <a:solidFill>
                  <a:srgbClr val="687995"/>
                </a:solidFill>
                <a:sym typeface="Verdana" pitchFamily="34" charset="0"/>
              </a:rPr>
              <a:t> social</a:t>
            </a:r>
            <a:r>
              <a:rPr lang="pt-BR" sz="1200" dirty="0">
                <a:solidFill>
                  <a:srgbClr val="687995"/>
                </a:solidFill>
                <a:sym typeface="Verdana" pitchFamily="34" charset="0"/>
              </a:rPr>
              <a:t>, moral ou filiação religiosa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163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Não é preciso</a:t>
            </a:r>
            <a:r>
              <a:rPr lang="pt-BR" baseline="0" dirty="0"/>
              <a:t> aguardar a santidade e o mais perfeito equilíbrio para exercitar a mediunidade</a:t>
            </a:r>
          </a:p>
          <a:p>
            <a:r>
              <a:rPr lang="pt-BR" baseline="0" dirty="0"/>
              <a:t>Basta razoável equilíbrio psíquico, sincero esforço para o bem proceder, aliados a algum preparo doutrinário em Centro Espírita que enseje ambiente propício e seguro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863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CDBAC3-4CE9-481A-A0CF-4B74E3E5DE82}" type="slidenum">
              <a:rPr lang="pt-BR"/>
              <a:pPr/>
              <a:t>24</a:t>
            </a:fld>
            <a:endParaRPr lang="pt-B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Mas</a:t>
            </a:r>
            <a:r>
              <a:rPr lang="pt-BR" baseline="0" dirty="0">
                <a:latin typeface="Arial" pitchFamily="34" charset="0"/>
                <a:ea typeface="ＭＳ Ｐゴシック" pitchFamily="34" charset="-128"/>
              </a:rPr>
              <a:t> é indispensável o esforço pela reforma íntima, a fim de que nos libertemos de Espíritos perturbadores e cheguemos a ter sintonia com os bons Espíritos, dando orientação superior a nosso trabalho mediúnico</a:t>
            </a:r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506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orientação cristã, à luz do Espiritismo,</a:t>
            </a:r>
            <a:r>
              <a:rPr lang="pt-BR" baseline="0" dirty="0"/>
              <a:t> leva-nos à vigilância, oração, boa conduta e caridade para com o próximo, o que atrairá para nós a assistência espiritual superior</a:t>
            </a:r>
          </a:p>
          <a:p>
            <a:r>
              <a:rPr lang="pt-BR" baseline="0" dirty="0"/>
              <a:t>Essa assistência não faltará aos que, com boa vontade e dedicação, procurarem se preparar para o bom uso da mediunidade e a ela se devotarem, no desejo puro de servir ao bem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479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É a boa moral que dá ao médium a segurança maior em seu labor mediúnico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130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1D9434-DD1B-4FA4-9080-F010E62C012C}" type="slidenum">
              <a:rPr lang="pt-BR"/>
              <a:pPr/>
              <a:t>27</a:t>
            </a:fld>
            <a:endParaRPr lang="pt-B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- O aluno não deve pensar que seu estado mediúnico piorou</a:t>
            </a: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- Na verdade, os Espíritos estão trabalhando em sua sensibilidade e preparando-o para as atividades mediúnicas.</a:t>
            </a:r>
          </a:p>
          <a:p>
            <a:pPr eaLnBrk="1" hangingPunct="1">
              <a:buFontTx/>
              <a:buChar char="-"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O médium tem que perseverar e aos poucos, com sua educação, as sensações vão se afinando e ajustando, deixando de lado aquela fase inicial confusa e indisciplinada.</a:t>
            </a:r>
          </a:p>
          <a:p>
            <a:pPr eaLnBrk="1" hangingPunct="1">
              <a:buFontTx/>
              <a:buChar char="-"/>
            </a:pPr>
            <a:endParaRPr lang="pt-BR" dirty="0">
              <a:latin typeface="Arial" pitchFamily="34" charset="0"/>
              <a:ea typeface="ＭＳ Ｐゴシック" pitchFamily="34" charset="-128"/>
            </a:endParaRPr>
          </a:p>
          <a:p>
            <a:r>
              <a:rPr lang="pt-BR" baseline="0" dirty="0"/>
              <a:t>Obs.:</a:t>
            </a:r>
          </a:p>
          <a:p>
            <a:r>
              <a:rPr lang="pt-BR" baseline="0" dirty="0"/>
              <a:t>Quando se inicia a prática mediúnica, pode acontecer de os fenômenos se intensificarem e ampliarem</a:t>
            </a:r>
          </a:p>
          <a:p>
            <a:r>
              <a:rPr lang="pt-BR" baseline="0" dirty="0"/>
              <a:t>Não pense o médium que seu estado piorou</a:t>
            </a:r>
          </a:p>
          <a:p>
            <a:r>
              <a:rPr lang="pt-BR" baseline="0" dirty="0"/>
              <a:t>É que os Espíritos estão agindo sobre os centros de sua sensibilidade e preparando o campo para as atividades mediúnicas</a:t>
            </a:r>
          </a:p>
          <a:p>
            <a:r>
              <a:rPr lang="pt-BR" baseline="0" dirty="0"/>
              <a:t>Persevere o médium, mantendo o bom ânimo e, aos poucos, com a educação de sua faculdade, as sensações ficarão bem canalizadas, não mais lhe causando perturbações</a:t>
            </a:r>
            <a:endParaRPr lang="pt-BR" dirty="0"/>
          </a:p>
          <a:p>
            <a:pPr eaLnBrk="1" hangingPunct="1">
              <a:buFontTx/>
              <a:buChar char="-"/>
            </a:pPr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336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DE7EFA-76B9-401F-A9F3-DB2A10922F78}" type="slidenum">
              <a:rPr lang="pt-BR"/>
              <a:pPr/>
              <a:t>28</a:t>
            </a:fld>
            <a:endParaRPr lang="pt-B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dirty="0"/>
              <a:t>Capítulo 02 – Temas de </a:t>
            </a:r>
            <a:r>
              <a:rPr lang="pt-BR"/>
              <a:t>atitudes</a:t>
            </a:r>
            <a:r>
              <a:rPr lang="pt-BR" baseline="0"/>
              <a:t> diárias</a:t>
            </a:r>
            <a:endParaRPr lang="pt-BR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/>
              <a:t>Item 7 – Educação do pensamento, pág. 59</a:t>
            </a:r>
          </a:p>
          <a:p>
            <a:pPr eaLnBrk="1" hangingPunct="1">
              <a:defRPr/>
            </a:pP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190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2FF724-15B1-4C0F-962A-5837D089BDF9}" type="slidenum">
              <a:rPr lang="pt-BR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118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>
              <a:spcBef>
                <a:spcPct val="0"/>
              </a:spcBef>
            </a:pPr>
            <a:r>
              <a:rPr lang="pt-BR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Algumas vezes as </a:t>
            </a:r>
            <a:r>
              <a:rPr lang="pt-BR" b="1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pessoas</a:t>
            </a:r>
            <a:r>
              <a:rPr lang="pt-BR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 </a:t>
            </a:r>
            <a:r>
              <a:rPr lang="pt-BR" b="1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não</a:t>
            </a:r>
            <a:r>
              <a:rPr lang="pt-BR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 são </a:t>
            </a:r>
            <a:r>
              <a:rPr lang="pt-BR" b="1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beneficiadas</a:t>
            </a:r>
            <a:r>
              <a:rPr lang="pt-BR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 com o </a:t>
            </a:r>
            <a:r>
              <a:rPr lang="pt-BR" b="1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passe</a:t>
            </a:r>
            <a:r>
              <a:rPr lang="pt-BR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 porque </a:t>
            </a:r>
            <a:r>
              <a:rPr lang="pt-BR" b="1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pensam</a:t>
            </a:r>
            <a:r>
              <a:rPr lang="pt-BR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 de forma </a:t>
            </a:r>
            <a:r>
              <a:rPr lang="pt-BR" b="1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negativa</a:t>
            </a:r>
            <a:r>
              <a:rPr lang="pt-BR">
                <a:solidFill>
                  <a:srgbClr val="68799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, impedindo a passagem de energias revigorantes </a:t>
            </a:r>
            <a:endParaRPr lang="pt-BR">
              <a:solidFill>
                <a:srgbClr val="687995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Helvetica Light" charset="0"/>
            </a:endParaRPr>
          </a:p>
          <a:p>
            <a:endParaRPr lang="pt-B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1AF3DB-1C9E-4BD5-9952-CEDB84AA2CF5}" type="slidenum">
              <a:rPr lang="pt-BR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725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F5D477-B53E-44BB-B884-02624F86E5AA}" type="slidenum">
              <a:rPr lang="pt-BR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564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0s Espíritos afins, que têm o mesmo tipo de pensamentos e inclinações, acabam se atraindo, estimulando entre si o cultivo de interesses comuns.</a:t>
            </a:r>
          </a:p>
          <a:p>
            <a:pPr marL="171450" indent="-171450">
              <a:buFontTx/>
              <a:buChar char="•"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Uma pessoa acostumada a falar mal da vida alheia terá, com certeza, a companhia de Espíritos levianos.</a:t>
            </a:r>
          </a:p>
          <a:p>
            <a:pPr marL="171450" indent="-171450">
              <a:buFontTx/>
              <a:buChar char="•"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Um indivíduo que resolve realizar um roubo atrairá para si a influência de Espíritos malévolos e capazes de estimulá-lo a realizar o que deseja e até ajudá-lo a consumar o roubo.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5BDDC2-CA72-4F18-876F-B9B6C7A59512}" type="slidenum">
              <a:rPr lang="pt-BR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04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Não</a:t>
            </a:r>
            <a:r>
              <a:rPr lang="pt-BR" baseline="0" dirty="0"/>
              <a:t> devemos forçar a eclosão da mediunidade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37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/>
              <a:t>Podemos e devemos oferecer condições apropriadas para que, naqueles que a possuam, ela venha a aflorar natural e equilibradamente, e eles sabiam como usá-la</a:t>
            </a:r>
          </a:p>
          <a:p>
            <a:r>
              <a:rPr lang="pt-BR" baseline="0" dirty="0"/>
              <a:t>ATE – ESDE – GEM – GPM – Ação Social – Trabalhos voluntários</a:t>
            </a:r>
          </a:p>
          <a:p>
            <a:r>
              <a:rPr lang="pt-BR" baseline="0" dirty="0"/>
              <a:t>A Casa Espírita oferece essas condições por meio de suas atividades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97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2D39E7-E873-4E6D-8A21-6CDF014ABFF0}" type="slidenum">
              <a:rPr lang="pt-BR"/>
              <a:pPr/>
              <a:t>6</a:t>
            </a:fld>
            <a:endParaRPr lang="pt-B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Quando ela aflorou sem esse preparo prévio do médium, é preciso orientá-lo, para que os fenômenos se disciplinem e ele a empregue acertadamente</a:t>
            </a:r>
            <a:endParaRPr lang="pt-BR" dirty="0"/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Se a mediunidade aflorar sem esse preparo, é preciso orientar o médium, para que haja disciplina e uso correto.</a:t>
            </a:r>
          </a:p>
        </p:txBody>
      </p:sp>
    </p:spTree>
    <p:extLst>
      <p:ext uri="{BB962C8B-B14F-4D97-AF65-F5344CB8AC3E}">
        <p14:creationId xmlns:p14="http://schemas.microsoft.com/office/powerpoint/2010/main" val="101416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Curso de Educação Mediúnica do GEM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47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Não se deve colocar em trabalho mediúnico quem apresente perturbações</a:t>
            </a:r>
          </a:p>
          <a:p>
            <a:r>
              <a:rPr lang="pt-BR" dirty="0"/>
              <a:t>Para o desenvolvimento</a:t>
            </a:r>
            <a:r>
              <a:rPr lang="pt-BR" baseline="0" dirty="0"/>
              <a:t> da mediunidade, somente deve ser encaminhado quem esteja saudável, equilibrado, doutrinariamente esclarecido e conscientizado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9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ED03D8-8D66-4240-91D3-787FBB9616CA}" type="slidenum">
              <a:rPr lang="pt-BR"/>
              <a:pPr/>
              <a:t>9</a:t>
            </a:fld>
            <a:endParaRPr lang="pt-B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Primeiro, é</a:t>
            </a:r>
            <a:r>
              <a:rPr lang="pt-BR" baseline="0" dirty="0">
                <a:latin typeface="Arial" pitchFamily="34" charset="0"/>
                <a:ea typeface="ＭＳ Ｐゴシック" pitchFamily="34" charset="-128"/>
              </a:rPr>
              <a:t> preciso a</a:t>
            </a:r>
            <a:r>
              <a:rPr lang="pt-BR" dirty="0">
                <a:latin typeface="Arial" pitchFamily="34" charset="0"/>
                <a:ea typeface="ＭＳ Ｐゴシック" pitchFamily="34" charset="-128"/>
              </a:rPr>
              <a:t>judar o médium a se equilibrar psiquicamente, com passes, vibrações e esclarecimentos doutrinários</a:t>
            </a: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Conforme o caso, recomendar-se-á,</a:t>
            </a:r>
            <a:r>
              <a:rPr lang="pt-BR" baseline="0" dirty="0">
                <a:latin typeface="Arial" pitchFamily="34" charset="0"/>
                <a:ea typeface="ＭＳ Ｐゴシック" pitchFamily="34" charset="-128"/>
              </a:rPr>
              <a:t> também, a visita ao médico, porque a perturbação pode ter causas físicas, caso em que o tratamento compete à Medicina</a:t>
            </a:r>
            <a:endParaRPr lang="pt-BR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08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663F43-C4D4-4424-AED7-8A2BF56B57FC}" type="slidenum">
              <a:rPr lang="pt-BR"/>
              <a:pPr/>
              <a:t>10</a:t>
            </a:fld>
            <a:endParaRPr 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Nem sempre é fácil e rápido</a:t>
            </a:r>
            <a:r>
              <a:rPr lang="pt-BR" baseline="0" dirty="0">
                <a:latin typeface="Arial" pitchFamily="34" charset="0"/>
                <a:ea typeface="ＭＳ Ｐゴシック" pitchFamily="34" charset="-128"/>
              </a:rPr>
              <a:t> distinguir as manifestações mediúnicas, quando em seu início, das perturbações fisiopsíquicas</a:t>
            </a:r>
            <a:endParaRPr lang="pt-BR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pt-BR" dirty="0">
                <a:latin typeface="Arial" pitchFamily="34" charset="0"/>
                <a:ea typeface="ＭＳ Ｐゴシック" pitchFamily="34" charset="-128"/>
              </a:rPr>
              <a:t>No início não é fácil e rápido distinguir entre um e outro</a:t>
            </a:r>
          </a:p>
        </p:txBody>
      </p:sp>
    </p:spTree>
    <p:extLst>
      <p:ext uri="{BB962C8B-B14F-4D97-AF65-F5344CB8AC3E}">
        <p14:creationId xmlns:p14="http://schemas.microsoft.com/office/powerpoint/2010/main" val="80531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8B9B5-832F-4FB9-B7AC-5BAD41B0E6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7038"/>
            <a:ext cx="2062162" cy="5449887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427038"/>
            <a:ext cx="6034088" cy="5449887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9655-B9F1-470D-A662-C3738FBB9A8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95E8F-EE56-4284-98BE-0B3F376BC0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3075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3075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9613A-B0AB-437F-8770-00659222B0B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6B9ED-DE73-4A1F-B468-FCD0862296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1FA55-4075-4A36-A977-75D54C3845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3D5A-66A5-45D6-B5C0-7D8065E0083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CA038-BE06-47CA-8299-F0391AB104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EAD2-5220-41D1-9DF7-6C545FCBCDA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97B2-7A06-4A13-BC1D-31912CCF957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2-slid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27038"/>
            <a:ext cx="7878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43075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34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99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3407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99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34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9"/>
                </a:solidFill>
              </a:defRPr>
            </a:lvl1pPr>
          </a:lstStyle>
          <a:p>
            <a:fld id="{3B24AEE9-2D96-4CB6-AEB3-A8AA2E271474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-19050"/>
            <a:ext cx="910748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lide Number Placeholder 3"/>
          <p:cNvSpPr txBox="1">
            <a:spLocks noGrp="1"/>
          </p:cNvSpPr>
          <p:nvPr/>
        </p:nvSpPr>
        <p:spPr bwMode="auto">
          <a:xfrm>
            <a:off x="6902450" y="6410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D9F3AB8-9224-4941-A73A-3ECEFF174A47}" type="slidenum">
              <a:rPr lang="pt-BR" sz="1000" b="1">
                <a:solidFill>
                  <a:srgbClr val="687995"/>
                </a:solidFill>
              </a:rPr>
              <a:pPr algn="r" eaLnBrk="1" hangingPunct="1"/>
              <a:t>1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941388" y="2130425"/>
            <a:ext cx="3960812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1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MEDIUNIDADE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E SUA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PRÁTICA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219700" y="3933825"/>
            <a:ext cx="367347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>
                <a:solidFill>
                  <a:srgbClr val="687995"/>
                </a:solidFill>
              </a:rPr>
              <a:t>AULA 6</a:t>
            </a:r>
            <a:endParaRPr lang="pt-BR" sz="2400" dirty="0">
              <a:solidFill>
                <a:srgbClr val="687995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3200" b="1" spc="-100" dirty="0">
                <a:solidFill>
                  <a:srgbClr val="687995"/>
                </a:solidFill>
              </a:rPr>
              <a:t>Desenvolvimento</a:t>
            </a: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3200" b="1" spc="-100" dirty="0">
                <a:solidFill>
                  <a:srgbClr val="687995"/>
                </a:solidFill>
              </a:rPr>
              <a:t>mediúnico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611560" y="1628800"/>
            <a:ext cx="79581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pt-BR" sz="4800" dirty="0">
                <a:solidFill>
                  <a:srgbClr val="687995"/>
                </a:solidFill>
              </a:rPr>
              <a:t>Primeiro, é preciso ajudar o médium a se equilibrar psiquicamente, com passes, vibrações e esclarecimentos doutrinários</a:t>
            </a:r>
            <a:endParaRPr lang="pt-BR" sz="4800" dirty="0">
              <a:solidFill>
                <a:srgbClr val="687995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C5EE8FE6-54CE-49BC-B1B7-B9DAEC81B19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10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11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-26988"/>
            <a:ext cx="91662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1763713" y="2349500"/>
            <a:ext cx="30972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Como </a:t>
            </a:r>
          </a:p>
          <a:p>
            <a:pPr algn="ctr" defTabSz="642938" eaLnBrk="1"/>
            <a:r>
              <a:rPr lang="pt-BR" sz="54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sei se sou médium?</a:t>
            </a:r>
            <a:endParaRPr lang="pt-BR" sz="5400">
              <a:solidFill>
                <a:schemeClr val="bg1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17412" name="Picture 8" descr="mediunidade  e pensamen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383088"/>
            <a:ext cx="2655888" cy="1638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F7154738-B0E7-44B9-8ACC-EA9077077D72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11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914400" y="2589213"/>
            <a:ext cx="739298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Os sinais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são variados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0282F3C1-CA49-4103-8FA9-EA7954FD4362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12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4211638" y="3254375"/>
            <a:ext cx="3733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2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Crise de choro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3563938" y="5373688"/>
            <a:ext cx="47545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2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Sensação de inchar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250825" y="2127250"/>
            <a:ext cx="841216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35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Sensação de </a:t>
            </a:r>
            <a:r>
              <a:rPr lang="ja-JP" altLang="pt-BR" sz="35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“</a:t>
            </a:r>
            <a:r>
              <a:rPr lang="pt-BR" altLang="ja-JP" sz="35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presença</a:t>
            </a:r>
            <a:r>
              <a:rPr lang="ja-JP" altLang="pt-BR" sz="35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”</a:t>
            </a:r>
            <a:r>
              <a:rPr lang="pt-BR" altLang="ja-JP" sz="35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invisível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1619250" y="4237038"/>
            <a:ext cx="37226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9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Arrepios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1562100" y="995363"/>
            <a:ext cx="4191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39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Ideias estranhas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15B5DCFF-A5B5-4AA5-8D7C-9BA3A5D73A12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13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10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/>
          </p:cNvSpPr>
          <p:nvPr/>
        </p:nvSpPr>
        <p:spPr bwMode="auto">
          <a:xfrm>
            <a:off x="971550" y="476250"/>
            <a:ext cx="72009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>
              <a:lnSpc>
                <a:spcPct val="80000"/>
              </a:lnSpc>
            </a:pPr>
            <a:r>
              <a:rPr lang="pt-BR" sz="40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Há mediunidades </a:t>
            </a:r>
          </a:p>
          <a:p>
            <a:pPr algn="ctr" defTabSz="642938" eaLnBrk="1">
              <a:lnSpc>
                <a:spcPct val="80000"/>
              </a:lnSpc>
            </a:pPr>
            <a:r>
              <a:rPr lang="pt-BR" sz="40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bem marcantes</a:t>
            </a:r>
            <a:endParaRPr lang="pt-BR" sz="4000">
              <a:solidFill>
                <a:schemeClr val="bg1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21508" name="Picture 4" descr="mediunidade psicograf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3254375"/>
            <a:ext cx="2759075" cy="2190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7" descr="mediunidade e efeitos físic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781300"/>
            <a:ext cx="2162175" cy="2736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1692275" y="56610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600" b="1">
                <a:solidFill>
                  <a:schemeClr val="bg1"/>
                </a:solidFill>
              </a:rPr>
              <a:t>PSICOGRAFIA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156325" y="5734050"/>
            <a:ext cx="2014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600" b="1">
                <a:solidFill>
                  <a:srgbClr val="687995"/>
                </a:solidFill>
              </a:rPr>
              <a:t>EFEITOS FÍSICOS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F4001B97-B427-47A4-ADD6-0987FBC6F34A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14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/>
        </p:nvSpPr>
        <p:spPr bwMode="auto">
          <a:xfrm>
            <a:off x="5486400" y="3257550"/>
            <a:ext cx="30114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6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Vidência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023938" y="4495800"/>
            <a:ext cx="35480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2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Audiência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644525" y="785813"/>
            <a:ext cx="3011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9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Psicofonia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3656013" y="5486400"/>
            <a:ext cx="37226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9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Psicografia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2476500" y="1892300"/>
            <a:ext cx="4191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39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Efeitos físicos</a:t>
            </a:r>
            <a:endParaRPr lang="pt-BR" sz="2500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C85C99A3-2C87-4BE9-85D7-F55FD09CBCBB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15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/>
          </p:cNvSpPr>
          <p:nvPr/>
        </p:nvSpPr>
        <p:spPr bwMode="auto">
          <a:xfrm>
            <a:off x="914400" y="2219325"/>
            <a:ext cx="73929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Como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desenvolver</a:t>
            </a:r>
          </a:p>
          <a:p>
            <a:pPr algn="ctr" defTabSz="642938" eaLnBrk="1"/>
            <a:r>
              <a:rPr lang="en-US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</a:t>
            </a:r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mediunidade?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6CC82A09-AB90-4BC2-A93F-74789A1ADAF7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16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12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/>
          </p:cNvSpPr>
          <p:nvPr/>
        </p:nvSpPr>
        <p:spPr bwMode="auto">
          <a:xfrm>
            <a:off x="611188" y="1701800"/>
            <a:ext cx="47529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altLang="ja-JP" sz="38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Desenvolver a mediunidade não é apenas sentar-se à mesa mediúnica e dar comunicações</a:t>
            </a:r>
          </a:p>
          <a:p>
            <a:pPr algn="ctr" defTabSz="642938" eaLnBrk="1">
              <a:spcBef>
                <a:spcPct val="30000"/>
              </a:spcBef>
            </a:pPr>
            <a:r>
              <a:rPr lang="pt-BR" sz="2400" i="1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Therezinha Oliveira </a:t>
            </a:r>
            <a:endParaRPr lang="pt-BR" sz="2400" i="1" dirty="0">
              <a:solidFill>
                <a:schemeClr val="bg1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24580" name="Picture 4" descr="MEDIUNIDADE ME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492375"/>
            <a:ext cx="2606675" cy="1935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29D1B928-B380-4C5E-80F6-73011E67481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17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/>
          </p:cNvSpPr>
          <p:nvPr/>
        </p:nvSpPr>
        <p:spPr bwMode="auto">
          <a:xfrm>
            <a:off x="874713" y="1772394"/>
            <a:ext cx="7394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Desenvolver a mediunidade é</a:t>
            </a:r>
          </a:p>
          <a:p>
            <a:pPr algn="ctr" defTabSz="642938" eaLnBrk="1"/>
            <a:r>
              <a:rPr lang="ja-JP" alt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“</a:t>
            </a:r>
            <a:r>
              <a:rPr lang="pt-BR" altLang="ja-JP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apurar e disciplinar a sensibilidade espiritual</a:t>
            </a:r>
            <a:r>
              <a:rPr lang="ja-JP" alt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”</a:t>
            </a:r>
            <a:endParaRPr lang="pt-BR" altLang="ja-JP" sz="4800" dirty="0">
              <a:solidFill>
                <a:srgbClr val="687995"/>
              </a:solidFill>
              <a:cs typeface="Arial" pitchFamily="34" charset="0"/>
              <a:sym typeface="Arial" pitchFamily="34" charset="0"/>
            </a:endParaRPr>
          </a:p>
          <a:p>
            <a:pPr algn="ctr" defTabSz="642938" eaLnBrk="1">
              <a:spcBef>
                <a:spcPct val="30000"/>
              </a:spcBef>
            </a:pPr>
            <a:r>
              <a:rPr lang="pt-BR" sz="3200" i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Therezinha Oliveira </a:t>
            </a:r>
            <a:endParaRPr lang="pt-BR" sz="3200" i="1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39C6D9D4-75B6-4345-98E8-0C335FC40799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18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/>
          </p:cNvSpPr>
          <p:nvPr/>
        </p:nvSpPr>
        <p:spPr bwMode="auto">
          <a:xfrm>
            <a:off x="546100" y="2525713"/>
            <a:ext cx="8050213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Desenvolver a mediunidade é</a:t>
            </a:r>
          </a:p>
          <a:p>
            <a:pPr algn="ctr" defTabSz="642938" eaLnBrk="1"/>
            <a:r>
              <a:rPr lang="ja-JP" alt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“</a:t>
            </a:r>
            <a:r>
              <a:rPr lang="pt-BR" altLang="ja-JP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aprender a empregá-la</a:t>
            </a:r>
          </a:p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dentro das melhores técnicas,</a:t>
            </a:r>
          </a:p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visando às finalidades</a:t>
            </a:r>
          </a:p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mais elevadas</a:t>
            </a:r>
            <a:r>
              <a:rPr lang="ja-JP" alt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”</a:t>
            </a:r>
            <a:endParaRPr lang="pt-BR" altLang="ja-JP" sz="4000" dirty="0">
              <a:solidFill>
                <a:srgbClr val="687995"/>
              </a:solidFill>
              <a:cs typeface="Arial" pitchFamily="34" charset="0"/>
              <a:sym typeface="Arial" pitchFamily="34" charset="0"/>
            </a:endParaRPr>
          </a:p>
          <a:p>
            <a:pPr algn="ctr" defTabSz="642938" eaLnBrk="1">
              <a:spcBef>
                <a:spcPct val="30000"/>
              </a:spcBef>
            </a:pPr>
            <a:r>
              <a:rPr lang="pt-BR" sz="2400" i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Therezinha Oliveira </a:t>
            </a:r>
            <a:endParaRPr lang="pt-BR" sz="2400" i="1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26627" name="Picture 7" descr="ANd9GcTkHWPrsfpm2diZJf1MdhwR4yEbY-cYZmxon7b6GQPXDUAlTyCr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988" y="908050"/>
            <a:ext cx="3248025" cy="1409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8A7E4354-3FAA-48F1-87A6-D0ADC0B9166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19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-parte teo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1588"/>
            <a:ext cx="9137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E7E49E27-54EB-4317-833F-9504CA3C5D36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/>
          </p:cNvSpPr>
          <p:nvPr/>
        </p:nvSpPr>
        <p:spPr bwMode="auto">
          <a:xfrm>
            <a:off x="706438" y="2219325"/>
            <a:ext cx="77295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Há três aspectos para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desenvolvimento mediúnico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62EF9481-BD32-4D23-83B0-D0021004DD70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20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/>
          </p:cNvSpPr>
          <p:nvPr/>
        </p:nvSpPr>
        <p:spPr bwMode="auto">
          <a:xfrm>
            <a:off x="930275" y="1700213"/>
            <a:ext cx="73136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9695" tIns="139695" rIns="139695" bIns="139695" anchor="ctr"/>
          <a:lstStyle/>
          <a:p>
            <a:pPr marL="225425" lvl="1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Conhecer a Doutrina Espírita, tais como a lei de causa e efeito, intercâmbio mediúnico, ação do pensamento, mediunidade</a:t>
            </a:r>
            <a:endParaRPr lang="pt-BR" sz="4000">
              <a:solidFill>
                <a:srgbClr val="687995"/>
              </a:solidFill>
              <a:sym typeface="Helvetica Light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95288" y="517525"/>
            <a:ext cx="48244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/>
            <a:r>
              <a:rPr lang="pt-BR" sz="4800" b="1">
                <a:solidFill>
                  <a:schemeClr val="bg1"/>
                </a:solidFill>
                <a:sym typeface="Arial" pitchFamily="34" charset="0"/>
              </a:rPr>
              <a:t>1 - Doutrinário</a:t>
            </a:r>
            <a:r>
              <a:rPr lang="pt-BR" sz="4800">
                <a:solidFill>
                  <a:schemeClr val="bg1"/>
                </a:solidFill>
                <a:sym typeface="Verdana" pitchFamily="34" charset="0"/>
              </a:rPr>
              <a:t> </a:t>
            </a:r>
          </a:p>
        </p:txBody>
      </p:sp>
      <p:pic>
        <p:nvPicPr>
          <p:cNvPr id="28677" name="Picture 5" descr="MEDIUNIDADE  LIVRO ABER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487863"/>
            <a:ext cx="2305050" cy="1749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A9BC39A8-B7FA-4136-B09E-599A80DB6837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21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/>
          </p:cNvSpPr>
          <p:nvPr/>
        </p:nvSpPr>
        <p:spPr bwMode="auto">
          <a:xfrm>
            <a:off x="611188" y="2098675"/>
            <a:ext cx="799306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9695" tIns="139695" rIns="139695" bIns="139695" anchor="ctr"/>
          <a:lstStyle/>
          <a:p>
            <a:pPr marL="225425" lvl="1"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prática mediúnica à luz do Espiritismo, compreendendo os tipos de espíritos, concentração, desconcentração e controle da manifestação</a:t>
            </a:r>
            <a:endParaRPr lang="pt-BR" sz="4000" dirty="0">
              <a:solidFill>
                <a:srgbClr val="687995"/>
              </a:solidFill>
              <a:sym typeface="Helvetica Light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95288" y="517525"/>
            <a:ext cx="39671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/>
            <a:r>
              <a:rPr lang="pt-BR" sz="4800" b="1">
                <a:solidFill>
                  <a:schemeClr val="bg1"/>
                </a:solidFill>
                <a:sym typeface="Arial" pitchFamily="34" charset="0"/>
              </a:rPr>
              <a:t>2 - Técnico</a:t>
            </a:r>
            <a:endParaRPr lang="pt-BR" sz="4800">
              <a:solidFill>
                <a:schemeClr val="bg1"/>
              </a:solidFill>
              <a:sym typeface="Verdana" pitchFamily="34" charset="0"/>
            </a:endParaRP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DABCA993-41DC-4982-A5BF-9B5942743AB8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22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/>
          </p:cNvSpPr>
          <p:nvPr/>
        </p:nvSpPr>
        <p:spPr bwMode="auto">
          <a:xfrm>
            <a:off x="1174750" y="2574925"/>
            <a:ext cx="67833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9695" tIns="139695" rIns="139695" bIns="139695" anchor="ctr"/>
          <a:lstStyle/>
          <a:p>
            <a:pPr marL="225425" lvl="1"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Não espere virar santo</a:t>
            </a:r>
          </a:p>
          <a:p>
            <a:pPr marL="225425" lvl="1"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ou estar plenamente equilibrado para exercer</a:t>
            </a:r>
          </a:p>
          <a:p>
            <a:pPr marL="225425" lvl="1"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mediunidade</a:t>
            </a:r>
            <a:endParaRPr lang="pt-BR" sz="4000">
              <a:solidFill>
                <a:srgbClr val="687995"/>
              </a:solidFill>
              <a:sym typeface="Helvetica Light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95288" y="517525"/>
            <a:ext cx="39671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/>
            <a:r>
              <a:rPr lang="pt-BR" sz="4800" b="1">
                <a:solidFill>
                  <a:schemeClr val="bg1"/>
                </a:solidFill>
                <a:sym typeface="Arial" pitchFamily="34" charset="0"/>
              </a:rPr>
              <a:t>3 - Moral</a:t>
            </a:r>
            <a:r>
              <a:rPr lang="pt-BR" sz="4800">
                <a:solidFill>
                  <a:schemeClr val="bg1"/>
                </a:solidFill>
                <a:sym typeface="Verdana" pitchFamily="34" charset="0"/>
              </a:rPr>
              <a:t> </a:t>
            </a: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4A95BF40-F8FA-41D2-885A-E8D8372BB3BC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23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/>
          </p:cNvSpPr>
          <p:nvPr/>
        </p:nvSpPr>
        <p:spPr bwMode="auto">
          <a:xfrm>
            <a:off x="706438" y="981075"/>
            <a:ext cx="77295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É indispensável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esforço pela</a:t>
            </a:r>
          </a:p>
          <a:p>
            <a:pPr algn="ctr" defTabSz="642938" eaLnBrk="1"/>
            <a:r>
              <a:rPr lang="pt-BR" sz="54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reforma íntima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31747" name="Picture 6" descr="ANd9GcQ0JZoxRjaX2InfYb_fyMwuvsl02P2cjAGLPQBwt0ZZMn08tcCr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7838" y="3644900"/>
            <a:ext cx="3067050" cy="1965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353C5D0D-9324-4AB1-822C-E18203B683AD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24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/>
          </p:cNvSpPr>
          <p:nvPr/>
        </p:nvSpPr>
        <p:spPr bwMode="auto">
          <a:xfrm>
            <a:off x="5321300" y="3141663"/>
            <a:ext cx="338296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Procurar viver</a:t>
            </a:r>
          </a:p>
          <a:p>
            <a:pPr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orientação cristã, à luz do Espiritismo</a:t>
            </a:r>
            <a:endParaRPr lang="pt-BR" sz="40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33796" name="Picture 11" descr="ANd9GcQs6NTVPEtzvdubjwoZ4WoByp-B3bRZal7cJJ6E8oJQSt26UUl7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068638"/>
            <a:ext cx="2735263" cy="2651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36F9C020-BAE0-47D8-B36A-10A69709707F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25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706438" y="1812925"/>
            <a:ext cx="77295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É a boa moral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que dá ao médium a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segurança no trabalho mediúnico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C304BF66-A06F-47AD-9A35-D3ACEEA21C38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26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5-voce s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0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/>
          </p:cNvSpPr>
          <p:nvPr/>
        </p:nvSpPr>
        <p:spPr bwMode="auto">
          <a:xfrm>
            <a:off x="755650" y="2636838"/>
            <a:ext cx="756126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9695" tIns="139695" rIns="139695" bIns="139695" anchor="ctr"/>
          <a:lstStyle/>
          <a:p>
            <a:pPr marL="225425" lvl="1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No início da prática mediúnica é comum que os fenômenos se intensifiquem e se ampliem</a:t>
            </a:r>
            <a:endParaRPr lang="pt-BR" sz="4000">
              <a:solidFill>
                <a:srgbClr val="687995"/>
              </a:solidFill>
              <a:sym typeface="Helvetica Light" charset="0"/>
            </a:endParaRP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566C83D4-BBEF-4CA7-92A2-14B0C062A997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27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4-parte pra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-1588"/>
            <a:ext cx="913923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7812088" y="63813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8F86204D-F7BF-4ED9-8A94-A298E9C39AC0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28</a:t>
            </a:fld>
            <a:endParaRPr lang="pt-BR" sz="1000" b="1" dirty="0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8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1231900" y="3357563"/>
            <a:ext cx="66802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 b="1">
                <a:solidFill>
                  <a:schemeClr val="bg1"/>
                </a:solidFill>
                <a:sym typeface="Helvetica Light" charset="0"/>
              </a:rPr>
              <a:t>EDUCAÇÃO DO PENSAMENTO</a:t>
            </a:r>
            <a:endParaRPr lang="pt-BR" sz="54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23CA6218-748D-4885-86E4-10409AEE0BEC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29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-voce s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00113" y="1716088"/>
            <a:ext cx="73437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4000" dirty="0">
                <a:solidFill>
                  <a:srgbClr val="687995"/>
                </a:solidFill>
                <a:sym typeface="Verdana" pitchFamily="34" charset="0"/>
              </a:rPr>
              <a:t>A eclosão da mediunidade não depende de lugar, idade, sexo, condição social, moral ou religião</a:t>
            </a:r>
          </a:p>
        </p:txBody>
      </p:sp>
      <p:pic>
        <p:nvPicPr>
          <p:cNvPr id="7172" name="Picture 5" descr="mediunidade e influência dos espíri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150" y="3805238"/>
            <a:ext cx="2663825" cy="2433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8689E377-9B39-43C4-BDE7-0A245C9092F1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8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/>
          </p:cNvSpPr>
          <p:nvPr/>
        </p:nvSpPr>
        <p:spPr bwMode="auto">
          <a:xfrm>
            <a:off x="706438" y="4794250"/>
            <a:ext cx="7729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Influência na saúde</a:t>
            </a:r>
            <a:endParaRPr lang="pt-BR" sz="5400">
              <a:solidFill>
                <a:schemeClr val="bg1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C40F23DE-2610-4965-A3C5-CFD4EFD16D8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30</a:t>
            </a:fld>
            <a:endParaRPr lang="pt-BR" sz="1000" b="1">
              <a:solidFill>
                <a:srgbClr val="687995"/>
              </a:solidFill>
            </a:endParaRPr>
          </a:p>
        </p:txBody>
      </p:sp>
      <p:grpSp>
        <p:nvGrpSpPr>
          <p:cNvPr id="41989" name="Group 10"/>
          <p:cNvGrpSpPr>
            <a:grpSpLocks/>
          </p:cNvGrpSpPr>
          <p:nvPr/>
        </p:nvGrpSpPr>
        <p:grpSpPr bwMode="auto">
          <a:xfrm>
            <a:off x="2298700" y="2535238"/>
            <a:ext cx="4578350" cy="1787525"/>
            <a:chOff x="1448" y="1597"/>
            <a:chExt cx="2884" cy="1126"/>
          </a:xfrm>
        </p:grpSpPr>
        <p:pic>
          <p:nvPicPr>
            <p:cNvPr id="41990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8" y="1599"/>
              <a:ext cx="1445" cy="112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991" name="Picture 6"/>
            <p:cNvPicPr>
              <a:picLocks noChangeAspect="1" noChangeArrowheads="1"/>
            </p:cNvPicPr>
            <p:nvPr/>
          </p:nvPicPr>
          <p:blipFill>
            <a:blip r:embed="rId4"/>
            <a:srcRect r="15836" b="1831"/>
            <a:stretch>
              <a:fillRect/>
            </a:stretch>
          </p:blipFill>
          <p:spPr bwMode="auto">
            <a:xfrm>
              <a:off x="2881" y="1597"/>
              <a:ext cx="1451" cy="11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/>
          </p:cNvSpPr>
          <p:nvPr/>
        </p:nvSpPr>
        <p:spPr bwMode="auto">
          <a:xfrm>
            <a:off x="706438" y="1196975"/>
            <a:ext cx="77295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Muitas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doenças</a:t>
            </a:r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se perpetuam porque o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ambiente</a:t>
            </a:r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está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impregnado</a:t>
            </a:r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de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energias</a:t>
            </a:r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deletérias</a:t>
            </a:r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que anulam a ação dos remédios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5BEB0A56-E3FA-4FA1-8CDB-8EB99DE22B71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31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/>
          </p:cNvSpPr>
          <p:nvPr/>
        </p:nvSpPr>
        <p:spPr bwMode="auto">
          <a:xfrm>
            <a:off x="706438" y="3789363"/>
            <a:ext cx="77295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Pensamentos</a:t>
            </a:r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negativos</a:t>
            </a:r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ou maléficos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bloqueiam</a:t>
            </a:r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a recepção de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benefícios</a:t>
            </a:r>
            <a:endParaRPr lang="pt-BR" sz="48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6CC58419-4DE8-458F-8F4A-EC3A37FA0E29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32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3"/>
          <a:srcRect l="18233" t="18596" r="1601"/>
          <a:stretch>
            <a:fillRect/>
          </a:stretch>
        </p:blipFill>
        <p:spPr bwMode="auto">
          <a:xfrm>
            <a:off x="2627313" y="887413"/>
            <a:ext cx="3817937" cy="2613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8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44450"/>
            <a:ext cx="91360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/>
          </p:cNvSpPr>
          <p:nvPr/>
        </p:nvSpPr>
        <p:spPr bwMode="auto">
          <a:xfrm>
            <a:off x="611188" y="5011738"/>
            <a:ext cx="78978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Mau-olhado</a:t>
            </a:r>
            <a:endParaRPr lang="pt-BR" sz="5400">
              <a:solidFill>
                <a:schemeClr val="bg1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08C8E565-CC95-4CE6-BF03-3B8C3DDC4EE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33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276475"/>
            <a:ext cx="3529013" cy="2566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/>
          </p:cNvSpPr>
          <p:nvPr/>
        </p:nvSpPr>
        <p:spPr bwMode="auto">
          <a:xfrm>
            <a:off x="706438" y="3787775"/>
            <a:ext cx="77295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ciúme, a inveja ou a cobiça são sentimentos negativos em ação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E8D136D0-E096-4CCB-9631-3BB931530FD1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34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836613"/>
            <a:ext cx="4152900" cy="2762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/>
          </p:cNvSpPr>
          <p:nvPr/>
        </p:nvSpPr>
        <p:spPr bwMode="auto">
          <a:xfrm>
            <a:off x="706438" y="3673475"/>
            <a:ext cx="77295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Os olhos estão apenas observando algo que se gostaria de ter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335FCFBC-32FC-404F-B5E5-F78F0CA730D7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35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575" y="1052513"/>
            <a:ext cx="4217988" cy="2422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2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/>
          </p:cNvSpPr>
          <p:nvPr/>
        </p:nvSpPr>
        <p:spPr bwMode="auto">
          <a:xfrm>
            <a:off x="706438" y="3860800"/>
            <a:ext cx="77295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pessoa visada pelo mau-olhado poderá sentir a descarga fluídica negativa</a:t>
            </a:r>
            <a:endParaRPr lang="pt-BR" sz="4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EAF7F1CC-DF57-4383-988A-01CEB640DF4C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36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4915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1112838"/>
            <a:ext cx="4108450" cy="2532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2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/>
          </p:cNvSpPr>
          <p:nvPr/>
        </p:nvSpPr>
        <p:spPr bwMode="auto">
          <a:xfrm>
            <a:off x="730250" y="3573463"/>
            <a:ext cx="77295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Esta descarga</a:t>
            </a:r>
          </a:p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fluídica negativa poderá</a:t>
            </a:r>
          </a:p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ser neutralizada por bons sentimentos e pensamentos</a:t>
            </a:r>
            <a:endParaRPr lang="pt-BR" sz="4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EF932D10-0E8A-4411-BD50-A06F6BC30A09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37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50181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0" y="836613"/>
            <a:ext cx="3306763" cy="2592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2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/>
          </p:cNvSpPr>
          <p:nvPr/>
        </p:nvSpPr>
        <p:spPr bwMode="auto">
          <a:xfrm>
            <a:off x="730250" y="4005263"/>
            <a:ext cx="772953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Por sua conduta merecerá a proteção dos bons Espíritos</a:t>
            </a:r>
          </a:p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para superar os efeitos malsãos</a:t>
            </a:r>
            <a:endParaRPr lang="pt-BR" sz="4000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F2E1EF55-FA25-4FC2-96CC-1C8AB99279AD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38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51205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125538"/>
            <a:ext cx="4606925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8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44450"/>
            <a:ext cx="91360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Rectangle 2"/>
          <p:cNvSpPr>
            <a:spLocks/>
          </p:cNvSpPr>
          <p:nvPr/>
        </p:nvSpPr>
        <p:spPr bwMode="auto">
          <a:xfrm>
            <a:off x="611188" y="5011738"/>
            <a:ext cx="78978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defRPr/>
            </a:pPr>
            <a:r>
              <a:rPr lang="pt-BR" sz="5400" spc="-150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Influência do pensamento</a:t>
            </a:r>
            <a:endParaRPr lang="pt-BR" sz="5400" spc="-150" dirty="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ADADCDBF-C2BA-4946-81D9-051249755212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39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52229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349500"/>
            <a:ext cx="3481387" cy="231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474663" y="2133600"/>
            <a:ext cx="82121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eclosão</a:t>
            </a:r>
          </a:p>
          <a:p>
            <a:pPr algn="ctr" defTabSz="642938" eaLnBrk="1"/>
            <a:r>
              <a:rPr lang="pt-BR" sz="54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da mediunidade </a:t>
            </a:r>
            <a:r>
              <a:rPr lang="pt-BR" sz="54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não</a:t>
            </a:r>
            <a:endParaRPr lang="pt-BR" sz="5400" dirty="0">
              <a:solidFill>
                <a:srgbClr val="687995"/>
              </a:solidFill>
              <a:cs typeface="Arial" pitchFamily="34" charset="0"/>
              <a:sym typeface="Arial" pitchFamily="34" charset="0"/>
            </a:endParaRPr>
          </a:p>
          <a:p>
            <a:pPr algn="ctr" defTabSz="642938" eaLnBrk="1"/>
            <a:r>
              <a:rPr lang="pt-BR" sz="54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deve ser </a:t>
            </a:r>
            <a:r>
              <a:rPr lang="pt-BR" sz="54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forçada</a:t>
            </a:r>
            <a:endParaRPr lang="pt-BR" sz="5400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356A4F93-E83E-4323-9A62-7F20FBF639DC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5-voce sa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270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8313" y="4225925"/>
            <a:ext cx="8207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4400">
                <a:solidFill>
                  <a:srgbClr val="687995"/>
                </a:solidFill>
                <a:sym typeface="Verdana" pitchFamily="34" charset="0"/>
              </a:rPr>
              <a:t>Os Espíritos convivem</a:t>
            </a:r>
          </a:p>
          <a:p>
            <a:pPr algn="ctr" eaLnBrk="1" hangingPunct="1"/>
            <a:r>
              <a:rPr lang="pt-BR" sz="4400">
                <a:solidFill>
                  <a:srgbClr val="687995"/>
                </a:solidFill>
                <a:sym typeface="Verdana" pitchFamily="34" charset="0"/>
              </a:rPr>
              <a:t>conosco muito mais do</a:t>
            </a:r>
          </a:p>
          <a:p>
            <a:pPr algn="ctr" eaLnBrk="1" hangingPunct="1"/>
            <a:r>
              <a:rPr lang="pt-BR" sz="4400">
                <a:solidFill>
                  <a:srgbClr val="687995"/>
                </a:solidFill>
                <a:sym typeface="Verdana" pitchFamily="34" charset="0"/>
              </a:rPr>
              <a:t>que possamos imaginar</a:t>
            </a: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1E3B91DE-6609-45C6-9AA8-DC39E17F222C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40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53253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1758950"/>
            <a:ext cx="3024188" cy="2408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80645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spc="-150" dirty="0">
                <a:solidFill>
                  <a:srgbClr val="687995"/>
                </a:solidFill>
                <a:latin typeface="Arial" charset="0"/>
                <a:ea typeface="ＭＳ Ｐゴシック" charset="0"/>
                <a:sym typeface="Verdana" charset="0"/>
              </a:rPr>
              <a:t>Os Espíritos influem sobre nossos pensamentos de tal modo, que são eles que nos dirigem</a:t>
            </a:r>
          </a:p>
        </p:txBody>
      </p:sp>
      <p:pic>
        <p:nvPicPr>
          <p:cNvPr id="54276" name="Picture 5" descr="mediunidade e influência dos espíri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150" y="3732213"/>
            <a:ext cx="2663825" cy="2433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D435D022-AD48-4EF1-9F27-AEBB274BB7D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41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8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44450"/>
            <a:ext cx="91360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Rectangle 2"/>
          <p:cNvSpPr>
            <a:spLocks/>
          </p:cNvSpPr>
          <p:nvPr/>
        </p:nvSpPr>
        <p:spPr bwMode="auto">
          <a:xfrm>
            <a:off x="611188" y="4941888"/>
            <a:ext cx="78978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defRPr/>
            </a:pPr>
            <a:r>
              <a:rPr lang="pt-BR" sz="5400" spc="-150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Atração dos Espíritos</a:t>
            </a:r>
            <a:endParaRPr lang="pt-BR" sz="5400" spc="-150" dirty="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2F300CC5-F06E-46BE-89B2-F6C8E8C9AA09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42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56325" name="Imagem 2"/>
          <p:cNvPicPr>
            <a:picLocks noChangeAspect="1"/>
          </p:cNvPicPr>
          <p:nvPr/>
        </p:nvPicPr>
        <p:blipFill>
          <a:blip r:embed="rId3"/>
          <a:srcRect l="1997" t="3931" r="4105" b="3003"/>
          <a:stretch>
            <a:fillRect/>
          </a:stretch>
        </p:blipFill>
        <p:spPr bwMode="auto">
          <a:xfrm>
            <a:off x="2843213" y="2420938"/>
            <a:ext cx="3384550" cy="2232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2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/>
          </p:cNvSpPr>
          <p:nvPr/>
        </p:nvSpPr>
        <p:spPr bwMode="auto">
          <a:xfrm>
            <a:off x="706438" y="4437063"/>
            <a:ext cx="77295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Nosso </a:t>
            </a:r>
            <a:r>
              <a:rPr lang="pt-BR" sz="40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pensamento</a:t>
            </a:r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pt-BR" sz="40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define</a:t>
            </a:r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os tipos de Espíritos que </a:t>
            </a:r>
            <a:r>
              <a:rPr lang="pt-BR" sz="40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convivem</a:t>
            </a:r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conosco, tal é a </a:t>
            </a:r>
            <a:r>
              <a:rPr lang="pt-BR" sz="40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lei de sintonia </a:t>
            </a:r>
            <a:endParaRPr lang="pt-BR" sz="40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D22F802A-9C49-4C2F-B292-6C3D9019B435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43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57349" name="Imagem 1"/>
          <p:cNvPicPr>
            <a:picLocks noChangeAspect="1"/>
          </p:cNvPicPr>
          <p:nvPr/>
        </p:nvPicPr>
        <p:blipFill>
          <a:blip r:embed="rId4"/>
          <a:srcRect l="7664" t="5333" r="4640" b="7565"/>
          <a:stretch>
            <a:fillRect/>
          </a:stretch>
        </p:blipFill>
        <p:spPr bwMode="auto">
          <a:xfrm>
            <a:off x="3276600" y="836613"/>
            <a:ext cx="2570163" cy="3455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2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2"/>
          <p:cNvSpPr>
            <a:spLocks/>
          </p:cNvSpPr>
          <p:nvPr/>
        </p:nvSpPr>
        <p:spPr bwMode="auto">
          <a:xfrm>
            <a:off x="706438" y="1762125"/>
            <a:ext cx="772953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dito popular “diga-me com quem andas e eu te direi quem és” está correto?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F603F494-053C-4EB4-B0A0-50091815CB87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44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2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/>
          </p:cNvSpPr>
          <p:nvPr/>
        </p:nvSpPr>
        <p:spPr bwMode="auto">
          <a:xfrm>
            <a:off x="730250" y="4065588"/>
            <a:ext cx="772953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Pela lei de afinidade o correto é “dize-me quem és e eu te direi com quem andas”</a:t>
            </a:r>
            <a:endParaRPr lang="pt-BR" sz="4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FD050F65-86AC-4B1A-A154-F801ED1269EA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45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60421" name="Imagem 1"/>
          <p:cNvPicPr>
            <a:picLocks noChangeAspect="1"/>
          </p:cNvPicPr>
          <p:nvPr/>
        </p:nvPicPr>
        <p:blipFill>
          <a:blip r:embed="rId3"/>
          <a:srcRect l="2750" t="2290" r="2750" b="1492"/>
          <a:stretch>
            <a:fillRect/>
          </a:stretch>
        </p:blipFill>
        <p:spPr bwMode="auto">
          <a:xfrm>
            <a:off x="2771775" y="836613"/>
            <a:ext cx="3600450" cy="3024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8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44450"/>
            <a:ext cx="91360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Rectangle 2"/>
          <p:cNvSpPr>
            <a:spLocks/>
          </p:cNvSpPr>
          <p:nvPr/>
        </p:nvSpPr>
        <p:spPr bwMode="auto">
          <a:xfrm>
            <a:off x="611188" y="5157788"/>
            <a:ext cx="78978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defRPr/>
            </a:pPr>
            <a:r>
              <a:rPr lang="pt-BR" sz="4400" spc="-150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Como afastar os maus Espíritos</a:t>
            </a:r>
            <a:endParaRPr lang="pt-BR" sz="4400" spc="-150" dirty="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B5DB693F-1481-43FC-B55F-4FA83C97BD9E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46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61445" name="Imagem 1"/>
          <p:cNvPicPr>
            <a:picLocks noChangeAspect="1"/>
          </p:cNvPicPr>
          <p:nvPr/>
        </p:nvPicPr>
        <p:blipFill>
          <a:blip r:embed="rId3"/>
          <a:srcRect l="3238" t="2750" r="3238" b="2750"/>
          <a:stretch>
            <a:fillRect/>
          </a:stretch>
        </p:blipFill>
        <p:spPr bwMode="auto">
          <a:xfrm>
            <a:off x="3276600" y="2205038"/>
            <a:ext cx="2663825" cy="2774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77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/>
          </p:cNvSpPr>
          <p:nvPr/>
        </p:nvSpPr>
        <p:spPr bwMode="auto">
          <a:xfrm>
            <a:off x="971550" y="1762125"/>
            <a:ext cx="72501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meio é muito simples, pois depende da vontade do próprio homem, que traz em si o preservativo necessário... os maus Espíritos vão aonde o mal os atrai; destrua o mal e eles se afastarão</a:t>
            </a:r>
            <a:endParaRPr lang="pt-BR" sz="40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E7A4BFC0-A115-45A8-91B9-E5C582BD96CF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47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2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2"/>
          <p:cNvSpPr>
            <a:spLocks/>
          </p:cNvSpPr>
          <p:nvPr/>
        </p:nvSpPr>
        <p:spPr bwMode="auto">
          <a:xfrm>
            <a:off x="730250" y="4065588"/>
            <a:ext cx="772953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fórmula de destruirmos o mal consiste na mudança do pensamento e das ações</a:t>
            </a:r>
            <a:endParaRPr lang="pt-BR" sz="4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6577943F-9313-4B4F-A23E-FB235878C070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48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63493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052513"/>
            <a:ext cx="4203700" cy="2797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2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2"/>
          <p:cNvSpPr>
            <a:spLocks/>
          </p:cNvSpPr>
          <p:nvPr/>
        </p:nvSpPr>
        <p:spPr bwMode="auto">
          <a:xfrm>
            <a:off x="730250" y="4065588"/>
            <a:ext cx="772953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Temos que alimentar nossos pensamentos para atração dos bons Espíritos</a:t>
            </a:r>
            <a:endParaRPr lang="pt-BR" sz="4400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DD4349FA-5A58-4457-A149-A399CD4F57E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49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6451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922338"/>
            <a:ext cx="2868612" cy="301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/>
        </p:nvSpPr>
        <p:spPr bwMode="auto">
          <a:xfrm>
            <a:off x="474663" y="2125663"/>
            <a:ext cx="82121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Devemos oferecer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condições apropriadas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para sua eclosão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9F7C3DCD-A795-4095-86EE-B06FA1D6020A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5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2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2"/>
          <p:cNvSpPr>
            <a:spLocks/>
          </p:cNvSpPr>
          <p:nvPr/>
        </p:nvSpPr>
        <p:spPr bwMode="auto">
          <a:xfrm>
            <a:off x="730250" y="4786313"/>
            <a:ext cx="7729538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</a:t>
            </a:r>
            <a:r>
              <a:rPr lang="pt-BR" sz="44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higiene</a:t>
            </a:r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pt-BR" sz="44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mental</a:t>
            </a:r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é a fonte da saúde, da paz e do bem-estar</a:t>
            </a:r>
            <a:endParaRPr lang="pt-BR" sz="4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7B5879B4-2551-4464-A772-B9847665C491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50</a:t>
            </a:fld>
            <a:endParaRPr lang="pt-BR" sz="1000" b="1">
              <a:solidFill>
                <a:srgbClr val="687995"/>
              </a:solidFill>
            </a:endParaRPr>
          </a:p>
        </p:txBody>
      </p:sp>
      <p:pic>
        <p:nvPicPr>
          <p:cNvPr id="65541" name="Imagem 4"/>
          <p:cNvPicPr>
            <a:picLocks noChangeAspect="1"/>
          </p:cNvPicPr>
          <p:nvPr/>
        </p:nvPicPr>
        <p:blipFill>
          <a:blip r:embed="rId3"/>
          <a:srcRect l="1114" t="6351" r="2859"/>
          <a:stretch>
            <a:fillRect/>
          </a:stretch>
        </p:blipFill>
        <p:spPr bwMode="auto">
          <a:xfrm>
            <a:off x="2627313" y="765175"/>
            <a:ext cx="3960812" cy="386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6563" name="Rectangle 3"/>
          <p:cNvSpPr>
            <a:spLocks/>
          </p:cNvSpPr>
          <p:nvPr/>
        </p:nvSpPr>
        <p:spPr bwMode="auto">
          <a:xfrm>
            <a:off x="649289" y="1052736"/>
            <a:ext cx="7739136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>
              <a:spcBef>
                <a:spcPct val="30000"/>
              </a:spcBef>
            </a:pPr>
            <a:r>
              <a:rPr lang="pt-BR" b="1" dirty="0">
                <a:solidFill>
                  <a:srgbClr val="687995"/>
                </a:solidFill>
                <a:latin typeface="+mj-lt"/>
                <a:sym typeface="Helvetica Light" charset="0"/>
              </a:rPr>
              <a:t>BIBLIOGRAFIA</a:t>
            </a:r>
            <a:endParaRPr lang="pt-BR" dirty="0">
              <a:solidFill>
                <a:srgbClr val="687995"/>
              </a:solidFill>
              <a:latin typeface="+mj-lt"/>
              <a:sym typeface="Helvetica Light" charset="0"/>
            </a:endParaRPr>
          </a:p>
          <a:p>
            <a:pPr defTabSz="642938" eaLnBrk="1">
              <a:spcBef>
                <a:spcPct val="30000"/>
              </a:spcBef>
            </a:pPr>
            <a:r>
              <a:rPr lang="pt-BR" i="1" dirty="0">
                <a:solidFill>
                  <a:srgbClr val="687995"/>
                </a:solidFill>
                <a:latin typeface="+mj-lt"/>
                <a:sym typeface="Helvetica Light" charset="0"/>
              </a:rPr>
              <a:t>Oliveira, Therezinha</a:t>
            </a:r>
            <a:r>
              <a:rPr 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: Mediunidade. 15.ed.Campinas, SP: </a:t>
            </a:r>
            <a:r>
              <a:rPr lang="pt-BR" i="1" dirty="0">
                <a:solidFill>
                  <a:srgbClr val="687995"/>
                </a:solidFill>
                <a:latin typeface="+mj-lt"/>
                <a:sym typeface="Helvetica Light" charset="0"/>
              </a:rPr>
              <a:t>Allan Kardec</a:t>
            </a:r>
            <a:r>
              <a:rPr 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, 2013.</a:t>
            </a:r>
          </a:p>
          <a:p>
            <a:pPr defTabSz="642938" eaLnBrk="1">
              <a:spcBef>
                <a:spcPct val="30000"/>
              </a:spcBef>
            </a:pPr>
            <a:r>
              <a:rPr lang="pt-BR" i="1" dirty="0">
                <a:solidFill>
                  <a:srgbClr val="687995"/>
                </a:solidFill>
                <a:latin typeface="+mj-lt"/>
                <a:sym typeface="Helvetica Light" charset="0"/>
              </a:rPr>
              <a:t>Nilson, Teddy e Oliveira, Therezinha</a:t>
            </a:r>
            <a:r>
              <a:rPr 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: Orientação Mediúnica. Campinas, SP: Centro Espírita </a:t>
            </a:r>
            <a:r>
              <a:rPr lang="ja-JP" alt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“</a:t>
            </a:r>
            <a:r>
              <a:rPr lang="pt-BR" altLang="ja-JP" dirty="0">
                <a:solidFill>
                  <a:srgbClr val="687995"/>
                </a:solidFill>
                <a:latin typeface="+mj-lt"/>
                <a:sym typeface="Helvetica Light" charset="0"/>
              </a:rPr>
              <a:t>Allan Kardec</a:t>
            </a:r>
            <a:r>
              <a:rPr lang="ja-JP" alt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”</a:t>
            </a:r>
            <a:r>
              <a:rPr lang="pt-BR" altLang="ja-JP" dirty="0">
                <a:solidFill>
                  <a:srgbClr val="687995"/>
                </a:solidFill>
                <a:latin typeface="+mj-lt"/>
                <a:sym typeface="Helvetica Light" charset="0"/>
              </a:rPr>
              <a:t> - Dep. Editorial, 2001.</a:t>
            </a:r>
          </a:p>
          <a:p>
            <a:pPr defTabSz="642938" eaLnBrk="1">
              <a:spcBef>
                <a:spcPct val="30000"/>
              </a:spcBef>
            </a:pPr>
            <a:endParaRPr lang="pt-BR" dirty="0">
              <a:solidFill>
                <a:srgbClr val="687995"/>
              </a:solidFill>
              <a:latin typeface="+mj-lt"/>
              <a:sym typeface="Helvetica Light" charset="0"/>
            </a:endParaRPr>
          </a:p>
          <a:p>
            <a:pPr defTabSz="642938" eaLnBrk="1">
              <a:spcBef>
                <a:spcPct val="30000"/>
              </a:spcBef>
            </a:pPr>
            <a:r>
              <a:rPr lang="pt-BR" b="1" dirty="0">
                <a:solidFill>
                  <a:srgbClr val="687995"/>
                </a:solidFill>
                <a:latin typeface="+mj-lt"/>
                <a:sym typeface="Helvetica Light" charset="0"/>
              </a:rPr>
              <a:t>CRÉDITOS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  <a:latin typeface="+mj-lt"/>
              </a:rPr>
              <a:t>Pesquisa e Elaboração: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Aníbal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 Jorge Oliveira Albuquerque</a:t>
            </a:r>
            <a:endParaRPr lang="pt-BR" b="1" dirty="0">
              <a:solidFill>
                <a:srgbClr val="687995"/>
              </a:solidFill>
              <a:latin typeface="+mj-lt"/>
              <a:sym typeface="Helvetica Light" charset="0"/>
            </a:endParaRP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  <a:latin typeface="+mj-lt"/>
              </a:rPr>
              <a:t>Direção de Arte: </a:t>
            </a:r>
            <a:r>
              <a:rPr lang="pt-BR" b="1" i="1" dirty="0" err="1">
                <a:solidFill>
                  <a:srgbClr val="687995"/>
                </a:solidFill>
                <a:latin typeface="+mj-lt"/>
              </a:rPr>
              <a:t>Weyne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 Vasconcelos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  <a:latin typeface="+mj-lt"/>
              </a:rPr>
              <a:t>Revisão: 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José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Roberto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 Alves de Albuquerque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  <a:latin typeface="+mj-lt"/>
              </a:rPr>
              <a:t>Colaboradores: 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Antônio Alfredo de Sousa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Monteiro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,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Lisboa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,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Regina 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Célia Mesquita Gondim,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Sônia 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Ponte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8E2AD476-0C38-4506-BAFC-27E67BD3616C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51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67353" y="5733256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pt-BR" dirty="0">
                <a:solidFill>
                  <a:srgbClr val="687995"/>
                </a:solidFill>
              </a:rPr>
              <a:t>Fortaleza, janeiro de 2014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/>
          </p:cNvSpPr>
          <p:nvPr/>
        </p:nvSpPr>
        <p:spPr bwMode="auto">
          <a:xfrm>
            <a:off x="465138" y="2160588"/>
            <a:ext cx="82121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médium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necessita de orientação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na prática mediúnica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F54DA9BD-89E3-4E58-9267-A9C150B1B03E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6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5-voce s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0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/>
          </p:cNvSpPr>
          <p:nvPr/>
        </p:nvSpPr>
        <p:spPr bwMode="auto">
          <a:xfrm>
            <a:off x="755650" y="1700808"/>
            <a:ext cx="768667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9695" tIns="139695" rIns="139695" bIns="139695" anchor="ctr"/>
          <a:lstStyle/>
          <a:p>
            <a:pPr marL="225425" lvl="1" algn="ctr" defTabSz="642938" eaLnBrk="1"/>
            <a:r>
              <a:rPr lang="pt-BR" sz="44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curso do GEM procura oferecer condições apropriadas e, assim, a eclosão da mediunidade ocorrerá naturalmente, com equilíbrio, e o médium aprenderá como usá-la</a:t>
            </a:r>
            <a:endParaRPr lang="pt-BR" sz="3600" dirty="0">
              <a:solidFill>
                <a:srgbClr val="687995"/>
              </a:solidFill>
              <a:sym typeface="Helvetica Light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FF28D17B-0975-409E-ACF6-54F90CBDD30A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7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755650" y="1557338"/>
            <a:ext cx="7775575" cy="35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desenvolvimento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mediúnico requer: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saúde, equilíbrio e</a:t>
            </a:r>
          </a:p>
          <a:p>
            <a:pPr algn="ctr" defTabSz="642938" eaLnBrk="1"/>
            <a:r>
              <a:rPr lang="en-US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</a:t>
            </a:r>
            <a:r>
              <a:rPr lang="pt-BR" sz="4800" dirty="0" err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onhecimento</a:t>
            </a:r>
            <a:endParaRPr lang="pt-BR" sz="4800" dirty="0">
              <a:solidFill>
                <a:srgbClr val="687995"/>
              </a:solidFill>
              <a:cs typeface="Arial" pitchFamily="34" charset="0"/>
              <a:sym typeface="Arial" pitchFamily="34" charset="0"/>
            </a:endParaRP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doutrinário </a:t>
            </a:r>
            <a:endParaRPr lang="pt-BR" sz="4800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B7A8CBA1-D204-40C8-8622-89FF0E579FA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8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9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1588"/>
            <a:ext cx="91376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/>
          </p:cNvSpPr>
          <p:nvPr/>
        </p:nvSpPr>
        <p:spPr bwMode="auto">
          <a:xfrm>
            <a:off x="1042988" y="3933825"/>
            <a:ext cx="70580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>
              <a:lnSpc>
                <a:spcPct val="80000"/>
              </a:lnSpc>
            </a:pPr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Médium em perturbação não</a:t>
            </a:r>
          </a:p>
          <a:p>
            <a:pPr algn="ctr" defTabSz="642938" eaLnBrk="1">
              <a:lnSpc>
                <a:spcPct val="80000"/>
              </a:lnSpc>
            </a:pPr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pode trabalhar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13316" name="Picture 6" descr="ANd9GcRlcwybqpFIfBYce4vWuqk9r1LhqVjA-iVZLU8IIkzCRJRJg2uHV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6775" y="2133600"/>
            <a:ext cx="2317750" cy="1543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96D2AEC6-94EF-4D91-809D-A26C5850583C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9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2579</TotalTime>
  <Words>1960</Words>
  <Application>Microsoft Office PowerPoint</Application>
  <PresentationFormat>Apresentação na tela (4:3)</PresentationFormat>
  <Paragraphs>268</Paragraphs>
  <Slides>51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6" baseType="lpstr">
      <vt:lpstr>ＭＳ Ｐゴシック</vt:lpstr>
      <vt:lpstr>Arial</vt:lpstr>
      <vt:lpstr>Helvetica Light</vt:lpstr>
      <vt:lpstr>Verdana</vt:lpstr>
      <vt:lpstr>GEPE_GEM_Unidade1_Aula4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Conta da Microsoft</cp:lastModifiedBy>
  <cp:revision>238</cp:revision>
  <dcterms:created xsi:type="dcterms:W3CDTF">2012-11-15T17:55:20Z</dcterms:created>
  <dcterms:modified xsi:type="dcterms:W3CDTF">2022-09-26T20:46:59Z</dcterms:modified>
</cp:coreProperties>
</file>