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414" r:id="rId2"/>
    <p:sldId id="299" r:id="rId3"/>
    <p:sldId id="387" r:id="rId4"/>
    <p:sldId id="404" r:id="rId5"/>
    <p:sldId id="340" r:id="rId6"/>
    <p:sldId id="405" r:id="rId7"/>
    <p:sldId id="388" r:id="rId8"/>
    <p:sldId id="343" r:id="rId9"/>
    <p:sldId id="389" r:id="rId10"/>
    <p:sldId id="345" r:id="rId11"/>
    <p:sldId id="346" r:id="rId12"/>
    <p:sldId id="347" r:id="rId13"/>
    <p:sldId id="348" r:id="rId14"/>
    <p:sldId id="349" r:id="rId15"/>
    <p:sldId id="350" r:id="rId16"/>
    <p:sldId id="351" r:id="rId17"/>
    <p:sldId id="353" r:id="rId18"/>
    <p:sldId id="390" r:id="rId19"/>
    <p:sldId id="355" r:id="rId20"/>
    <p:sldId id="356" r:id="rId21"/>
    <p:sldId id="357" r:id="rId22"/>
    <p:sldId id="358" r:id="rId23"/>
    <p:sldId id="391" r:id="rId24"/>
    <p:sldId id="361" r:id="rId25"/>
    <p:sldId id="362" r:id="rId26"/>
    <p:sldId id="363" r:id="rId27"/>
    <p:sldId id="392" r:id="rId28"/>
    <p:sldId id="365" r:id="rId29"/>
    <p:sldId id="366" r:id="rId30"/>
    <p:sldId id="393" r:id="rId31"/>
    <p:sldId id="368" r:id="rId32"/>
    <p:sldId id="403" r:id="rId33"/>
    <p:sldId id="407" r:id="rId34"/>
    <p:sldId id="371" r:id="rId35"/>
    <p:sldId id="372" r:id="rId36"/>
    <p:sldId id="394" r:id="rId37"/>
    <p:sldId id="374" r:id="rId38"/>
    <p:sldId id="395" r:id="rId39"/>
    <p:sldId id="376" r:id="rId40"/>
    <p:sldId id="408" r:id="rId41"/>
    <p:sldId id="412" r:id="rId42"/>
    <p:sldId id="409" r:id="rId43"/>
    <p:sldId id="413" r:id="rId44"/>
    <p:sldId id="300" r:id="rId45"/>
    <p:sldId id="308" r:id="rId46"/>
    <p:sldId id="315" r:id="rId47"/>
    <p:sldId id="434" r:id="rId48"/>
    <p:sldId id="438" r:id="rId49"/>
    <p:sldId id="416" r:id="rId50"/>
    <p:sldId id="437" r:id="rId51"/>
    <p:sldId id="435" r:id="rId52"/>
    <p:sldId id="436" r:id="rId53"/>
    <p:sldId id="417" r:id="rId54"/>
    <p:sldId id="418" r:id="rId55"/>
    <p:sldId id="439" r:id="rId56"/>
    <p:sldId id="419" r:id="rId57"/>
    <p:sldId id="420" r:id="rId58"/>
    <p:sldId id="423" r:id="rId59"/>
    <p:sldId id="442" r:id="rId60"/>
    <p:sldId id="424" r:id="rId61"/>
    <p:sldId id="441" r:id="rId62"/>
    <p:sldId id="425" r:id="rId63"/>
    <p:sldId id="426" r:id="rId64"/>
    <p:sldId id="427" r:id="rId65"/>
    <p:sldId id="428" r:id="rId66"/>
    <p:sldId id="410" r:id="rId67"/>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000066"/>
    <a:srgbClr val="687995"/>
    <a:srgbClr val="7C7995"/>
    <a:srgbClr val="FFFF99"/>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62362" autoAdjust="0"/>
  </p:normalViewPr>
  <p:slideViewPr>
    <p:cSldViewPr>
      <p:cViewPr>
        <p:scale>
          <a:sx n="40" d="100"/>
          <a:sy n="40" d="100"/>
        </p:scale>
        <p:origin x="2034"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8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pt-B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pt-B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pt-B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53DFDBFA-9415-4FAD-989B-97AB1A898B7C}" type="slidenum">
              <a:rPr lang="pt-BR"/>
              <a:pPr/>
              <a:t>‹nº›</a:t>
            </a:fld>
            <a:endParaRPr lang="pt-BR"/>
          </a:p>
        </p:txBody>
      </p:sp>
    </p:spTree>
    <p:extLst>
      <p:ext uri="{BB962C8B-B14F-4D97-AF65-F5344CB8AC3E}">
        <p14:creationId xmlns:p14="http://schemas.microsoft.com/office/powerpoint/2010/main" val="1871754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ivrariacultura.com.br/scripts/cultura/externo/index.asp?id_link=4675&amp;tipo=2&amp;isbn=857328484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0FF6B2E4-C935-4A96-A5A0-BDC86DEC7DA8}" type="slidenum">
              <a:rPr lang="pt-BR"/>
              <a:pPr/>
              <a:t>1</a:t>
            </a:fld>
            <a:endParaRPr lang="pt-BR"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pt-BR" dirty="0">
                <a:latin typeface="Arial" pitchFamily="34" charset="0"/>
                <a:ea typeface="ＭＳ Ｐゴシック" pitchFamily="34" charset="-128"/>
              </a:rPr>
              <a:t>PRIMEIRA UNIDADE – MEDIUNIDADE E SUA PRÁTICA</a:t>
            </a:r>
          </a:p>
          <a:p>
            <a:pPr eaLnBrk="1" hangingPunct="1"/>
            <a:r>
              <a:rPr lang="pt-BR" dirty="0">
                <a:latin typeface="Arial" pitchFamily="34" charset="0"/>
                <a:ea typeface="ＭＳ Ｐゴシック" pitchFamily="34" charset="-128"/>
              </a:rPr>
              <a:t>Capítulo 4 – Mecanismo da mediunidade</a:t>
            </a:r>
          </a:p>
        </p:txBody>
      </p:sp>
    </p:spTree>
    <p:extLst>
      <p:ext uri="{BB962C8B-B14F-4D97-AF65-F5344CB8AC3E}">
        <p14:creationId xmlns:p14="http://schemas.microsoft.com/office/powerpoint/2010/main" val="202605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a:ln/>
        </p:spPr>
      </p:sp>
      <p:sp>
        <p:nvSpPr>
          <p:cNvPr id="18435"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perispírito é flexível</a:t>
            </a:r>
          </a:p>
          <a:p>
            <a:r>
              <a:rPr lang="pt-BR" dirty="0">
                <a:latin typeface="Arial" pitchFamily="34" charset="0"/>
                <a:ea typeface="ＭＳ Ｐゴシック" pitchFamily="34" charset="-128"/>
              </a:rPr>
              <a:t>Opõe-se</a:t>
            </a:r>
            <a:r>
              <a:rPr lang="pt-BR" baseline="0" dirty="0">
                <a:latin typeface="Arial" pitchFamily="34" charset="0"/>
                <a:ea typeface="ＭＳ Ｐゴシック" pitchFamily="34" charset="-128"/>
              </a:rPr>
              <a:t> flexibilidade à rigidez</a:t>
            </a:r>
            <a:endParaRPr lang="pt-BR" dirty="0">
              <a:latin typeface="Arial" pitchFamily="34" charset="0"/>
              <a:ea typeface="ＭＳ Ｐゴシック" pitchFamily="34" charset="-128"/>
            </a:endParaRPr>
          </a:p>
        </p:txBody>
      </p:sp>
      <p:sp>
        <p:nvSpPr>
          <p:cNvPr id="18436" name="Espaço Reservado para Número de Slide 3"/>
          <p:cNvSpPr>
            <a:spLocks noGrp="1"/>
          </p:cNvSpPr>
          <p:nvPr>
            <p:ph type="sldNum" sz="quarter" idx="5"/>
          </p:nvPr>
        </p:nvSpPr>
        <p:spPr>
          <a:noFill/>
          <a:ln>
            <a:miter lim="800000"/>
            <a:headEnd/>
            <a:tailEnd/>
          </a:ln>
        </p:spPr>
        <p:txBody>
          <a:bodyPr/>
          <a:lstStyle/>
          <a:p>
            <a:fld id="{6D401EE2-5953-4D5A-9CA2-18F799586791}" type="slidenum">
              <a:rPr lang="pt-BR"/>
              <a:pPr/>
              <a:t>11</a:t>
            </a:fld>
            <a:endParaRPr lang="pt-BR"/>
          </a:p>
        </p:txBody>
      </p:sp>
    </p:spTree>
    <p:extLst>
      <p:ext uri="{BB962C8B-B14F-4D97-AF65-F5344CB8AC3E}">
        <p14:creationId xmlns:p14="http://schemas.microsoft.com/office/powerpoint/2010/main" val="146442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a:ln/>
        </p:spPr>
      </p:sp>
      <p:sp>
        <p:nvSpPr>
          <p:cNvPr id="20483"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perispírito é expansível. Ele não está contido pelo corpo</a:t>
            </a:r>
          </a:p>
          <a:p>
            <a:r>
              <a:rPr lang="pt-BR" sz="1200" b="1" kern="1200" dirty="0">
                <a:solidFill>
                  <a:schemeClr val="tx1"/>
                </a:solidFill>
                <a:latin typeface="Arial" charset="0"/>
                <a:ea typeface="ＭＳ Ｐゴシック" charset="0"/>
                <a:cs typeface="ＭＳ Ｐゴシック" charset="0"/>
              </a:rPr>
              <a:t>Expansibilidade </a:t>
            </a:r>
            <a:br>
              <a:rPr lang="pt-BR" sz="1200" kern="1200" dirty="0">
                <a:solidFill>
                  <a:schemeClr val="tx1"/>
                </a:solidFill>
                <a:latin typeface="Arial" charset="0"/>
                <a:ea typeface="ＭＳ Ｐゴシック" charset="0"/>
                <a:cs typeface="ＭＳ Ｐゴシック" charset="0"/>
              </a:rPr>
            </a:br>
            <a:r>
              <a:rPr lang="pt-BR" sz="1200" kern="1200" dirty="0">
                <a:solidFill>
                  <a:schemeClr val="tx1"/>
                </a:solidFill>
                <a:latin typeface="Arial" charset="0"/>
                <a:ea typeface="ＭＳ Ｐゴシック" charset="0"/>
                <a:cs typeface="ＭＳ Ｐゴシック" charset="0"/>
              </a:rPr>
              <a:t>Já nos diz Kardec em </a:t>
            </a:r>
            <a:r>
              <a:rPr lang="pt-BR" sz="1200" kern="1200" dirty="0">
                <a:solidFill>
                  <a:schemeClr val="tx1"/>
                </a:solidFill>
                <a:latin typeface="Arial" charset="0"/>
                <a:ea typeface="ＭＳ Ｐゴシック" charset="0"/>
                <a:cs typeface="ＭＳ Ｐゴシック" charset="0"/>
                <a:hlinkClick r:id="rId3"/>
              </a:rPr>
              <a:t>O Livro do Espíritos</a:t>
            </a:r>
            <a:r>
              <a:rPr lang="pt-BR" sz="1200" kern="1200" dirty="0">
                <a:solidFill>
                  <a:schemeClr val="tx1"/>
                </a:solidFill>
                <a:latin typeface="Arial" charset="0"/>
                <a:ea typeface="ＭＳ Ｐゴシック" charset="0"/>
                <a:cs typeface="ＭＳ Ｐゴシック" charset="0"/>
              </a:rPr>
              <a:t> na questão 400 – que o “Espírito aspira incessantemente à libertação.”</a:t>
            </a:r>
          </a:p>
          <a:p>
            <a:r>
              <a:rPr lang="pt-BR" sz="1200" kern="1200" dirty="0">
                <a:solidFill>
                  <a:schemeClr val="tx1"/>
                </a:solidFill>
                <a:latin typeface="Arial" charset="0"/>
                <a:ea typeface="ＭＳ Ｐゴシック" charset="0"/>
                <a:cs typeface="ＭＳ Ｐゴシック" charset="0"/>
              </a:rPr>
              <a:t>O perispírito pode, entretanto, conforme suas condições, expandir-se, aumentando, inclusive, o campo de percepção sensorial. É a expansibilidade do perispírito que faculta, o processo de emancipação da alma. Expandindo-se, o perispírito pode chegar a um estado inicial de desprendimento, em que a percepção se torna acentuadamente mais aguda, podendo, a partir daí, se for o caso, evoluir para o desdobramento, a envolver outra propriedade do perispírito, que é a biocorporeidade.</a:t>
            </a:r>
          </a:p>
          <a:p>
            <a:r>
              <a:rPr lang="pt-BR" sz="1200" kern="1200" dirty="0">
                <a:solidFill>
                  <a:schemeClr val="tx1"/>
                </a:solidFill>
                <a:latin typeface="Arial" charset="0"/>
                <a:ea typeface="ＭＳ Ｐゴシック" charset="0"/>
                <a:cs typeface="ＭＳ Ｐゴシック" charset="0"/>
              </a:rPr>
              <a:t>A expansibilidade </a:t>
            </a:r>
            <a:r>
              <a:rPr lang="pt-BR" sz="1200" kern="1200" dirty="0" err="1">
                <a:solidFill>
                  <a:schemeClr val="tx1"/>
                </a:solidFill>
                <a:latin typeface="Arial" charset="0"/>
                <a:ea typeface="ＭＳ Ｐゴシック" charset="0"/>
                <a:cs typeface="ＭＳ Ｐゴシック" charset="0"/>
              </a:rPr>
              <a:t>perispirítica</a:t>
            </a:r>
            <a:r>
              <a:rPr lang="pt-BR" sz="1200" kern="1200" dirty="0">
                <a:solidFill>
                  <a:schemeClr val="tx1"/>
                </a:solidFill>
                <a:latin typeface="Arial" charset="0"/>
                <a:ea typeface="ＭＳ Ｐゴシック" charset="0"/>
                <a:cs typeface="ＭＳ Ｐゴシック" charset="0"/>
              </a:rPr>
              <a:t>, aliás, está na base dos principais processos mediúnicos; haja vista, por exemplo, que ‘a exteriorização do psicossoma que permite ao vidente a captação da realidade espiritual e que, também, graças a essa propriedade, é que se torna possível o contato perispírito a perispírito, que marca o fenômeno chamado de incorporação, seja psicofonia ou psicografia. </a:t>
            </a:r>
          </a:p>
          <a:p>
            <a:r>
              <a:rPr lang="pt-BR" sz="1200" kern="1200" dirty="0">
                <a:solidFill>
                  <a:schemeClr val="tx1"/>
                </a:solidFill>
                <a:latin typeface="Arial" charset="0"/>
                <a:ea typeface="ＭＳ Ｐゴシック" charset="0"/>
                <a:cs typeface="ＭＳ Ｐゴシック" charset="0"/>
              </a:rPr>
              <a:t> </a:t>
            </a:r>
          </a:p>
          <a:p>
            <a:endParaRPr lang="pt-BR" dirty="0">
              <a:latin typeface="Arial" pitchFamily="34" charset="0"/>
              <a:ea typeface="ＭＳ Ｐゴシック" pitchFamily="34" charset="-128"/>
            </a:endParaRPr>
          </a:p>
        </p:txBody>
      </p:sp>
      <p:sp>
        <p:nvSpPr>
          <p:cNvPr id="20484" name="Espaço Reservado para Número de Slide 3"/>
          <p:cNvSpPr>
            <a:spLocks noGrp="1"/>
          </p:cNvSpPr>
          <p:nvPr>
            <p:ph type="sldNum" sz="quarter" idx="5"/>
          </p:nvPr>
        </p:nvSpPr>
        <p:spPr>
          <a:noFill/>
          <a:ln>
            <a:miter lim="800000"/>
            <a:headEnd/>
            <a:tailEnd/>
          </a:ln>
        </p:spPr>
        <p:txBody>
          <a:bodyPr/>
          <a:lstStyle/>
          <a:p>
            <a:fld id="{D1E5E2B9-6162-4D7B-8CB3-A901B2A0B4DC}" type="slidenum">
              <a:rPr lang="pt-BR"/>
              <a:pPr/>
              <a:t>12</a:t>
            </a:fld>
            <a:endParaRPr lang="pt-BR"/>
          </a:p>
        </p:txBody>
      </p:sp>
    </p:spTree>
    <p:extLst>
      <p:ext uri="{BB962C8B-B14F-4D97-AF65-F5344CB8AC3E}">
        <p14:creationId xmlns:p14="http://schemas.microsoft.com/office/powerpoint/2010/main" val="306293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a:ln/>
        </p:spPr>
      </p:sp>
      <p:sp>
        <p:nvSpPr>
          <p:cNvPr id="22531"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perispírito é penetrável e penetrante</a:t>
            </a:r>
          </a:p>
          <a:p>
            <a:endParaRPr lang="pt-BR" dirty="0">
              <a:latin typeface="Arial" pitchFamily="34" charset="0"/>
              <a:ea typeface="ＭＳ Ｐゴシック" pitchFamily="34" charset="-128"/>
            </a:endParaRPr>
          </a:p>
          <a:p>
            <a:r>
              <a:rPr lang="pt-BR" sz="1200" kern="1200" dirty="0">
                <a:solidFill>
                  <a:schemeClr val="tx1"/>
                </a:solidFill>
                <a:latin typeface="Arial" charset="0"/>
                <a:ea typeface="ＭＳ Ｐゴシック" charset="0"/>
                <a:cs typeface="ＭＳ Ｐゴシック" charset="0"/>
              </a:rPr>
              <a:t>A matéria – tal como a conhecemos em nosso mundo – oferece algum obstáculo ao perispírito? </a:t>
            </a:r>
            <a:endParaRPr lang="pt-BR" dirty="0"/>
          </a:p>
          <a:p>
            <a:r>
              <a:rPr lang="pt-BR" sz="1200" kern="1200" dirty="0">
                <a:solidFill>
                  <a:schemeClr val="tx1"/>
                </a:solidFill>
                <a:latin typeface="Arial" charset="0"/>
                <a:ea typeface="ＭＳ Ｐゴシック" charset="0"/>
                <a:cs typeface="ＭＳ Ｐゴシック" charset="0"/>
              </a:rPr>
              <a:t>R.: Não. A matéria peculiar a nosso plano não oferece obstáculo algum ao perispírito, porque a condição etérea do corpo espiritual lhe confere a propriedade de penetrabilidade. Ele atravessa a matéria como a luz atravessa os corpos transparentes. Eis por que portas e janelas fechadas não impedem que ali penetrem os Espíritos. </a:t>
            </a:r>
            <a:br>
              <a:rPr lang="pt-BR" sz="1200" kern="1200" dirty="0">
                <a:solidFill>
                  <a:schemeClr val="tx1"/>
                </a:solidFill>
                <a:latin typeface="Arial" charset="0"/>
                <a:ea typeface="ＭＳ Ｐゴシック" charset="0"/>
                <a:cs typeface="ＭＳ Ｐゴシック" charset="0"/>
              </a:rPr>
            </a:br>
            <a:r>
              <a:rPr lang="pt-BR" sz="1200" kern="1200" dirty="0">
                <a:solidFill>
                  <a:schemeClr val="tx1"/>
                </a:solidFill>
                <a:latin typeface="Arial" charset="0"/>
                <a:ea typeface="ＭＳ Ｐゴシック" charset="0"/>
                <a:cs typeface="ＭＳ Ｐゴシック" charset="0"/>
              </a:rPr>
              <a:t>http://www.oconsolador.com.br/ano2/90/esde.html</a:t>
            </a:r>
            <a:endParaRPr lang="pt-BR" dirty="0"/>
          </a:p>
          <a:p>
            <a:endParaRPr lang="pt-BR" dirty="0">
              <a:latin typeface="Arial" pitchFamily="34" charset="0"/>
              <a:ea typeface="ＭＳ Ｐゴシック" pitchFamily="34" charset="-128"/>
            </a:endParaRPr>
          </a:p>
        </p:txBody>
      </p:sp>
      <p:sp>
        <p:nvSpPr>
          <p:cNvPr id="22532" name="Espaço Reservado para Número de Slide 3"/>
          <p:cNvSpPr>
            <a:spLocks noGrp="1"/>
          </p:cNvSpPr>
          <p:nvPr>
            <p:ph type="sldNum" sz="quarter" idx="5"/>
          </p:nvPr>
        </p:nvSpPr>
        <p:spPr>
          <a:noFill/>
          <a:ln>
            <a:miter lim="800000"/>
            <a:headEnd/>
            <a:tailEnd/>
          </a:ln>
        </p:spPr>
        <p:txBody>
          <a:bodyPr/>
          <a:lstStyle/>
          <a:p>
            <a:fld id="{DF1D71C9-5A48-45D1-B440-36BBF7E88007}" type="slidenum">
              <a:rPr lang="pt-BR"/>
              <a:pPr/>
              <a:t>13</a:t>
            </a:fld>
            <a:endParaRPr lang="pt-BR"/>
          </a:p>
        </p:txBody>
      </p:sp>
    </p:spTree>
    <p:extLst>
      <p:ext uri="{BB962C8B-B14F-4D97-AF65-F5344CB8AC3E}">
        <p14:creationId xmlns:p14="http://schemas.microsoft.com/office/powerpoint/2010/main" val="301503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a:ln/>
        </p:spPr>
      </p:sp>
      <p:sp>
        <p:nvSpPr>
          <p:cNvPr id="24579"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O perispírito assimila fluidos com facilidade</a:t>
            </a:r>
          </a:p>
        </p:txBody>
      </p:sp>
      <p:sp>
        <p:nvSpPr>
          <p:cNvPr id="24580" name="Espaço Reservado para Número de Slide 3"/>
          <p:cNvSpPr>
            <a:spLocks noGrp="1"/>
          </p:cNvSpPr>
          <p:nvPr>
            <p:ph type="sldNum" sz="quarter" idx="5"/>
          </p:nvPr>
        </p:nvSpPr>
        <p:spPr>
          <a:noFill/>
          <a:ln>
            <a:miter lim="800000"/>
            <a:headEnd/>
            <a:tailEnd/>
          </a:ln>
        </p:spPr>
        <p:txBody>
          <a:bodyPr/>
          <a:lstStyle/>
          <a:p>
            <a:fld id="{8D2C1521-14A0-489F-B0F7-8BAB9EA82F9E}" type="slidenum">
              <a:rPr lang="pt-BR"/>
              <a:pPr/>
              <a:t>14</a:t>
            </a:fld>
            <a:endParaRPr lang="pt-BR"/>
          </a:p>
        </p:txBody>
      </p:sp>
    </p:spTree>
    <p:extLst>
      <p:ext uri="{BB962C8B-B14F-4D97-AF65-F5344CB8AC3E}">
        <p14:creationId xmlns:p14="http://schemas.microsoft.com/office/powerpoint/2010/main" val="41792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O perispírito é invisível para os sentidos humanos</a:t>
            </a:r>
          </a:p>
        </p:txBody>
      </p:sp>
      <p:sp>
        <p:nvSpPr>
          <p:cNvPr id="26628" name="Espaço Reservado para Número de Slide 3"/>
          <p:cNvSpPr>
            <a:spLocks noGrp="1"/>
          </p:cNvSpPr>
          <p:nvPr>
            <p:ph type="sldNum" sz="quarter" idx="5"/>
          </p:nvPr>
        </p:nvSpPr>
        <p:spPr>
          <a:noFill/>
          <a:ln>
            <a:miter lim="800000"/>
            <a:headEnd/>
            <a:tailEnd/>
          </a:ln>
        </p:spPr>
        <p:txBody>
          <a:bodyPr/>
          <a:lstStyle/>
          <a:p>
            <a:fld id="{CE372CC6-3861-475B-BB31-2F31EB7147DB}" type="slidenum">
              <a:rPr lang="pt-BR"/>
              <a:pPr/>
              <a:t>15</a:t>
            </a:fld>
            <a:endParaRPr lang="pt-BR"/>
          </a:p>
        </p:txBody>
      </p:sp>
    </p:spTree>
    <p:extLst>
      <p:ext uri="{BB962C8B-B14F-4D97-AF65-F5344CB8AC3E}">
        <p14:creationId xmlns:p14="http://schemas.microsoft.com/office/powerpoint/2010/main" val="395051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a:ln/>
        </p:spPr>
      </p:sp>
      <p:sp>
        <p:nvSpPr>
          <p:cNvPr id="28675"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O perispírito é intangível para os sentidos humanos</a:t>
            </a:r>
          </a:p>
        </p:txBody>
      </p:sp>
      <p:sp>
        <p:nvSpPr>
          <p:cNvPr id="28676" name="Espaço Reservado para Número de Slide 3"/>
          <p:cNvSpPr>
            <a:spLocks noGrp="1"/>
          </p:cNvSpPr>
          <p:nvPr>
            <p:ph type="sldNum" sz="quarter" idx="5"/>
          </p:nvPr>
        </p:nvSpPr>
        <p:spPr>
          <a:noFill/>
          <a:ln>
            <a:miter lim="800000"/>
            <a:headEnd/>
            <a:tailEnd/>
          </a:ln>
        </p:spPr>
        <p:txBody>
          <a:bodyPr/>
          <a:lstStyle/>
          <a:p>
            <a:fld id="{E1925665-0836-4CC0-88E1-18DA24E369DC}" type="slidenum">
              <a:rPr lang="pt-BR"/>
              <a:pPr/>
              <a:t>16</a:t>
            </a:fld>
            <a:endParaRPr lang="pt-BR"/>
          </a:p>
        </p:txBody>
      </p:sp>
    </p:spTree>
    <p:extLst>
      <p:ext uri="{BB962C8B-B14F-4D97-AF65-F5344CB8AC3E}">
        <p14:creationId xmlns:p14="http://schemas.microsoft.com/office/powerpoint/2010/main" val="139247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26E0ADEC-9854-4DCA-B43C-AF30E8079FD0}" type="slidenum">
              <a:rPr lang="pt-BR"/>
              <a:pPr/>
              <a:t>17</a:t>
            </a:fld>
            <a:endParaRPr lang="pt-B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r>
              <a:rPr lang="pt-BR">
                <a:latin typeface="Arial" pitchFamily="34" charset="0"/>
                <a:ea typeface="ＭＳ Ｐゴシック" pitchFamily="34" charset="-128"/>
              </a:rPr>
              <a:t>O perispírito tem grande plasticidade, sua forma varia conforme o que o Espírito mentalize</a:t>
            </a:r>
          </a:p>
          <a:p>
            <a:pPr eaLnBrk="1" hangingPunct="1"/>
            <a:endParaRPr lang="pt-BR">
              <a:latin typeface="Arial" pitchFamily="34" charset="0"/>
              <a:ea typeface="ＭＳ Ｐゴシック" pitchFamily="34" charset="-128"/>
            </a:endParaRPr>
          </a:p>
          <a:p>
            <a:pPr eaLnBrk="1" hangingPunct="1"/>
            <a:r>
              <a:rPr lang="pt-BR">
                <a:latin typeface="Arial" pitchFamily="34" charset="0"/>
                <a:ea typeface="ＭＳ Ｐゴシック" pitchFamily="34" charset="-128"/>
              </a:rPr>
              <a:t>O Perispírito muda de forma conforme o pensamento do Espírito</a:t>
            </a:r>
          </a:p>
          <a:p>
            <a:pPr eaLnBrk="1" hangingPunct="1"/>
            <a:r>
              <a:rPr lang="pt-BR">
                <a:latin typeface="Arial" pitchFamily="34" charset="0"/>
                <a:ea typeface="ＭＳ Ｐゴシック" pitchFamily="34" charset="-128"/>
              </a:rPr>
              <a:t>Ideoplastia ou forma-pensamento</a:t>
            </a:r>
          </a:p>
        </p:txBody>
      </p:sp>
    </p:spTree>
    <p:extLst>
      <p:ext uri="{BB962C8B-B14F-4D97-AF65-F5344CB8AC3E}">
        <p14:creationId xmlns:p14="http://schemas.microsoft.com/office/powerpoint/2010/main" val="314083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a:ln/>
        </p:spPr>
      </p:sp>
      <p:sp>
        <p:nvSpPr>
          <p:cNvPr id="32771" name="Espaço Reservado para Anotações 2"/>
          <p:cNvSpPr>
            <a:spLocks noGrp="1"/>
          </p:cNvSpPr>
          <p:nvPr>
            <p:ph type="body" idx="1"/>
          </p:nvPr>
        </p:nvSpPr>
        <p:spPr>
          <a:noFill/>
        </p:spPr>
        <p:txBody>
          <a:bodyPr/>
          <a:lstStyle/>
          <a:p>
            <a:endParaRPr lang="pt-BR" dirty="0">
              <a:latin typeface="Arial" pitchFamily="34" charset="0"/>
              <a:ea typeface="ＭＳ Ｐゴシック" pitchFamily="34" charset="-128"/>
            </a:endParaRPr>
          </a:p>
        </p:txBody>
      </p:sp>
      <p:sp>
        <p:nvSpPr>
          <p:cNvPr id="32772" name="Espaço Reservado para Número de Slide 3"/>
          <p:cNvSpPr>
            <a:spLocks noGrp="1"/>
          </p:cNvSpPr>
          <p:nvPr>
            <p:ph type="sldNum" sz="quarter" idx="5"/>
          </p:nvPr>
        </p:nvSpPr>
        <p:spPr>
          <a:noFill/>
          <a:ln>
            <a:miter lim="800000"/>
            <a:headEnd/>
            <a:tailEnd/>
          </a:ln>
        </p:spPr>
        <p:txBody>
          <a:bodyPr/>
          <a:lstStyle/>
          <a:p>
            <a:fld id="{0DDB17B6-5051-440D-8E57-2E3BDA1880F7}" type="slidenum">
              <a:rPr lang="pt-BR"/>
              <a:pPr/>
              <a:t>18</a:t>
            </a:fld>
            <a:endParaRPr lang="pt-BR"/>
          </a:p>
        </p:txBody>
      </p:sp>
    </p:spTree>
    <p:extLst>
      <p:ext uri="{BB962C8B-B14F-4D97-AF65-F5344CB8AC3E}">
        <p14:creationId xmlns:p14="http://schemas.microsoft.com/office/powerpoint/2010/main" val="322846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perispírito é </a:t>
            </a:r>
            <a:r>
              <a:rPr lang="pt-BR" altLang="ja-JP" dirty="0">
                <a:solidFill>
                  <a:srgbClr val="687995"/>
                </a:solidFill>
                <a:latin typeface="Arial" pitchFamily="34" charset="0"/>
                <a:ea typeface="ＭＳ Ｐゴシック" pitchFamily="34" charset="-128"/>
                <a:cs typeface="Arial" pitchFamily="34" charset="0"/>
                <a:sym typeface="Arial" pitchFamily="34" charset="0"/>
              </a:rPr>
              <a:t>o veículo do pensamento do Espírito e o instrumento direto de sua vontade e ação</a:t>
            </a:r>
          </a:p>
          <a:p>
            <a:r>
              <a:rPr lang="pt-BR" b="1" dirty="0"/>
              <a:t>NTERMEDIÁRIO ENTRE O CORPO E O ESPÍRITO </a:t>
            </a:r>
            <a:endParaRPr lang="pt-BR" dirty="0"/>
          </a:p>
          <a:p>
            <a:r>
              <a:rPr lang="pt-BR" dirty="0"/>
              <a:t>O Perispírito é órgão transmissor, funcionando como transformador elétrico, no qual a corrente entra com certa voltagem e sai com voltagem diferente. O corpo recebe a impressão, o Perispírito a transmite e o Espírito, sensível e inteligente, a recebe, analisa e incorpora. Mas podemos ter um trajeto inverso. Quando há iniciativa que vem do Espírito, como ordem para o corpo executar, o Perispírito a transmite para o sistema nervoso, que a define como um impulso motor. Essa ordem vai, através dos nervos motores, aos músculos, que se contraem, obedecendo à ordem recebida. Surgem, assim, os movimentos: locomoção, fala, gestos da mímica, canto, salto etc. Alguns movimentos são automáticos, como os da respiração, do bombeamento do sangue pelo coração e, mais profundamente inconscientes, as contrações peristálticas do intestino. Também, nesse caso, a atuação do Perispírito é inegável. (Lex, 1993, p. 57 a 61)</a:t>
            </a:r>
          </a:p>
          <a:p>
            <a:endParaRPr lang="pt-BR" dirty="0">
              <a:latin typeface="Arial" pitchFamily="34" charset="0"/>
              <a:ea typeface="ＭＳ Ｐゴシック" pitchFamily="34" charset="-128"/>
            </a:endParaRPr>
          </a:p>
        </p:txBody>
      </p:sp>
      <p:sp>
        <p:nvSpPr>
          <p:cNvPr id="34820" name="Espaço Reservado para Número de Slide 3"/>
          <p:cNvSpPr>
            <a:spLocks noGrp="1"/>
          </p:cNvSpPr>
          <p:nvPr>
            <p:ph type="sldNum" sz="quarter" idx="5"/>
          </p:nvPr>
        </p:nvSpPr>
        <p:spPr>
          <a:noFill/>
          <a:ln>
            <a:miter lim="800000"/>
            <a:headEnd/>
            <a:tailEnd/>
          </a:ln>
        </p:spPr>
        <p:txBody>
          <a:bodyPr/>
          <a:lstStyle/>
          <a:p>
            <a:fld id="{B4C752BA-9925-4D03-9D56-70A05AAE416E}" type="slidenum">
              <a:rPr lang="pt-BR"/>
              <a:pPr/>
              <a:t>19</a:t>
            </a:fld>
            <a:endParaRPr lang="pt-BR"/>
          </a:p>
        </p:txBody>
      </p:sp>
    </p:spTree>
    <p:extLst>
      <p:ext uri="{BB962C8B-B14F-4D97-AF65-F5344CB8AC3E}">
        <p14:creationId xmlns:p14="http://schemas.microsoft.com/office/powerpoint/2010/main" val="341559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ln/>
        </p:spPr>
      </p:sp>
      <p:sp>
        <p:nvSpPr>
          <p:cNvPr id="36867"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O perispírito faz </a:t>
            </a:r>
            <a:r>
              <a:rPr lang="pt-BR" altLang="ja-JP">
                <a:solidFill>
                  <a:srgbClr val="687995"/>
                </a:solidFill>
                <a:latin typeface="Arial" pitchFamily="34" charset="0"/>
                <a:ea typeface="ＭＳ Ｐゴシック" pitchFamily="34" charset="-128"/>
                <a:cs typeface="Arial" pitchFamily="34" charset="0"/>
                <a:sym typeface="Arial" pitchFamily="34" charset="0"/>
              </a:rPr>
              <a:t>a relação do Espírito com o meio em que se encontre</a:t>
            </a:r>
            <a:endParaRPr lang="pt-BR">
              <a:latin typeface="Arial" pitchFamily="34" charset="0"/>
              <a:ea typeface="ＭＳ Ｐゴシック" pitchFamily="34" charset="-128"/>
            </a:endParaRPr>
          </a:p>
        </p:txBody>
      </p:sp>
      <p:sp>
        <p:nvSpPr>
          <p:cNvPr id="36868" name="Espaço Reservado para Número de Slide 3"/>
          <p:cNvSpPr>
            <a:spLocks noGrp="1"/>
          </p:cNvSpPr>
          <p:nvPr>
            <p:ph type="sldNum" sz="quarter" idx="5"/>
          </p:nvPr>
        </p:nvSpPr>
        <p:spPr>
          <a:noFill/>
          <a:ln>
            <a:miter lim="800000"/>
            <a:headEnd/>
            <a:tailEnd/>
          </a:ln>
        </p:spPr>
        <p:txBody>
          <a:bodyPr/>
          <a:lstStyle/>
          <a:p>
            <a:fld id="{C538F864-FB62-4DB3-84D3-75483ADEF809}" type="slidenum">
              <a:rPr lang="pt-BR"/>
              <a:pPr/>
              <a:t>20</a:t>
            </a:fld>
            <a:endParaRPr lang="pt-BR"/>
          </a:p>
        </p:txBody>
      </p:sp>
    </p:spTree>
    <p:extLst>
      <p:ext uri="{BB962C8B-B14F-4D97-AF65-F5344CB8AC3E}">
        <p14:creationId xmlns:p14="http://schemas.microsoft.com/office/powerpoint/2010/main" val="610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a:ln/>
        </p:spPr>
      </p:sp>
      <p:sp>
        <p:nvSpPr>
          <p:cNvPr id="7171" name="Espaço Reservado para Anotações 2"/>
          <p:cNvSpPr>
            <a:spLocks noGrp="1"/>
          </p:cNvSpPr>
          <p:nvPr>
            <p:ph type="body" idx="1"/>
          </p:nvPr>
        </p:nvSpPr>
        <p:spPr>
          <a:noFill/>
        </p:spPr>
        <p:txBody>
          <a:bodyPr/>
          <a:lstStyle/>
          <a:p>
            <a:r>
              <a:rPr lang="pt-BR" b="1" dirty="0"/>
              <a:t>ALGUMAS DEFINIÇÕES DO PERISPÍRITO</a:t>
            </a:r>
            <a:endParaRPr lang="pt-BR" dirty="0"/>
          </a:p>
          <a:p>
            <a:r>
              <a:rPr lang="pt-BR" dirty="0"/>
              <a:t>1)</a:t>
            </a:r>
            <a:r>
              <a:rPr lang="pt-BR" b="1" dirty="0"/>
              <a:t> Perispírito</a:t>
            </a:r>
            <a:r>
              <a:rPr lang="pt-BR" dirty="0"/>
              <a:t> — Invólucro </a:t>
            </a:r>
            <a:r>
              <a:rPr lang="pt-BR" dirty="0" err="1"/>
              <a:t>semi-material</a:t>
            </a:r>
            <a:r>
              <a:rPr lang="pt-BR" dirty="0"/>
              <a:t> do Espírito. Nos encarnados, o perispírito  serve de laço intermediário entre o Espírito e a matéria; nos Espíritos errantes, constitui o corpo fluídico do Espírito. (Kardec, s. d. p., p. 374) </a:t>
            </a:r>
          </a:p>
          <a:p>
            <a:r>
              <a:rPr lang="pt-BR" dirty="0"/>
              <a:t>2) O Espírito é envolvido por uma substância que é vaporosa para os encarnados, mas ainda bastante grosseira para os desencarnados; suficientemente vaporosa, entretanto, para que ele possa elevar-se na atmosfera e transportar-se para onde quiser. Como a semente de um fruto é envolvida pelo perisperma, o Espírito propriamente dito é revestido de um envoltório que, por comparação, se pode chamar </a:t>
            </a:r>
            <a:r>
              <a:rPr lang="pt-BR" b="1" dirty="0"/>
              <a:t>Perispírito</a:t>
            </a:r>
            <a:r>
              <a:rPr lang="pt-BR" dirty="0"/>
              <a:t>. (Kardec, 1995, pergunta 93). </a:t>
            </a:r>
          </a:p>
          <a:p>
            <a:r>
              <a:rPr lang="pt-BR" dirty="0"/>
              <a:t>3) O </a:t>
            </a:r>
            <a:r>
              <a:rPr lang="pt-BR" b="1" dirty="0"/>
              <a:t>Perispírito</a:t>
            </a:r>
            <a:r>
              <a:rPr lang="pt-BR" dirty="0"/>
              <a:t> é o Princípio intermediário entre a matéria e o Espírito, cuja finalidade é tríplice: — manter indestrutível e intacta a individualidade; — servir de substrato ao corpo físico, durante encarnação ; — constituir o laço de união entre o Espírito e o corpo físico, para a transmissão recíproca das sensações de um e das ordens do outro. (Freire, 1992, p. 29 e 30)  </a:t>
            </a:r>
          </a:p>
          <a:p>
            <a:r>
              <a:rPr lang="pt-BR" dirty="0"/>
              <a:t>4) O Espírito Emmanuel designa o </a:t>
            </a:r>
            <a:r>
              <a:rPr lang="pt-BR" b="1" dirty="0"/>
              <a:t>Perispírito</a:t>
            </a:r>
            <a:r>
              <a:rPr lang="pt-BR" dirty="0"/>
              <a:t> como “campo eletromagnético, em circuito fechado, composto de gases rarefeitos” (gases que se desfazem ou diminuem de intensidade).</a:t>
            </a:r>
          </a:p>
          <a:p>
            <a:r>
              <a:rPr lang="pt-BR" b="1" dirty="0"/>
              <a:t>Denominações do perispírito</a:t>
            </a:r>
            <a:r>
              <a:rPr lang="pt-BR" dirty="0"/>
              <a:t>: Há inúmeras, em várias épocas, conforme a Filosofia: nas eras primitivas, </a:t>
            </a:r>
            <a:r>
              <a:rPr lang="pt-BR" b="1" dirty="0"/>
              <a:t>Corpo-Sombra</a:t>
            </a:r>
            <a:r>
              <a:rPr lang="pt-BR" dirty="0"/>
              <a:t>; para os indianos, </a:t>
            </a:r>
            <a:r>
              <a:rPr lang="pt-BR" b="1" dirty="0"/>
              <a:t>Liga </a:t>
            </a:r>
            <a:r>
              <a:rPr lang="pt-BR" b="1" dirty="0" err="1"/>
              <a:t>Sharira</a:t>
            </a:r>
            <a:r>
              <a:rPr lang="pt-BR" dirty="0"/>
              <a:t>; no antigo Egito, </a:t>
            </a:r>
            <a:r>
              <a:rPr lang="pt-BR" b="1" dirty="0" err="1"/>
              <a:t>Ká</a:t>
            </a:r>
            <a:r>
              <a:rPr lang="pt-BR" dirty="0"/>
              <a:t>; para a Teosofia, </a:t>
            </a:r>
            <a:r>
              <a:rPr lang="pt-BR" b="1" dirty="0"/>
              <a:t>Corpo Astral</a:t>
            </a:r>
            <a:r>
              <a:rPr lang="pt-BR" dirty="0"/>
              <a:t>; segundo Paulo de Tarso, </a:t>
            </a:r>
            <a:r>
              <a:rPr lang="pt-BR" b="1" dirty="0"/>
              <a:t>Corpo Celeste</a:t>
            </a:r>
            <a:r>
              <a:rPr lang="pt-BR" dirty="0"/>
              <a:t>; para a Filosofia do Século XIX, </a:t>
            </a:r>
            <a:r>
              <a:rPr lang="pt-BR" b="1" dirty="0"/>
              <a:t>Mediador Plástico</a:t>
            </a:r>
            <a:r>
              <a:rPr lang="pt-BR" dirty="0"/>
              <a:t>; e, finalmente, para o Espiritismo é o </a:t>
            </a:r>
            <a:r>
              <a:rPr lang="pt-BR" b="1" dirty="0"/>
              <a:t>Perispírito</a:t>
            </a:r>
            <a:r>
              <a:rPr lang="pt-BR" dirty="0"/>
              <a:t>. </a:t>
            </a:r>
          </a:p>
          <a:p>
            <a:endParaRPr lang="pt-BR" dirty="0">
              <a:latin typeface="Arial" pitchFamily="34" charset="0"/>
              <a:ea typeface="ＭＳ Ｐゴシック" pitchFamily="34" charset="-128"/>
            </a:endParaRPr>
          </a:p>
        </p:txBody>
      </p:sp>
      <p:sp>
        <p:nvSpPr>
          <p:cNvPr id="7172" name="Espaço Reservado para Número de Slide 3"/>
          <p:cNvSpPr>
            <a:spLocks noGrp="1"/>
          </p:cNvSpPr>
          <p:nvPr>
            <p:ph type="sldNum" sz="quarter" idx="5"/>
          </p:nvPr>
        </p:nvSpPr>
        <p:spPr>
          <a:noFill/>
          <a:ln>
            <a:miter lim="800000"/>
            <a:headEnd/>
            <a:tailEnd/>
          </a:ln>
        </p:spPr>
        <p:txBody>
          <a:bodyPr/>
          <a:lstStyle/>
          <a:p>
            <a:fld id="{16233B1F-B7A4-4049-AE86-CDFB56144F89}" type="slidenum">
              <a:rPr lang="pt-BR"/>
              <a:pPr/>
              <a:t>3</a:t>
            </a:fld>
            <a:endParaRPr lang="pt-BR"/>
          </a:p>
        </p:txBody>
      </p:sp>
    </p:spTree>
    <p:extLst>
      <p:ext uri="{BB962C8B-B14F-4D97-AF65-F5344CB8AC3E}">
        <p14:creationId xmlns:p14="http://schemas.microsoft.com/office/powerpoint/2010/main" val="403303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ln/>
        </p:spPr>
      </p:sp>
      <p:sp>
        <p:nvSpPr>
          <p:cNvPr id="38915"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O perispírito comprova </a:t>
            </a:r>
            <a:r>
              <a:rPr lang="pt-BR" altLang="ja-JP">
                <a:solidFill>
                  <a:srgbClr val="687995"/>
                </a:solidFill>
                <a:latin typeface="Arial" pitchFamily="34" charset="0"/>
                <a:ea typeface="ＭＳ Ｐゴシック" pitchFamily="34" charset="-128"/>
                <a:cs typeface="Arial" pitchFamily="34" charset="0"/>
                <a:sym typeface="Arial" pitchFamily="34" charset="0"/>
              </a:rPr>
              <a:t>a existência do Espírito e torna reconhecida a sua individualidade</a:t>
            </a:r>
            <a:endParaRPr lang="pt-BR">
              <a:latin typeface="Arial" pitchFamily="34" charset="0"/>
              <a:ea typeface="ＭＳ Ｐゴシック" pitchFamily="34" charset="-128"/>
            </a:endParaRPr>
          </a:p>
        </p:txBody>
      </p:sp>
      <p:sp>
        <p:nvSpPr>
          <p:cNvPr id="38916" name="Espaço Reservado para Número de Slide 3"/>
          <p:cNvSpPr>
            <a:spLocks noGrp="1"/>
          </p:cNvSpPr>
          <p:nvPr>
            <p:ph type="sldNum" sz="quarter" idx="5"/>
          </p:nvPr>
        </p:nvSpPr>
        <p:spPr>
          <a:noFill/>
          <a:ln>
            <a:miter lim="800000"/>
            <a:headEnd/>
            <a:tailEnd/>
          </a:ln>
        </p:spPr>
        <p:txBody>
          <a:bodyPr/>
          <a:lstStyle/>
          <a:p>
            <a:fld id="{6919014C-B128-45AC-8760-AA3C010CDC84}" type="slidenum">
              <a:rPr lang="pt-BR"/>
              <a:pPr/>
              <a:t>21</a:t>
            </a:fld>
            <a:endParaRPr lang="pt-BR"/>
          </a:p>
        </p:txBody>
      </p:sp>
    </p:spTree>
    <p:extLst>
      <p:ext uri="{BB962C8B-B14F-4D97-AF65-F5344CB8AC3E}">
        <p14:creationId xmlns:p14="http://schemas.microsoft.com/office/powerpoint/2010/main" val="267393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0F093B5C-CDA5-4EF8-9368-F7DA747A4ED5}" type="slidenum">
              <a:rPr lang="pt-BR"/>
              <a:pPr/>
              <a:t>22</a:t>
            </a:fld>
            <a:endParaRPr lang="pt-B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p:spPr>
        <p:txBody>
          <a:bodyPr/>
          <a:lstStyle/>
          <a:p>
            <a:pPr eaLnBrk="1" hangingPunct="1"/>
            <a:r>
              <a:rPr lang="pt-BR" dirty="0">
                <a:latin typeface="Arial" pitchFamily="34" charset="0"/>
                <a:ea typeface="ＭＳ Ｐゴシック" pitchFamily="34" charset="-128"/>
              </a:rPr>
              <a:t>O perispírito serve </a:t>
            </a:r>
            <a:r>
              <a:rPr lang="pt-BR" altLang="ja-JP" dirty="0">
                <a:solidFill>
                  <a:srgbClr val="687995"/>
                </a:solidFill>
                <a:latin typeface="Arial" pitchFamily="34" charset="0"/>
                <a:ea typeface="ＭＳ Ｐゴシック" pitchFamily="34" charset="-128"/>
                <a:cs typeface="Arial" pitchFamily="34" charset="0"/>
                <a:sym typeface="Arial" pitchFamily="34" charset="0"/>
              </a:rPr>
              <a:t>de molde ao corpo físico</a:t>
            </a:r>
          </a:p>
          <a:p>
            <a:pPr eaLnBrk="1" hangingPunct="1"/>
            <a:r>
              <a:rPr lang="pt-BR" dirty="0">
                <a:latin typeface="Arial" pitchFamily="34" charset="0"/>
                <a:ea typeface="ＭＳ Ｐゴシック" pitchFamily="34" charset="-128"/>
              </a:rPr>
              <a:t>Ele é o organizador biológico </a:t>
            </a:r>
          </a:p>
          <a:p>
            <a:r>
              <a:rPr lang="pt-BR" b="1" dirty="0"/>
              <a:t>ORGANIZADOR BIOLÓGICO </a:t>
            </a:r>
            <a:endParaRPr lang="pt-BR" dirty="0"/>
          </a:p>
          <a:p>
            <a:r>
              <a:rPr lang="pt-BR" dirty="0"/>
              <a:t>O perispírito é o molde fluídico, a "ideia diretriz" , o "esqueleto astral" ou o "modelo organizador biológico" do corpo carnal. </a:t>
            </a:r>
          </a:p>
          <a:p>
            <a:r>
              <a:rPr lang="pt-BR" dirty="0"/>
              <a:t>Sabemos que o Espírito acompanhado de seu perispírito começa a se ligar ao corpo físico do reencarnante desde o começo da vida embrionária. Como esboço fluídico que é, o Perispírito vai orientando a divisão celular, ou seja, sua união com o princípio </a:t>
            </a:r>
            <a:r>
              <a:rPr lang="pt-BR" dirty="0" err="1"/>
              <a:t>vitomaterial</a:t>
            </a:r>
            <a:r>
              <a:rPr lang="pt-BR" dirty="0"/>
              <a:t> do germe. Como campo eletromagnético que é, pode, por isso, ser comparado ao campo do ímã, quando orienta a disposição da limalha de ferro. (Lex, 1993, p. 49 a 54)</a:t>
            </a:r>
          </a:p>
          <a:p>
            <a:pPr eaLnBrk="1" hangingPunct="1"/>
            <a:endParaRPr lang="pt-BR" dirty="0">
              <a:latin typeface="Arial" pitchFamily="34" charset="0"/>
              <a:ea typeface="ＭＳ Ｐゴシック" pitchFamily="34" charset="-128"/>
            </a:endParaRPr>
          </a:p>
        </p:txBody>
      </p:sp>
    </p:spTree>
    <p:extLst>
      <p:ext uri="{BB962C8B-B14F-4D97-AF65-F5344CB8AC3E}">
        <p14:creationId xmlns:p14="http://schemas.microsoft.com/office/powerpoint/2010/main" val="566610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ln/>
        </p:spPr>
      </p:sp>
      <p:sp>
        <p:nvSpPr>
          <p:cNvPr id="44035"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Nos Espíritos superiores, isso dá a “perfectibilidade dos sentidos, a extensão da vista e das ideias”</a:t>
            </a:r>
          </a:p>
          <a:p>
            <a:r>
              <a:rPr lang="pt-BR" dirty="0">
                <a:latin typeface="Arial" pitchFamily="34" charset="0"/>
                <a:ea typeface="ＭＳ Ｐゴシック" pitchFamily="34" charset="-128"/>
              </a:rPr>
              <a:t>No corpo físico, as sensações estão localizadas</a:t>
            </a:r>
            <a:r>
              <a:rPr lang="pt-BR" baseline="0" dirty="0">
                <a:latin typeface="Arial" pitchFamily="34" charset="0"/>
                <a:ea typeface="ＭＳ Ｐゴシック" pitchFamily="34" charset="-128"/>
              </a:rPr>
              <a:t> em cada órgão</a:t>
            </a:r>
            <a:endParaRPr lang="pt-BR" dirty="0">
              <a:latin typeface="Arial" pitchFamily="34" charset="0"/>
              <a:ea typeface="ＭＳ Ｐゴシック" pitchFamily="34" charset="-128"/>
            </a:endParaRPr>
          </a:p>
        </p:txBody>
      </p:sp>
      <p:sp>
        <p:nvSpPr>
          <p:cNvPr id="44036" name="Espaço Reservado para Número de Slide 3"/>
          <p:cNvSpPr>
            <a:spLocks noGrp="1"/>
          </p:cNvSpPr>
          <p:nvPr>
            <p:ph type="sldNum" sz="quarter" idx="5"/>
          </p:nvPr>
        </p:nvSpPr>
        <p:spPr>
          <a:noFill/>
          <a:ln>
            <a:miter lim="800000"/>
            <a:headEnd/>
            <a:tailEnd/>
          </a:ln>
        </p:spPr>
        <p:txBody>
          <a:bodyPr/>
          <a:lstStyle/>
          <a:p>
            <a:fld id="{80276BD8-23D7-4265-AAF3-B836E60CBB69}" type="slidenum">
              <a:rPr lang="pt-BR"/>
              <a:pPr/>
              <a:t>24</a:t>
            </a:fld>
            <a:endParaRPr lang="pt-BR"/>
          </a:p>
        </p:txBody>
      </p:sp>
    </p:spTree>
    <p:extLst>
      <p:ext uri="{BB962C8B-B14F-4D97-AF65-F5344CB8AC3E}">
        <p14:creationId xmlns:p14="http://schemas.microsoft.com/office/powerpoint/2010/main" val="164182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ltLang="ja-JP" sz="1200" b="0" dirty="0">
                <a:solidFill>
                  <a:srgbClr val="687995"/>
                </a:solidFill>
                <a:cs typeface="Arial" pitchFamily="34" charset="0"/>
                <a:sym typeface="Arial" pitchFamily="34" charset="0"/>
              </a:rPr>
              <a:t>Em Espíritos inferiores, os fluidos são tão materializados </a:t>
            </a:r>
            <a:r>
              <a:rPr lang="pt-BR" altLang="ja-JP" b="0" dirty="0">
                <a:solidFill>
                  <a:srgbClr val="687995"/>
                </a:solidFill>
                <a:cs typeface="Arial" pitchFamily="34" charset="0"/>
                <a:sym typeface="Arial" pitchFamily="34" charset="0"/>
              </a:rPr>
              <a:t>que lhes podem dar até </a:t>
            </a:r>
            <a:r>
              <a:rPr lang="pt-BR" altLang="ja-JP" sz="1200" b="0" dirty="0">
                <a:solidFill>
                  <a:srgbClr val="687995"/>
                </a:solidFill>
                <a:cs typeface="Arial" pitchFamily="34" charset="0"/>
                <a:sym typeface="Arial" pitchFamily="34" charset="0"/>
              </a:rPr>
              <a:t>a sensação de frio, de fome, </a:t>
            </a:r>
            <a:r>
              <a:rPr lang="pt-BR" altLang="ja-JP" sz="1200" b="0" dirty="0" err="1">
                <a:solidFill>
                  <a:srgbClr val="687995"/>
                </a:solidFill>
                <a:cs typeface="Arial" pitchFamily="34" charset="0"/>
                <a:sym typeface="Arial" pitchFamily="34" charset="0"/>
              </a:rPr>
              <a:t>etc</a:t>
            </a:r>
            <a:endParaRPr lang="pt-BR" altLang="ja-JP" sz="1200" b="0" dirty="0">
              <a:solidFill>
                <a:srgbClr val="687995"/>
              </a:solidFill>
              <a:cs typeface="Arial" pitchFamily="34" charset="0"/>
              <a:sym typeface="Arial" pitchFamily="34" charset="0"/>
            </a:endParaRPr>
          </a:p>
          <a:p>
            <a:r>
              <a:rPr lang="pt-BR" sz="1200" b="0" dirty="0">
                <a:solidFill>
                  <a:srgbClr val="687995"/>
                </a:solidFill>
                <a:cs typeface="Arial" pitchFamily="34" charset="0"/>
                <a:sym typeface="Arial" pitchFamily="34" charset="0"/>
              </a:rPr>
              <a:t>O perispírito</a:t>
            </a:r>
            <a:r>
              <a:rPr lang="pt-BR" sz="1200" b="0" baseline="0" dirty="0">
                <a:solidFill>
                  <a:srgbClr val="687995"/>
                </a:solidFill>
                <a:cs typeface="Arial" pitchFamily="34" charset="0"/>
                <a:sym typeface="Arial" pitchFamily="34" charset="0"/>
              </a:rPr>
              <a:t> é mais denso</a:t>
            </a:r>
            <a:endParaRPr lang="pt-BR" b="0" dirty="0"/>
          </a:p>
        </p:txBody>
      </p:sp>
      <p:sp>
        <p:nvSpPr>
          <p:cNvPr id="4" name="Espaço Reservado para Número de Slide 3"/>
          <p:cNvSpPr>
            <a:spLocks noGrp="1"/>
          </p:cNvSpPr>
          <p:nvPr>
            <p:ph type="sldNum" sz="quarter" idx="10"/>
          </p:nvPr>
        </p:nvSpPr>
        <p:spPr/>
        <p:txBody>
          <a:bodyPr/>
          <a:lstStyle/>
          <a:p>
            <a:fld id="{53DFDBFA-9415-4FAD-989B-97AB1A898B7C}" type="slidenum">
              <a:rPr lang="pt-BR" smtClean="0"/>
              <a:pPr/>
              <a:t>25</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a:ln/>
        </p:spPr>
      </p:sp>
      <p:sp>
        <p:nvSpPr>
          <p:cNvPr id="47107"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Pelo perispírito, o </a:t>
            </a:r>
            <a:r>
              <a:rPr lang="pt-BR" dirty="0">
                <a:solidFill>
                  <a:srgbClr val="687995"/>
                </a:solidFill>
                <a:latin typeface="Arial" pitchFamily="34" charset="0"/>
                <a:ea typeface="ＭＳ Ｐゴシック" pitchFamily="34" charset="-128"/>
                <a:cs typeface="Arial" pitchFamily="34" charset="0"/>
                <a:sym typeface="Arial" pitchFamily="34" charset="0"/>
              </a:rPr>
              <a:t>Espírito desencarnado pode agir tanto sobre a matéria de nosso mundo, como sobre nosso corpo físico ou sobre nosso Perispírito</a:t>
            </a:r>
          </a:p>
          <a:p>
            <a:endParaRPr lang="pt-BR" dirty="0">
              <a:solidFill>
                <a:srgbClr val="687995"/>
              </a:solidFill>
              <a:latin typeface="Arial" pitchFamily="34" charset="0"/>
              <a:ea typeface="ＭＳ Ｐゴシック" pitchFamily="34" charset="-128"/>
              <a:cs typeface="Arial" pitchFamily="34" charset="0"/>
              <a:sym typeface="Arial" pitchFamily="34" charset="0"/>
            </a:endParaRPr>
          </a:p>
          <a:p>
            <a:r>
              <a:rPr lang="pt-BR" dirty="0">
                <a:solidFill>
                  <a:srgbClr val="687995"/>
                </a:solidFill>
                <a:latin typeface="Arial" pitchFamily="34" charset="0"/>
                <a:ea typeface="ＭＳ Ｐゴシック" pitchFamily="34" charset="-128"/>
                <a:cs typeface="Arial" pitchFamily="34" charset="0"/>
                <a:sym typeface="Arial" pitchFamily="34" charset="0"/>
              </a:rPr>
              <a:t>Sem esse envoltório fluídico, o Espírito seria inconcebível para nós, os encarnados</a:t>
            </a:r>
            <a:endParaRPr lang="pt-BR" dirty="0">
              <a:latin typeface="Arial" pitchFamily="34" charset="0"/>
              <a:ea typeface="ＭＳ Ｐゴシック" pitchFamily="34" charset="-128"/>
            </a:endParaRPr>
          </a:p>
        </p:txBody>
      </p:sp>
      <p:sp>
        <p:nvSpPr>
          <p:cNvPr id="47108" name="Espaço Reservado para Número de Slide 3"/>
          <p:cNvSpPr>
            <a:spLocks noGrp="1"/>
          </p:cNvSpPr>
          <p:nvPr>
            <p:ph type="sldNum" sz="quarter" idx="5"/>
          </p:nvPr>
        </p:nvSpPr>
        <p:spPr>
          <a:noFill/>
          <a:ln>
            <a:miter lim="800000"/>
            <a:headEnd/>
            <a:tailEnd/>
          </a:ln>
        </p:spPr>
        <p:txBody>
          <a:bodyPr/>
          <a:lstStyle/>
          <a:p>
            <a:fld id="{34AEE947-A3B4-4A83-A99F-DF663FA1D360}" type="slidenum">
              <a:rPr lang="pt-BR"/>
              <a:pPr/>
              <a:t>26</a:t>
            </a:fld>
            <a:endParaRPr lang="pt-BR"/>
          </a:p>
        </p:txBody>
      </p:sp>
    </p:spTree>
    <p:extLst>
      <p:ext uri="{BB962C8B-B14F-4D97-AF65-F5344CB8AC3E}">
        <p14:creationId xmlns:p14="http://schemas.microsoft.com/office/powerpoint/2010/main" val="562788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a:ln/>
        </p:spPr>
      </p:sp>
      <p:sp>
        <p:nvSpPr>
          <p:cNvPr id="49155"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Em determinadas condições (sonambulismo, êxtase, transe mediúnico), o perispírito dos encarnados funciona como o perispírito dos Espíritos libertos</a:t>
            </a:r>
          </a:p>
        </p:txBody>
      </p:sp>
      <p:sp>
        <p:nvSpPr>
          <p:cNvPr id="49156" name="Espaço Reservado para Número de Slide 3"/>
          <p:cNvSpPr>
            <a:spLocks noGrp="1"/>
          </p:cNvSpPr>
          <p:nvPr>
            <p:ph type="sldNum" sz="quarter" idx="5"/>
          </p:nvPr>
        </p:nvSpPr>
        <p:spPr>
          <a:noFill/>
          <a:ln>
            <a:miter lim="800000"/>
            <a:headEnd/>
            <a:tailEnd/>
          </a:ln>
        </p:spPr>
        <p:txBody>
          <a:bodyPr/>
          <a:lstStyle/>
          <a:p>
            <a:fld id="{0FD2FFC9-6B24-4CA1-939F-E143C9E6F525}" type="slidenum">
              <a:rPr lang="pt-BR"/>
              <a:pPr/>
              <a:t>27</a:t>
            </a:fld>
            <a:endParaRPr lang="pt-BR"/>
          </a:p>
        </p:txBody>
      </p:sp>
    </p:spTree>
    <p:extLst>
      <p:ext uri="{BB962C8B-B14F-4D97-AF65-F5344CB8AC3E}">
        <p14:creationId xmlns:p14="http://schemas.microsoft.com/office/powerpoint/2010/main" val="1690057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F028FC41-7D3E-4879-9ECC-472D4A899833}" type="slidenum">
              <a:rPr lang="pt-BR"/>
              <a:pPr/>
              <a:t>28</a:t>
            </a:fld>
            <a:endParaRPr lang="pt-B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r>
              <a:rPr lang="pt-BR">
                <a:latin typeface="Arial" pitchFamily="34" charset="0"/>
                <a:ea typeface="ＭＳ Ｐゴシック" pitchFamily="34" charset="-128"/>
              </a:rPr>
              <a:t>Nos encarnados, o perispírito faz a relação especialmente entre o Espírito e o corpo físico, em cujos órgãos as sensações estão canalizadas</a:t>
            </a:r>
          </a:p>
          <a:p>
            <a:pPr eaLnBrk="1" hangingPunct="1"/>
            <a:endParaRPr lang="pt-BR">
              <a:latin typeface="Arial" pitchFamily="34" charset="0"/>
              <a:ea typeface="ＭＳ Ｐゴシック" pitchFamily="34" charset="-128"/>
            </a:endParaRPr>
          </a:p>
          <a:p>
            <a:pPr eaLnBrk="1" hangingPunct="1"/>
            <a:r>
              <a:rPr lang="pt-BR">
                <a:latin typeface="Arial" pitchFamily="34" charset="0"/>
                <a:ea typeface="ＭＳ Ｐゴシック" pitchFamily="34" charset="-128"/>
              </a:rPr>
              <a:t>Na relação entre o Espírito e o corpo físico há nos órgãos uma canalização de sensações </a:t>
            </a:r>
          </a:p>
        </p:txBody>
      </p:sp>
    </p:spTree>
    <p:extLst>
      <p:ext uri="{BB962C8B-B14F-4D97-AF65-F5344CB8AC3E}">
        <p14:creationId xmlns:p14="http://schemas.microsoft.com/office/powerpoint/2010/main" val="1553231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a:ln/>
        </p:spPr>
      </p:sp>
      <p:sp>
        <p:nvSpPr>
          <p:cNvPr id="53251"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Nos encarnados, a substância do perispírito está impregnada do fluido vital (haurido para a encarnação), o qual o perispírito dos desencarnados não possui</a:t>
            </a:r>
          </a:p>
          <a:p>
            <a:endParaRPr lang="pt-BR">
              <a:latin typeface="Arial" pitchFamily="34" charset="0"/>
              <a:ea typeface="ＭＳ Ｐゴシック" pitchFamily="34" charset="-128"/>
            </a:endParaRPr>
          </a:p>
          <a:p>
            <a:r>
              <a:rPr lang="pt-BR">
                <a:latin typeface="Arial" pitchFamily="34" charset="0"/>
                <a:ea typeface="ＭＳ Ｐゴシック" pitchFamily="34" charset="-128"/>
              </a:rPr>
              <a:t>O perispírito dos desencarnados </a:t>
            </a:r>
            <a:r>
              <a:rPr lang="pt-BR" b="1">
                <a:latin typeface="Arial" pitchFamily="34" charset="0"/>
                <a:ea typeface="ＭＳ Ｐゴシック" pitchFamily="34" charset="-128"/>
              </a:rPr>
              <a:t>não possui </a:t>
            </a:r>
            <a:r>
              <a:rPr lang="pt-BR">
                <a:latin typeface="Arial" pitchFamily="34" charset="0"/>
                <a:ea typeface="ＭＳ Ｐゴシック" pitchFamily="34" charset="-128"/>
              </a:rPr>
              <a:t>o fluido vital</a:t>
            </a:r>
          </a:p>
        </p:txBody>
      </p:sp>
      <p:sp>
        <p:nvSpPr>
          <p:cNvPr id="53252" name="Espaço Reservado para Número de Slide 3"/>
          <p:cNvSpPr>
            <a:spLocks noGrp="1"/>
          </p:cNvSpPr>
          <p:nvPr>
            <p:ph type="sldNum" sz="quarter" idx="5"/>
          </p:nvPr>
        </p:nvSpPr>
        <p:spPr>
          <a:noFill/>
          <a:ln>
            <a:miter lim="800000"/>
            <a:headEnd/>
            <a:tailEnd/>
          </a:ln>
        </p:spPr>
        <p:txBody>
          <a:bodyPr/>
          <a:lstStyle/>
          <a:p>
            <a:fld id="{EC5ED417-8872-48C2-BC9D-0B3A0F24BE88}" type="slidenum">
              <a:rPr lang="pt-BR"/>
              <a:pPr/>
              <a:t>29</a:t>
            </a:fld>
            <a:endParaRPr lang="pt-BR"/>
          </a:p>
        </p:txBody>
      </p:sp>
    </p:spTree>
    <p:extLst>
      <p:ext uri="{BB962C8B-B14F-4D97-AF65-F5344CB8AC3E}">
        <p14:creationId xmlns:p14="http://schemas.microsoft.com/office/powerpoint/2010/main" val="102316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a:ln/>
        </p:spPr>
      </p:sp>
      <p:sp>
        <p:nvSpPr>
          <p:cNvPr id="56323"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intercâmbio entre os Espíritos desencarnados e os Espíritos encarnados processa-se graças às propriedades do perispírito</a:t>
            </a:r>
          </a:p>
          <a:p>
            <a:r>
              <a:rPr lang="pt-BR" dirty="0">
                <a:latin typeface="Arial" pitchFamily="34" charset="0"/>
                <a:ea typeface="ＭＳ Ｐゴシック" pitchFamily="34" charset="-128"/>
              </a:rPr>
              <a:t>Propriedades</a:t>
            </a:r>
            <a:r>
              <a:rPr lang="pt-BR" baseline="0" dirty="0">
                <a:latin typeface="Arial" pitchFamily="34" charset="0"/>
                <a:ea typeface="ＭＳ Ｐゴシック" pitchFamily="34" charset="-128"/>
              </a:rPr>
              <a:t> do Perispírito. </a:t>
            </a:r>
          </a:p>
          <a:p>
            <a:r>
              <a:rPr lang="pt-BR" baseline="0" dirty="0">
                <a:latin typeface="Arial" pitchFamily="34" charset="0"/>
                <a:ea typeface="ＭＳ Ｐゴシック" pitchFamily="34" charset="-128"/>
              </a:rPr>
              <a:t>O Perispírito: é imponderável; flexível e </a:t>
            </a:r>
            <a:r>
              <a:rPr lang="pt-BR" b="1" baseline="0" dirty="0">
                <a:latin typeface="Arial" pitchFamily="34" charset="0"/>
                <a:ea typeface="ＭＳ Ｐゴシック" pitchFamily="34" charset="-128"/>
              </a:rPr>
              <a:t>expansível</a:t>
            </a:r>
            <a:r>
              <a:rPr lang="pt-BR" baseline="0" dirty="0">
                <a:latin typeface="Arial" pitchFamily="34" charset="0"/>
                <a:ea typeface="ＭＳ Ｐゴシック" pitchFamily="34" charset="-128"/>
              </a:rPr>
              <a:t>, penetrável e penetrante; </a:t>
            </a:r>
            <a:r>
              <a:rPr lang="pt-BR" b="1" baseline="0" dirty="0">
                <a:latin typeface="Arial" pitchFamily="34" charset="0"/>
                <a:ea typeface="ＭＳ Ｐゴシック" pitchFamily="34" charset="-128"/>
              </a:rPr>
              <a:t>assimila fluidos </a:t>
            </a:r>
            <a:r>
              <a:rPr lang="pt-BR" baseline="0" dirty="0">
                <a:latin typeface="Arial" pitchFamily="34" charset="0"/>
                <a:ea typeface="ＭＳ Ｐゴシック" pitchFamily="34" charset="-128"/>
              </a:rPr>
              <a:t>com facilidade; é invisível e intangível para os sentidos humanos; tem grande plasticidade, sua forma varia conforme o que o Espírito mentaliza</a:t>
            </a:r>
            <a:endParaRPr lang="pt-BR" dirty="0">
              <a:latin typeface="Arial" pitchFamily="34" charset="0"/>
              <a:ea typeface="ＭＳ Ｐゴシック" pitchFamily="34" charset="-128"/>
            </a:endParaRPr>
          </a:p>
        </p:txBody>
      </p:sp>
      <p:sp>
        <p:nvSpPr>
          <p:cNvPr id="56324" name="Espaço Reservado para Número de Slide 3"/>
          <p:cNvSpPr>
            <a:spLocks noGrp="1"/>
          </p:cNvSpPr>
          <p:nvPr>
            <p:ph type="sldNum" sz="quarter" idx="5"/>
          </p:nvPr>
        </p:nvSpPr>
        <p:spPr>
          <a:noFill/>
          <a:ln>
            <a:miter lim="800000"/>
            <a:headEnd/>
            <a:tailEnd/>
          </a:ln>
        </p:spPr>
        <p:txBody>
          <a:bodyPr/>
          <a:lstStyle/>
          <a:p>
            <a:fld id="{7FB2B2DE-4657-4851-9824-41B7993377D6}" type="slidenum">
              <a:rPr lang="pt-BR"/>
              <a:pPr/>
              <a:t>31</a:t>
            </a:fld>
            <a:endParaRPr lang="pt-BR"/>
          </a:p>
        </p:txBody>
      </p:sp>
    </p:spTree>
    <p:extLst>
      <p:ext uri="{BB962C8B-B14F-4D97-AF65-F5344CB8AC3E}">
        <p14:creationId xmlns:p14="http://schemas.microsoft.com/office/powerpoint/2010/main" val="405722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a:ln/>
        </p:spPr>
      </p:sp>
      <p:sp>
        <p:nvSpPr>
          <p:cNvPr id="58371"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É por meio de seu perispírito que o Espírito atua sobre o médium, influindo sobre seu corpo ou sobre seu perispírito</a:t>
            </a:r>
          </a:p>
        </p:txBody>
      </p:sp>
      <p:sp>
        <p:nvSpPr>
          <p:cNvPr id="58372" name="Espaço Reservado para Número de Slide 3"/>
          <p:cNvSpPr>
            <a:spLocks noGrp="1"/>
          </p:cNvSpPr>
          <p:nvPr>
            <p:ph type="sldNum" sz="quarter" idx="5"/>
          </p:nvPr>
        </p:nvSpPr>
        <p:spPr>
          <a:noFill/>
          <a:ln>
            <a:miter lim="800000"/>
            <a:headEnd/>
            <a:tailEnd/>
          </a:ln>
        </p:spPr>
        <p:txBody>
          <a:bodyPr/>
          <a:lstStyle/>
          <a:p>
            <a:fld id="{EDA9C273-1C59-4DD0-9A00-09FB0ECBE9BE}" type="slidenum">
              <a:rPr lang="pt-BR"/>
              <a:pPr/>
              <a:t>32</a:t>
            </a:fld>
            <a:endParaRPr lang="pt-BR"/>
          </a:p>
        </p:txBody>
      </p:sp>
    </p:spTree>
    <p:extLst>
      <p:ext uri="{BB962C8B-B14F-4D97-AF65-F5344CB8AC3E}">
        <p14:creationId xmlns:p14="http://schemas.microsoft.com/office/powerpoint/2010/main" val="117234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Por que é importante estudar o Perispírito? </a:t>
            </a:r>
          </a:p>
          <a:p>
            <a:r>
              <a:rPr lang="pt-BR" sz="1200" dirty="0">
                <a:solidFill>
                  <a:srgbClr val="687995"/>
                </a:solidFill>
                <a:cs typeface="Arial" pitchFamily="34" charset="0"/>
                <a:sym typeface="Arial" pitchFamily="34" charset="0"/>
              </a:rPr>
              <a:t>Porque é por meio do Perispírito que o </a:t>
            </a:r>
            <a:r>
              <a:rPr lang="pt-BR" sz="1200" b="1" dirty="0">
                <a:solidFill>
                  <a:srgbClr val="687995"/>
                </a:solidFill>
                <a:cs typeface="Arial" pitchFamily="34" charset="0"/>
                <a:sym typeface="Arial" pitchFamily="34" charset="0"/>
              </a:rPr>
              <a:t>intercâmbio mediúnico ocorre</a:t>
            </a:r>
            <a:endParaRPr lang="pt-BR" dirty="0"/>
          </a:p>
        </p:txBody>
      </p:sp>
      <p:sp>
        <p:nvSpPr>
          <p:cNvPr id="4" name="Espaço Reservado para Número de Slide 3"/>
          <p:cNvSpPr>
            <a:spLocks noGrp="1"/>
          </p:cNvSpPr>
          <p:nvPr>
            <p:ph type="sldNum" sz="quarter" idx="10"/>
          </p:nvPr>
        </p:nvSpPr>
        <p:spPr/>
        <p:txBody>
          <a:bodyPr/>
          <a:lstStyle/>
          <a:p>
            <a:fld id="{53DFDBFA-9415-4FAD-989B-97AB1A898B7C}"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a:ln/>
        </p:spPr>
      </p:sp>
      <p:sp>
        <p:nvSpPr>
          <p:cNvPr id="60419"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É por meio de seu perispírito que o Espírito atua sobre o médium, influindo sobre seu corpo ou sobre seu perispírito</a:t>
            </a:r>
          </a:p>
          <a:p>
            <a:endParaRPr lang="pt-BR">
              <a:latin typeface="Arial" pitchFamily="34" charset="0"/>
              <a:ea typeface="ＭＳ Ｐゴシック" pitchFamily="34" charset="-128"/>
            </a:endParaRPr>
          </a:p>
        </p:txBody>
      </p:sp>
      <p:sp>
        <p:nvSpPr>
          <p:cNvPr id="60420" name="Espaço Reservado para Número de Slide 3"/>
          <p:cNvSpPr>
            <a:spLocks noGrp="1"/>
          </p:cNvSpPr>
          <p:nvPr>
            <p:ph type="sldNum" sz="quarter" idx="5"/>
          </p:nvPr>
        </p:nvSpPr>
        <p:spPr>
          <a:noFill/>
          <a:ln>
            <a:miter lim="800000"/>
            <a:headEnd/>
            <a:tailEnd/>
          </a:ln>
        </p:spPr>
        <p:txBody>
          <a:bodyPr/>
          <a:lstStyle/>
          <a:p>
            <a:fld id="{F049691C-3F84-4249-8BEB-B25B8D30F766}" type="slidenum">
              <a:rPr lang="pt-BR"/>
              <a:pPr/>
              <a:t>33</a:t>
            </a:fld>
            <a:endParaRPr lang="pt-BR"/>
          </a:p>
        </p:txBody>
      </p:sp>
    </p:spTree>
    <p:extLst>
      <p:ext uri="{BB962C8B-B14F-4D97-AF65-F5344CB8AC3E}">
        <p14:creationId xmlns:p14="http://schemas.microsoft.com/office/powerpoint/2010/main" val="1873516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a:ln/>
        </p:spPr>
      </p:sp>
      <p:sp>
        <p:nvSpPr>
          <p:cNvPr id="62467"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É pelas condições de seu perispírito que o médium perceberá ou não o plano espiritual e intermediará a influência dos Espíritos</a:t>
            </a:r>
          </a:p>
        </p:txBody>
      </p:sp>
      <p:sp>
        <p:nvSpPr>
          <p:cNvPr id="62468" name="Espaço Reservado para Número de Slide 3"/>
          <p:cNvSpPr>
            <a:spLocks noGrp="1"/>
          </p:cNvSpPr>
          <p:nvPr>
            <p:ph type="sldNum" sz="quarter" idx="5"/>
          </p:nvPr>
        </p:nvSpPr>
        <p:spPr>
          <a:noFill/>
          <a:ln>
            <a:miter lim="800000"/>
            <a:headEnd/>
            <a:tailEnd/>
          </a:ln>
        </p:spPr>
        <p:txBody>
          <a:bodyPr/>
          <a:lstStyle/>
          <a:p>
            <a:fld id="{1B0E27AE-4C74-4783-B57C-366A1E52EE9E}" type="slidenum">
              <a:rPr lang="pt-BR"/>
              <a:pPr/>
              <a:t>34</a:t>
            </a:fld>
            <a:endParaRPr lang="pt-BR"/>
          </a:p>
        </p:txBody>
      </p:sp>
    </p:spTree>
    <p:extLst>
      <p:ext uri="{BB962C8B-B14F-4D97-AF65-F5344CB8AC3E}">
        <p14:creationId xmlns:p14="http://schemas.microsoft.com/office/powerpoint/2010/main" val="163458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a:ln/>
        </p:spPr>
      </p:sp>
      <p:sp>
        <p:nvSpPr>
          <p:cNvPr id="64515"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Nos fenômenos de efeitos físicos, para agir sobre a matéria, falta ao Espírito o fluido animalizado, porque só os encarnados o possuem</a:t>
            </a:r>
          </a:p>
          <a:p>
            <a:r>
              <a:rPr lang="pt-BR">
                <a:latin typeface="Arial" pitchFamily="34" charset="0"/>
                <a:ea typeface="ＭＳ Ｐゴシック" pitchFamily="34" charset="-128"/>
              </a:rPr>
              <a:t>Então, o Espírito procura alguém que o emane em abundância (é o médium de efeitos físicos)</a:t>
            </a:r>
          </a:p>
        </p:txBody>
      </p:sp>
      <p:sp>
        <p:nvSpPr>
          <p:cNvPr id="64516" name="Espaço Reservado para Número de Slide 3"/>
          <p:cNvSpPr>
            <a:spLocks noGrp="1"/>
          </p:cNvSpPr>
          <p:nvPr>
            <p:ph type="sldNum" sz="quarter" idx="5"/>
          </p:nvPr>
        </p:nvSpPr>
        <p:spPr>
          <a:noFill/>
          <a:ln>
            <a:miter lim="800000"/>
            <a:headEnd/>
            <a:tailEnd/>
          </a:ln>
        </p:spPr>
        <p:txBody>
          <a:bodyPr/>
          <a:lstStyle/>
          <a:p>
            <a:fld id="{A5169678-696E-4E12-A5BA-953B6D0CC614}" type="slidenum">
              <a:rPr lang="pt-BR"/>
              <a:pPr/>
              <a:t>35</a:t>
            </a:fld>
            <a:endParaRPr lang="pt-BR"/>
          </a:p>
        </p:txBody>
      </p:sp>
    </p:spTree>
    <p:extLst>
      <p:ext uri="{BB962C8B-B14F-4D97-AF65-F5344CB8AC3E}">
        <p14:creationId xmlns:p14="http://schemas.microsoft.com/office/powerpoint/2010/main" val="416992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fontScale="92500" lnSpcReduction="10000"/>
          </a:bodyPr>
          <a:lstStyle/>
          <a:p>
            <a:pPr>
              <a:defRPr/>
            </a:pPr>
            <a:r>
              <a:rPr lang="pt-BR" dirty="0"/>
              <a:t>O médium é imprescindível  nesse tipo de manifestação, embora, às vezes, não saiba que está servindo para esse fim e, até mesmo, possa estar distante do local em que o fenômeno ocorre</a:t>
            </a:r>
          </a:p>
          <a:p>
            <a:pPr>
              <a:defRPr/>
            </a:pPr>
            <a:endParaRPr lang="pt-BR" dirty="0"/>
          </a:p>
          <a:p>
            <a:pPr>
              <a:defRPr/>
            </a:pPr>
            <a:r>
              <a:rPr lang="pt-BR" dirty="0"/>
              <a:t>Encontrando o médium adequado, o Espírito:</a:t>
            </a:r>
          </a:p>
          <a:p>
            <a:pPr marL="228600" indent="-228600">
              <a:buFontTx/>
              <a:buAutoNum type="alphaLcParenR"/>
              <a:defRPr/>
            </a:pPr>
            <a:r>
              <a:rPr lang="pt-BR" dirty="0"/>
              <a:t>Combina seu próprio fluido com o fluido do médium e com os fluidos do meio ambiente (natureza)</a:t>
            </a:r>
          </a:p>
          <a:p>
            <a:pPr marL="228600" indent="-228600">
              <a:buFontTx/>
              <a:buAutoNum type="alphaLcParenR"/>
              <a:defRPr/>
            </a:pPr>
            <a:r>
              <a:rPr lang="pt-BR" dirty="0"/>
              <a:t>Com essa mistura, satura os espaços interatômicos e intermoleculares da matéria</a:t>
            </a:r>
          </a:p>
          <a:p>
            <a:pPr marL="228600" indent="-228600">
              <a:buFontTx/>
              <a:buAutoNum type="alphaLcParenR"/>
              <a:defRPr/>
            </a:pPr>
            <a:endParaRPr lang="pt-BR" dirty="0"/>
          </a:p>
          <a:p>
            <a:pPr marL="228600" indent="-228600">
              <a:defRPr/>
            </a:pPr>
            <a:r>
              <a:rPr lang="pt-BR" dirty="0"/>
              <a:t>Sabe-se que a matéria não é contínua, senão para nossos sentidos</a:t>
            </a:r>
          </a:p>
          <a:p>
            <a:pPr marL="228600" indent="-228600">
              <a:defRPr/>
            </a:pPr>
            <a:r>
              <a:rPr lang="pt-BR" dirty="0"/>
              <a:t>Cheia de espaços vazios, a matéria tem apenas pequena percentagem de massa, propriamente dita</a:t>
            </a:r>
          </a:p>
          <a:p>
            <a:pPr marL="228600" indent="-228600">
              <a:defRPr/>
            </a:pPr>
            <a:r>
              <a:rPr lang="pt-BR" dirty="0"/>
              <a:t>Afirma-se que, em se retirando todos os espaços vazios da matéria que a forma, a Terra se reduziria ao tamanho de uma bola de futebol</a:t>
            </a:r>
          </a:p>
          <a:p>
            <a:pPr marL="228600" indent="-228600">
              <a:defRPr/>
            </a:pPr>
            <a:endParaRPr lang="pt-BR" dirty="0"/>
          </a:p>
          <a:p>
            <a:pPr marL="228600" indent="-228600">
              <a:defRPr/>
            </a:pPr>
            <a:r>
              <a:rPr lang="pt-BR" dirty="0"/>
              <a:t>Há uma continuidade perfeita entre a mente do Espírito e o objeto movimentado, por meio dos elementos intermediários de natureza fluídica (semimaterial): o perispírito e os fluidos</a:t>
            </a:r>
          </a:p>
          <a:p>
            <a:pPr marL="228600" indent="-228600">
              <a:defRPr/>
            </a:pPr>
            <a:endParaRPr lang="pt-BR" dirty="0"/>
          </a:p>
          <a:p>
            <a:pPr marL="228600" indent="-228600">
              <a:defRPr/>
            </a:pPr>
            <a:r>
              <a:rPr lang="pt-BR" dirty="0"/>
              <a:t>c) Por meio dessa ligação fluídica, o Espírito consegue “animar” objetos materiais, compor formas e, por efeito de sua vontade, movimentá-los</a:t>
            </a:r>
          </a:p>
        </p:txBody>
      </p:sp>
      <p:sp>
        <p:nvSpPr>
          <p:cNvPr id="66564" name="Espaço Reservado para Número de Slide 3"/>
          <p:cNvSpPr>
            <a:spLocks noGrp="1"/>
          </p:cNvSpPr>
          <p:nvPr>
            <p:ph type="sldNum" sz="quarter" idx="5"/>
          </p:nvPr>
        </p:nvSpPr>
        <p:spPr>
          <a:noFill/>
          <a:ln>
            <a:miter lim="800000"/>
            <a:headEnd/>
            <a:tailEnd/>
          </a:ln>
        </p:spPr>
        <p:txBody>
          <a:bodyPr/>
          <a:lstStyle/>
          <a:p>
            <a:fld id="{AC38FF6C-816D-4B59-9614-CBC85209DFCD}" type="slidenum">
              <a:rPr lang="pt-BR"/>
              <a:pPr/>
              <a:t>36</a:t>
            </a:fld>
            <a:endParaRPr lang="pt-BR"/>
          </a:p>
        </p:txBody>
      </p:sp>
    </p:spTree>
    <p:extLst>
      <p:ext uri="{BB962C8B-B14F-4D97-AF65-F5344CB8AC3E}">
        <p14:creationId xmlns:p14="http://schemas.microsoft.com/office/powerpoint/2010/main" val="307785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a:ln/>
        </p:spPr>
      </p:sp>
      <p:sp>
        <p:nvSpPr>
          <p:cNvPr id="68611"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Na comunicação inteligente</a:t>
            </a:r>
          </a:p>
          <a:p>
            <a:r>
              <a:rPr lang="pt-BR" dirty="0">
                <a:latin typeface="Arial" pitchFamily="34" charset="0"/>
                <a:ea typeface="ＭＳ Ｐゴシック" pitchFamily="34" charset="-128"/>
              </a:rPr>
              <a:t>A ligação do Espírito a seu próprio corpo físico, pelo perispírito, teve lugar no processo da reencarnação e não pode ser desfeita, sob pena de desagregação do corpo físico</a:t>
            </a:r>
          </a:p>
          <a:p>
            <a:endParaRPr lang="pt-BR" dirty="0">
              <a:latin typeface="Arial" pitchFamily="34" charset="0"/>
              <a:ea typeface="ＭＳ Ｐゴシック" pitchFamily="34" charset="-128"/>
            </a:endParaRPr>
          </a:p>
          <a:p>
            <a:r>
              <a:rPr lang="pt-BR" dirty="0">
                <a:latin typeface="Arial" pitchFamily="34" charset="0"/>
                <a:ea typeface="ＭＳ Ｐゴシック" pitchFamily="34" charset="-128"/>
              </a:rPr>
              <a:t>Convém lembrar que o fenômeno inteligente pode estar combinado com o fenômeno de efeito físico</a:t>
            </a:r>
          </a:p>
        </p:txBody>
      </p:sp>
      <p:sp>
        <p:nvSpPr>
          <p:cNvPr id="68612" name="Espaço Reservado para Número de Slide 3"/>
          <p:cNvSpPr>
            <a:spLocks noGrp="1"/>
          </p:cNvSpPr>
          <p:nvPr>
            <p:ph type="sldNum" sz="quarter" idx="5"/>
          </p:nvPr>
        </p:nvSpPr>
        <p:spPr>
          <a:noFill/>
          <a:ln>
            <a:miter lim="800000"/>
            <a:headEnd/>
            <a:tailEnd/>
          </a:ln>
        </p:spPr>
        <p:txBody>
          <a:bodyPr/>
          <a:lstStyle/>
          <a:p>
            <a:fld id="{32B6D4B1-1E1B-451C-83CA-9B6318F1773A}" type="slidenum">
              <a:rPr lang="pt-BR"/>
              <a:pPr/>
              <a:t>37</a:t>
            </a:fld>
            <a:endParaRPr lang="pt-BR" dirty="0"/>
          </a:p>
        </p:txBody>
      </p:sp>
    </p:spTree>
    <p:extLst>
      <p:ext uri="{BB962C8B-B14F-4D97-AF65-F5344CB8AC3E}">
        <p14:creationId xmlns:p14="http://schemas.microsoft.com/office/powerpoint/2010/main" val="2192732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Espírito comunicante jamais toma o lugar do Espírito encarnado, apenas influi sobre ele, em ação fluídica</a:t>
            </a:r>
          </a:p>
        </p:txBody>
      </p:sp>
      <p:sp>
        <p:nvSpPr>
          <p:cNvPr id="70660" name="Espaço Reservado para Número de Slide 3"/>
          <p:cNvSpPr>
            <a:spLocks noGrp="1"/>
          </p:cNvSpPr>
          <p:nvPr>
            <p:ph type="sldNum" sz="quarter" idx="5"/>
          </p:nvPr>
        </p:nvSpPr>
        <p:spPr>
          <a:noFill/>
          <a:ln>
            <a:miter lim="800000"/>
            <a:headEnd/>
            <a:tailEnd/>
          </a:ln>
        </p:spPr>
        <p:txBody>
          <a:bodyPr/>
          <a:lstStyle/>
          <a:p>
            <a:fld id="{5225DACC-26E5-4A62-8C5B-FD9B1CB04AA3}" type="slidenum">
              <a:rPr lang="pt-BR"/>
              <a:pPr/>
              <a:t>38</a:t>
            </a:fld>
            <a:endParaRPr lang="pt-BR" dirty="0"/>
          </a:p>
        </p:txBody>
      </p:sp>
    </p:spTree>
    <p:extLst>
      <p:ext uri="{BB962C8B-B14F-4D97-AF65-F5344CB8AC3E}">
        <p14:creationId xmlns:p14="http://schemas.microsoft.com/office/powerpoint/2010/main" val="1628617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a:ln/>
        </p:spPr>
      </p:sp>
      <p:sp>
        <p:nvSpPr>
          <p:cNvPr id="72707"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Os fenômenos mediúnicos intelectuais dependem de um estado especial da consciência</a:t>
            </a:r>
          </a:p>
          <a:p>
            <a:r>
              <a:rPr lang="pt-BR" dirty="0">
                <a:latin typeface="Arial" pitchFamily="34" charset="0"/>
                <a:ea typeface="ＭＳ Ｐゴシック" pitchFamily="34" charset="-128"/>
              </a:rPr>
              <a:t>Esse estado especial da consciência ocorre quando há certa exteriorização do perispírito do médium</a:t>
            </a:r>
          </a:p>
          <a:p>
            <a:r>
              <a:rPr lang="pt-BR" dirty="0">
                <a:latin typeface="Arial" pitchFamily="34" charset="0"/>
                <a:ea typeface="ＭＳ Ｐゴシック" pitchFamily="34" charset="-128"/>
              </a:rPr>
              <a:t>O médium, nessa circunstância, mais livre das vibrações grosseiras da matéria, entra na posse de seus sentidos espirituais, podendo, então, sentir intuitivamente a amplitude do Mundo Invisível que nos rodeia</a:t>
            </a:r>
          </a:p>
        </p:txBody>
      </p:sp>
      <p:sp>
        <p:nvSpPr>
          <p:cNvPr id="72708" name="Espaço Reservado para Número de Slide 3"/>
          <p:cNvSpPr>
            <a:spLocks noGrp="1"/>
          </p:cNvSpPr>
          <p:nvPr>
            <p:ph type="sldNum" sz="quarter" idx="5"/>
          </p:nvPr>
        </p:nvSpPr>
        <p:spPr>
          <a:noFill/>
          <a:ln>
            <a:miter lim="800000"/>
            <a:headEnd/>
            <a:tailEnd/>
          </a:ln>
        </p:spPr>
        <p:txBody>
          <a:bodyPr/>
          <a:lstStyle/>
          <a:p>
            <a:fld id="{0CD1136A-378A-4639-B255-B7B5EDABFA43}" type="slidenum">
              <a:rPr lang="pt-BR"/>
              <a:pPr/>
              <a:t>39</a:t>
            </a:fld>
            <a:endParaRPr lang="pt-BR" dirty="0"/>
          </a:p>
        </p:txBody>
      </p:sp>
    </p:spTree>
    <p:extLst>
      <p:ext uri="{BB962C8B-B14F-4D97-AF65-F5344CB8AC3E}">
        <p14:creationId xmlns:p14="http://schemas.microsoft.com/office/powerpoint/2010/main" val="4047813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0460D427-5149-40C9-ACC1-2E0D4FC4B76F}" type="slidenum">
              <a:rPr lang="pt-BR"/>
              <a:pPr/>
              <a:t>40</a:t>
            </a:fld>
            <a:endParaRPr lang="pt-BR" dirty="0"/>
          </a:p>
        </p:txBody>
      </p:sp>
      <p:sp>
        <p:nvSpPr>
          <p:cNvPr id="74755"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pPr eaLnBrk="1" hangingPunct="1">
              <a:defRPr/>
            </a:pPr>
            <a:r>
              <a:rPr lang="en-US" dirty="0" err="1">
                <a:cs typeface="+mn-cs"/>
              </a:rPr>
              <a:t>Em</a:t>
            </a:r>
            <a:r>
              <a:rPr lang="en-US" dirty="0">
                <a:cs typeface="+mn-cs"/>
              </a:rPr>
              <a:t> </a:t>
            </a:r>
            <a:r>
              <a:rPr lang="en-US" dirty="0" err="1">
                <a:cs typeface="+mn-cs"/>
              </a:rPr>
              <a:t>tal</a:t>
            </a:r>
            <a:r>
              <a:rPr lang="en-US" dirty="0">
                <a:cs typeface="+mn-cs"/>
              </a:rPr>
              <a:t> </a:t>
            </a:r>
            <a:r>
              <a:rPr lang="en-US" dirty="0" err="1">
                <a:cs typeface="+mn-cs"/>
              </a:rPr>
              <a:t>estado</a:t>
            </a:r>
            <a:r>
              <a:rPr lang="en-US" dirty="0">
                <a:cs typeface="+mn-cs"/>
              </a:rPr>
              <a:t>, </a:t>
            </a:r>
            <a:r>
              <a:rPr lang="en-US" dirty="0" err="1">
                <a:cs typeface="+mn-cs"/>
              </a:rPr>
              <a:t>por</a:t>
            </a:r>
            <a:r>
              <a:rPr lang="en-US" dirty="0">
                <a:cs typeface="+mn-cs"/>
              </a:rPr>
              <a:t> um </a:t>
            </a:r>
            <a:r>
              <a:rPr lang="en-US" dirty="0" err="1">
                <a:cs typeface="+mn-cs"/>
              </a:rPr>
              <a:t>fenômeno</a:t>
            </a:r>
            <a:r>
              <a:rPr lang="en-US" dirty="0">
                <a:cs typeface="+mn-cs"/>
              </a:rPr>
              <a:t> de </a:t>
            </a:r>
            <a:r>
              <a:rPr lang="en-US" dirty="0" err="1">
                <a:cs typeface="+mn-cs"/>
              </a:rPr>
              <a:t>associação</a:t>
            </a:r>
            <a:r>
              <a:rPr lang="en-US" dirty="0">
                <a:cs typeface="+mn-cs"/>
              </a:rPr>
              <a:t> e </a:t>
            </a:r>
            <a:r>
              <a:rPr lang="en-US" dirty="0" err="1">
                <a:cs typeface="+mn-cs"/>
              </a:rPr>
              <a:t>assimilação</a:t>
            </a:r>
            <a:r>
              <a:rPr lang="en-US" dirty="0">
                <a:cs typeface="+mn-cs"/>
              </a:rPr>
              <a:t> da </a:t>
            </a:r>
            <a:r>
              <a:rPr lang="en-US" dirty="0" err="1">
                <a:cs typeface="+mn-cs"/>
              </a:rPr>
              <a:t>onda</a:t>
            </a:r>
            <a:r>
              <a:rPr lang="en-US" dirty="0">
                <a:cs typeface="+mn-cs"/>
              </a:rPr>
              <a:t> do </a:t>
            </a:r>
            <a:r>
              <a:rPr lang="en-US" dirty="0" err="1">
                <a:cs typeface="+mn-cs"/>
              </a:rPr>
              <a:t>pensamento</a:t>
            </a:r>
            <a:r>
              <a:rPr lang="en-US" dirty="0">
                <a:cs typeface="+mn-cs"/>
              </a:rPr>
              <a:t> dos </a:t>
            </a:r>
            <a:r>
              <a:rPr lang="en-US" dirty="0" err="1">
                <a:cs typeface="+mn-cs"/>
              </a:rPr>
              <a:t>desencarnados</a:t>
            </a:r>
            <a:r>
              <a:rPr lang="en-US" dirty="0">
                <a:cs typeface="+mn-cs"/>
              </a:rPr>
              <a:t>, o </a:t>
            </a:r>
            <a:r>
              <a:rPr lang="en-US" dirty="0" err="1">
                <a:cs typeface="+mn-cs"/>
              </a:rPr>
              <a:t>médium</a:t>
            </a:r>
            <a:r>
              <a:rPr lang="en-US" dirty="0">
                <a:cs typeface="+mn-cs"/>
              </a:rPr>
              <a:t> </a:t>
            </a:r>
            <a:r>
              <a:rPr lang="en-US" dirty="0" err="1">
                <a:cs typeface="+mn-cs"/>
              </a:rPr>
              <a:t>lhes</a:t>
            </a:r>
            <a:r>
              <a:rPr lang="en-US" dirty="0">
                <a:cs typeface="+mn-cs"/>
              </a:rPr>
              <a:t> serve de </a:t>
            </a:r>
            <a:r>
              <a:rPr lang="en-US" dirty="0" err="1">
                <a:cs typeface="+mn-cs"/>
              </a:rPr>
              <a:t>instrumento</a:t>
            </a:r>
            <a:r>
              <a:rPr lang="en-US" dirty="0">
                <a:cs typeface="+mn-cs"/>
              </a:rPr>
              <a:t>, </a:t>
            </a:r>
            <a:r>
              <a:rPr lang="en-US" dirty="0" err="1">
                <a:cs typeface="+mn-cs"/>
              </a:rPr>
              <a:t>inconsciente</a:t>
            </a:r>
            <a:r>
              <a:rPr lang="en-US" dirty="0">
                <a:cs typeface="+mn-cs"/>
              </a:rPr>
              <a:t> </a:t>
            </a:r>
            <a:r>
              <a:rPr lang="en-US" dirty="0" err="1">
                <a:cs typeface="+mn-cs"/>
              </a:rPr>
              <a:t>ou</a:t>
            </a:r>
            <a:r>
              <a:rPr lang="en-US" dirty="0">
                <a:cs typeface="+mn-cs"/>
              </a:rPr>
              <a:t> </a:t>
            </a:r>
            <a:r>
              <a:rPr lang="en-US" dirty="0" err="1">
                <a:cs typeface="+mn-cs"/>
              </a:rPr>
              <a:t>conscientemente</a:t>
            </a:r>
            <a:r>
              <a:rPr lang="en-US" dirty="0">
                <a:cs typeface="+mn-cs"/>
              </a:rPr>
              <a:t>, </a:t>
            </a:r>
            <a:r>
              <a:rPr lang="en-US" dirty="0" err="1">
                <a:cs typeface="+mn-cs"/>
              </a:rPr>
              <a:t>conforme</a:t>
            </a:r>
            <a:r>
              <a:rPr lang="en-US" dirty="0">
                <a:cs typeface="+mn-cs"/>
              </a:rPr>
              <a:t> a </a:t>
            </a:r>
            <a:r>
              <a:rPr lang="en-US" dirty="0" err="1">
                <a:cs typeface="+mn-cs"/>
              </a:rPr>
              <a:t>maior</a:t>
            </a:r>
            <a:r>
              <a:rPr lang="en-US" dirty="0">
                <a:cs typeface="+mn-cs"/>
              </a:rPr>
              <a:t> </a:t>
            </a:r>
            <a:r>
              <a:rPr lang="en-US" dirty="0" err="1">
                <a:cs typeface="+mn-cs"/>
              </a:rPr>
              <a:t>ou</a:t>
            </a:r>
            <a:r>
              <a:rPr lang="en-US" dirty="0">
                <a:cs typeface="+mn-cs"/>
              </a:rPr>
              <a:t> </a:t>
            </a:r>
            <a:r>
              <a:rPr lang="en-US" dirty="0" err="1">
                <a:cs typeface="+mn-cs"/>
              </a:rPr>
              <a:t>menor</a:t>
            </a:r>
            <a:r>
              <a:rPr lang="en-US" dirty="0">
                <a:cs typeface="+mn-cs"/>
              </a:rPr>
              <a:t> </a:t>
            </a:r>
            <a:r>
              <a:rPr lang="en-US" dirty="0" err="1">
                <a:cs typeface="+mn-cs"/>
              </a:rPr>
              <a:t>exteriorização</a:t>
            </a:r>
            <a:r>
              <a:rPr lang="en-US" dirty="0">
                <a:cs typeface="+mn-cs"/>
              </a:rPr>
              <a:t> </a:t>
            </a:r>
            <a:r>
              <a:rPr lang="en-US" dirty="0" err="1">
                <a:cs typeface="+mn-cs"/>
              </a:rPr>
              <a:t>conseguida</a:t>
            </a:r>
            <a:endParaRPr lang="en-US" dirty="0">
              <a:cs typeface="+mn-cs"/>
            </a:endParaRPr>
          </a:p>
          <a:p>
            <a:pPr eaLnBrk="1" hangingPunct="1">
              <a:defRPr/>
            </a:pPr>
            <a:endParaRPr lang="en-US" dirty="0">
              <a:cs typeface="+mn-cs"/>
            </a:endParaRPr>
          </a:p>
          <a:p>
            <a:pPr eaLnBrk="1" hangingPunct="1">
              <a:defRPr/>
            </a:pPr>
            <a:r>
              <a:rPr lang="en-US" dirty="0" err="1">
                <a:cs typeface="+mn-cs"/>
              </a:rPr>
              <a:t>Assimilado</a:t>
            </a:r>
            <a:r>
              <a:rPr lang="en-US" dirty="0">
                <a:cs typeface="+mn-cs"/>
              </a:rPr>
              <a:t> o </a:t>
            </a:r>
            <a:r>
              <a:rPr lang="en-US" dirty="0" err="1">
                <a:cs typeface="+mn-cs"/>
              </a:rPr>
              <a:t>pensamento</a:t>
            </a:r>
            <a:r>
              <a:rPr lang="en-US" dirty="0">
                <a:cs typeface="+mn-cs"/>
              </a:rPr>
              <a:t> do </a:t>
            </a:r>
            <a:r>
              <a:rPr lang="en-US" dirty="0" err="1">
                <a:cs typeface="+mn-cs"/>
              </a:rPr>
              <a:t>Espírito</a:t>
            </a:r>
            <a:r>
              <a:rPr lang="en-US" dirty="0">
                <a:cs typeface="+mn-cs"/>
              </a:rPr>
              <a:t>, o </a:t>
            </a:r>
            <a:r>
              <a:rPr lang="en-US" dirty="0" err="1">
                <a:cs typeface="+mn-cs"/>
              </a:rPr>
              <a:t>médium</a:t>
            </a:r>
            <a:r>
              <a:rPr lang="en-US" dirty="0">
                <a:cs typeface="+mn-cs"/>
              </a:rPr>
              <a:t> o </a:t>
            </a:r>
            <a:r>
              <a:rPr lang="en-US" dirty="0" err="1">
                <a:cs typeface="+mn-cs"/>
              </a:rPr>
              <a:t>interpretará</a:t>
            </a:r>
            <a:r>
              <a:rPr lang="en-US" dirty="0">
                <a:cs typeface="+mn-cs"/>
              </a:rPr>
              <a:t> </a:t>
            </a:r>
            <a:r>
              <a:rPr lang="en-US" dirty="0" err="1">
                <a:cs typeface="+mn-cs"/>
              </a:rPr>
              <a:t>para</a:t>
            </a:r>
            <a:r>
              <a:rPr lang="en-US" dirty="0">
                <a:cs typeface="+mn-cs"/>
              </a:rPr>
              <a:t> </a:t>
            </a:r>
            <a:r>
              <a:rPr lang="en-US" dirty="0" err="1">
                <a:cs typeface="+mn-cs"/>
              </a:rPr>
              <a:t>transmiti</a:t>
            </a:r>
            <a:r>
              <a:rPr lang="en-US" dirty="0">
                <a:cs typeface="+mn-cs"/>
              </a:rPr>
              <a:t>-lo </a:t>
            </a:r>
            <a:r>
              <a:rPr lang="en-US" dirty="0" err="1">
                <a:cs typeface="+mn-cs"/>
              </a:rPr>
              <a:t>ao</a:t>
            </a:r>
            <a:r>
              <a:rPr lang="en-US" dirty="0">
                <a:cs typeface="+mn-cs"/>
              </a:rPr>
              <a:t> </a:t>
            </a:r>
            <a:r>
              <a:rPr lang="en-US" dirty="0" err="1">
                <a:cs typeface="+mn-cs"/>
              </a:rPr>
              <a:t>plano</a:t>
            </a:r>
            <a:r>
              <a:rPr lang="en-US" dirty="0">
                <a:cs typeface="+mn-cs"/>
              </a:rPr>
              <a:t> </a:t>
            </a:r>
            <a:r>
              <a:rPr lang="en-US" dirty="0" err="1">
                <a:cs typeface="+mn-cs"/>
              </a:rPr>
              <a:t>físico</a:t>
            </a:r>
            <a:r>
              <a:rPr lang="en-US" dirty="0">
                <a:cs typeface="+mn-cs"/>
              </a:rPr>
              <a:t> </a:t>
            </a:r>
            <a:r>
              <a:rPr lang="en-US" dirty="0" err="1">
                <a:cs typeface="+mn-cs"/>
              </a:rPr>
              <a:t>em</a:t>
            </a:r>
            <a:r>
              <a:rPr lang="en-US" dirty="0">
                <a:cs typeface="+mn-cs"/>
              </a:rPr>
              <a:t> </a:t>
            </a:r>
            <a:r>
              <a:rPr lang="en-US" dirty="0" err="1">
                <a:cs typeface="+mn-cs"/>
              </a:rPr>
              <a:t>que</a:t>
            </a:r>
            <a:r>
              <a:rPr lang="en-US" dirty="0">
                <a:cs typeface="+mn-cs"/>
              </a:rPr>
              <a:t> </a:t>
            </a:r>
            <a:r>
              <a:rPr lang="en-US" dirty="0" err="1">
                <a:cs typeface="+mn-cs"/>
              </a:rPr>
              <a:t>vivemos</a:t>
            </a:r>
            <a:endParaRPr lang="en-US" dirty="0">
              <a:cs typeface="+mn-cs"/>
            </a:endParaRPr>
          </a:p>
        </p:txBody>
      </p:sp>
    </p:spTree>
    <p:extLst>
      <p:ext uri="{BB962C8B-B14F-4D97-AF65-F5344CB8AC3E}">
        <p14:creationId xmlns:p14="http://schemas.microsoft.com/office/powerpoint/2010/main" val="1864111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a:ln/>
        </p:spPr>
      </p:sp>
      <p:sp>
        <p:nvSpPr>
          <p:cNvPr id="76803"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Nos casos de psicofonia inconsciente, em que há grande expansão perispiritual, o Espírito comunicante poderá atuar diretamente sobre o cérebro do médium, por meio dos centros nervosos liberados</a:t>
            </a:r>
          </a:p>
        </p:txBody>
      </p:sp>
      <p:sp>
        <p:nvSpPr>
          <p:cNvPr id="76804" name="Espaço Reservado para Número de Slide 3"/>
          <p:cNvSpPr>
            <a:spLocks noGrp="1"/>
          </p:cNvSpPr>
          <p:nvPr>
            <p:ph type="sldNum" sz="quarter" idx="5"/>
          </p:nvPr>
        </p:nvSpPr>
        <p:spPr>
          <a:noFill/>
          <a:ln>
            <a:miter lim="800000"/>
            <a:headEnd/>
            <a:tailEnd/>
          </a:ln>
        </p:spPr>
        <p:txBody>
          <a:bodyPr/>
          <a:lstStyle/>
          <a:p>
            <a:fld id="{4D6D073C-CCE2-4A3F-A98A-3C48F6134C19}" type="slidenum">
              <a:rPr lang="pt-BR"/>
              <a:pPr/>
              <a:t>41</a:t>
            </a:fld>
            <a:endParaRPr lang="pt-BR"/>
          </a:p>
        </p:txBody>
      </p:sp>
    </p:spTree>
    <p:extLst>
      <p:ext uri="{BB962C8B-B14F-4D97-AF65-F5344CB8AC3E}">
        <p14:creationId xmlns:p14="http://schemas.microsoft.com/office/powerpoint/2010/main" val="3103548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57327B1-3557-4E80-810B-474BA9390DB0}" type="slidenum">
              <a:rPr lang="pt-BR" sz="1200"/>
              <a:pPr algn="r" eaLnBrk="1" hangingPunct="1"/>
              <a:t>43</a:t>
            </a:fld>
            <a:endParaRPr lang="pt-BR" sz="1200"/>
          </a:p>
        </p:txBody>
      </p:sp>
      <p:sp>
        <p:nvSpPr>
          <p:cNvPr id="79875"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18008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As bilocações dos Espíritos são os fatos marcantes que atestam o desprendimento do Perispírito. Kardec, em Obras Póstumas, diz: "Fica, pois, demonstrado que uma pessoa viva pode aparecer simultaneamente em dois pontos diferentes; num, com o corpo real; em outro, com o Perispírito condensado, momentaneamente, sob a aparência de suas formas materiais". (Lex, 1993, p. 62 a 74) </a:t>
            </a:r>
          </a:p>
          <a:p>
            <a:r>
              <a:rPr lang="pt-BR" dirty="0"/>
              <a:t>Em todo o ato mediúnico, o Espírito aproxima-se do médium e o envolve em suas vibrações espirituais. Essas vibrações irradiam-se de seu corpo espiritual, atingindo o corpo espiritual do médium. A esse toque vibratório semelhante</a:t>
            </a:r>
            <a:r>
              <a:rPr lang="pt-BR" sz="1200" dirty="0"/>
              <a:t> </a:t>
            </a:r>
            <a:r>
              <a:rPr lang="pt-BR" dirty="0"/>
              <a:t>a um brando choque elétrico reage o perispírito do médium.</a:t>
            </a:r>
          </a:p>
          <a:p>
            <a:endParaRPr lang="pt-BR" dirty="0"/>
          </a:p>
        </p:txBody>
      </p:sp>
      <p:sp>
        <p:nvSpPr>
          <p:cNvPr id="4" name="Espaço Reservado para Número de Slide 3"/>
          <p:cNvSpPr>
            <a:spLocks noGrp="1"/>
          </p:cNvSpPr>
          <p:nvPr>
            <p:ph type="sldNum" sz="quarter" idx="10"/>
          </p:nvPr>
        </p:nvSpPr>
        <p:spPr/>
        <p:txBody>
          <a:bodyPr/>
          <a:lstStyle/>
          <a:p>
            <a:fld id="{53DFDBFA-9415-4FAD-989B-97AB1A898B7C}" type="slidenum">
              <a:rPr lang="pt-BR" smtClean="0"/>
              <a:pPr/>
              <a:t>5</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F0392E7C-9CFA-40F1-BE99-FC7E159040A8}" type="slidenum">
              <a:rPr lang="pt-BR"/>
              <a:pPr/>
              <a:t>44</a:t>
            </a:fld>
            <a:endParaRPr lang="pt-B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pt-BR">
                <a:latin typeface="Arial" pitchFamily="34" charset="0"/>
                <a:ea typeface="ＭＳ Ｐゴシック" pitchFamily="34" charset="-128"/>
              </a:rPr>
              <a:t>Capítulo 2 – Temas de atitudes diárias</a:t>
            </a:r>
          </a:p>
          <a:p>
            <a:pPr eaLnBrk="1" hangingPunct="1"/>
            <a:r>
              <a:rPr lang="pt-BR">
                <a:latin typeface="Arial" pitchFamily="34" charset="0"/>
                <a:ea typeface="ＭＳ Ｐゴシック" pitchFamily="34" charset="-128"/>
              </a:rPr>
              <a:t>9. Cultivo das virtudes, pág. 67</a:t>
            </a:r>
          </a:p>
        </p:txBody>
      </p:sp>
    </p:spTree>
    <p:extLst>
      <p:ext uri="{BB962C8B-B14F-4D97-AF65-F5344CB8AC3E}">
        <p14:creationId xmlns:p14="http://schemas.microsoft.com/office/powerpoint/2010/main" val="2378509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B41E8D3A-FD0C-4EDD-A7BF-6D38EBDE8C54}" type="slidenum">
              <a:rPr lang="pt-BR"/>
              <a:pPr/>
              <a:t>47</a:t>
            </a:fld>
            <a:endParaRPr lang="pt-BR"/>
          </a:p>
        </p:txBody>
      </p:sp>
      <p:sp>
        <p:nvSpPr>
          <p:cNvPr id="86019"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388342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F144C1BD-FE13-43C5-8F7E-C2B2CD5C7D40}" type="slidenum">
              <a:rPr lang="pt-BR"/>
              <a:pPr/>
              <a:t>48</a:t>
            </a:fld>
            <a:endParaRPr lang="pt-B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pt-BR" dirty="0">
                <a:latin typeface="Arial" pitchFamily="34" charset="0"/>
                <a:ea typeface="ＭＳ Ｐゴシック" pitchFamily="34" charset="-128"/>
                <a:cs typeface="Arial" pitchFamily="34" charset="0"/>
                <a:sym typeface="Arial" pitchFamily="34" charset="0"/>
              </a:rPr>
              <a:t>Santo Agostinho ao fim de cada dia passava seu dia em revista, questionando-se sobre suas faltas, se algum irmão teria queixas contra ele</a:t>
            </a:r>
            <a:endParaRPr lang="pt-BR" b="1" dirty="0">
              <a:latin typeface="Arial" pitchFamily="34" charset="0"/>
              <a:ea typeface="ＭＳ Ｐゴシック" pitchFamily="34" charset="-128"/>
              <a:cs typeface="Arial" pitchFamily="34" charset="0"/>
              <a:sym typeface="Helvetica Light" charset="0"/>
            </a:endParaRPr>
          </a:p>
        </p:txBody>
      </p:sp>
    </p:spTree>
    <p:extLst>
      <p:ext uri="{BB962C8B-B14F-4D97-AF65-F5344CB8AC3E}">
        <p14:creationId xmlns:p14="http://schemas.microsoft.com/office/powerpoint/2010/main" val="1323614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ço Reservado para Imagem de Slide 1"/>
          <p:cNvSpPr>
            <a:spLocks noGrp="1" noRot="1" noChangeAspect="1" noTextEdit="1"/>
          </p:cNvSpPr>
          <p:nvPr>
            <p:ph type="sldImg"/>
          </p:nvPr>
        </p:nvSpPr>
        <p:spPr>
          <a:ln/>
        </p:spPr>
      </p:sp>
      <p:sp>
        <p:nvSpPr>
          <p:cNvPr id="94211" name="Espaço Reservado para Anotações 2"/>
          <p:cNvSpPr>
            <a:spLocks noGrp="1"/>
          </p:cNvSpPr>
          <p:nvPr>
            <p:ph type="body" idx="1"/>
          </p:nvPr>
        </p:nvSpPr>
        <p:spPr>
          <a:noFill/>
        </p:spPr>
        <p:txBody>
          <a:bodyPr/>
          <a:lstStyle/>
          <a:p>
            <a:pPr marL="171450" indent="-171450">
              <a:buFontTx/>
              <a:buChar char="•"/>
            </a:pPr>
            <a:r>
              <a:rPr lang="pt-BR" dirty="0">
                <a:latin typeface="Arial" pitchFamily="34" charset="0"/>
                <a:ea typeface="ＭＳ Ｐゴシック" pitchFamily="34" charset="-128"/>
              </a:rPr>
              <a:t>“mas como há de julgar-se a si mesmo?</a:t>
            </a:r>
          </a:p>
          <a:p>
            <a:pPr marL="171450" indent="-171450">
              <a:buFontTx/>
              <a:buChar char="•"/>
            </a:pPr>
            <a:r>
              <a:rPr lang="pt-BR" dirty="0">
                <a:latin typeface="Arial" pitchFamily="34" charset="0"/>
                <a:ea typeface="ＭＳ Ｐゴシック" pitchFamily="34" charset="-128"/>
              </a:rPr>
              <a:t>Não está aí a ilusão do amor-próprio para atenuar faltas e torná-las desculpáveis?</a:t>
            </a:r>
          </a:p>
          <a:p>
            <a:pPr marL="171450" indent="-171450">
              <a:buFontTx/>
              <a:buChar char="•"/>
            </a:pPr>
            <a:r>
              <a:rPr lang="pt-BR" dirty="0">
                <a:latin typeface="Arial" pitchFamily="34" charset="0"/>
                <a:ea typeface="ＭＳ Ｐゴシック" pitchFamily="34" charset="-128"/>
              </a:rPr>
              <a:t>O avarento se considera econômico e previdente</a:t>
            </a:r>
          </a:p>
          <a:p>
            <a:pPr marL="171450" indent="-171450">
              <a:buFontTx/>
              <a:buChar char="•"/>
            </a:pPr>
            <a:r>
              <a:rPr lang="pt-BR" dirty="0">
                <a:latin typeface="Arial" pitchFamily="34" charset="0"/>
                <a:ea typeface="ＭＳ Ｐゴシック" pitchFamily="34" charset="-128"/>
              </a:rPr>
              <a:t>O orgulhoso julga que em si só há dignidade</a:t>
            </a:r>
          </a:p>
        </p:txBody>
      </p:sp>
      <p:sp>
        <p:nvSpPr>
          <p:cNvPr id="94212" name="Espaço Reservado para Número de Slide 3"/>
          <p:cNvSpPr>
            <a:spLocks noGrp="1"/>
          </p:cNvSpPr>
          <p:nvPr>
            <p:ph type="sldNum" sz="quarter" idx="5"/>
          </p:nvPr>
        </p:nvSpPr>
        <p:spPr>
          <a:noFill/>
          <a:ln>
            <a:miter lim="800000"/>
            <a:headEnd/>
            <a:tailEnd/>
          </a:ln>
        </p:spPr>
        <p:txBody>
          <a:bodyPr/>
          <a:lstStyle/>
          <a:p>
            <a:fld id="{05736A6A-B1C5-4B5A-B012-A86C10DF12E2}" type="slidenum">
              <a:rPr lang="pt-BR"/>
              <a:pPr/>
              <a:t>53</a:t>
            </a:fld>
            <a:endParaRPr lang="pt-BR"/>
          </a:p>
        </p:txBody>
      </p:sp>
    </p:spTree>
    <p:extLst>
      <p:ext uri="{BB962C8B-B14F-4D97-AF65-F5344CB8AC3E}">
        <p14:creationId xmlns:p14="http://schemas.microsoft.com/office/powerpoint/2010/main" val="2747501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99C8E64B-7CF8-40E4-8C03-73BB4A0B67D4}" type="slidenum">
              <a:rPr lang="pt-BR"/>
              <a:pPr/>
              <a:t>55</a:t>
            </a:fld>
            <a:endParaRPr lang="pt-BR"/>
          </a:p>
        </p:txBody>
      </p:sp>
      <p:sp>
        <p:nvSpPr>
          <p:cNvPr id="97283"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558701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a:ln/>
        </p:spPr>
      </p:sp>
      <p:sp>
        <p:nvSpPr>
          <p:cNvPr id="99331"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Familiares, amizades, colegas de escola ou de profissão, companheiros da vida social </a:t>
            </a:r>
            <a:r>
              <a:rPr lang="pt-BR" dirty="0" err="1">
                <a:latin typeface="Arial" pitchFamily="34" charset="0"/>
                <a:ea typeface="ＭＳ Ｐゴシック" pitchFamily="34" charset="-128"/>
              </a:rPr>
              <a:t>etc</a:t>
            </a:r>
            <a:endParaRPr lang="pt-BR" dirty="0">
              <a:latin typeface="Arial" pitchFamily="34" charset="0"/>
              <a:ea typeface="ＭＳ Ｐゴシック" pitchFamily="34" charset="-128"/>
            </a:endParaRPr>
          </a:p>
        </p:txBody>
      </p:sp>
      <p:sp>
        <p:nvSpPr>
          <p:cNvPr id="99332" name="Espaço Reservado para Número de Slide 3"/>
          <p:cNvSpPr>
            <a:spLocks noGrp="1"/>
          </p:cNvSpPr>
          <p:nvPr>
            <p:ph type="sldNum" sz="quarter" idx="5"/>
          </p:nvPr>
        </p:nvSpPr>
        <p:spPr>
          <a:noFill/>
          <a:ln>
            <a:miter lim="800000"/>
            <a:headEnd/>
            <a:tailEnd/>
          </a:ln>
        </p:spPr>
        <p:txBody>
          <a:bodyPr/>
          <a:lstStyle/>
          <a:p>
            <a:fld id="{53A6D7FF-640A-4F73-BDDA-9BC10391F3AB}" type="slidenum">
              <a:rPr lang="pt-BR"/>
              <a:pPr/>
              <a:t>56</a:t>
            </a:fld>
            <a:endParaRPr lang="pt-BR"/>
          </a:p>
        </p:txBody>
      </p:sp>
    </p:spTree>
    <p:extLst>
      <p:ext uri="{BB962C8B-B14F-4D97-AF65-F5344CB8AC3E}">
        <p14:creationId xmlns:p14="http://schemas.microsoft.com/office/powerpoint/2010/main" val="3915246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ço Reservado para Imagem de Slide 1"/>
          <p:cNvSpPr>
            <a:spLocks noGrp="1" noRot="1" noChangeAspect="1" noTextEdit="1"/>
          </p:cNvSpPr>
          <p:nvPr>
            <p:ph type="sldImg"/>
          </p:nvPr>
        </p:nvSpPr>
        <p:spPr>
          <a:ln/>
        </p:spPr>
      </p:sp>
      <p:sp>
        <p:nvSpPr>
          <p:cNvPr id="102403" name="Espaço Reservado para Anotações 2"/>
          <p:cNvSpPr>
            <a:spLocks noGrp="1"/>
          </p:cNvSpPr>
          <p:nvPr>
            <p:ph type="body" idx="1"/>
          </p:nvPr>
        </p:nvSpPr>
        <p:spPr>
          <a:noFill/>
        </p:spPr>
        <p:txBody>
          <a:bodyPr/>
          <a:lstStyle/>
          <a:p>
            <a:r>
              <a:rPr lang="pt-BR">
                <a:latin typeface="Arial" pitchFamily="34" charset="0"/>
                <a:ea typeface="ＭＳ Ｐゴシック" pitchFamily="34" charset="-128"/>
              </a:rPr>
              <a:t>Muitas vezes estas críticas nos advertem com mais franqueza do que um amigo o faria.</a:t>
            </a:r>
          </a:p>
        </p:txBody>
      </p:sp>
      <p:sp>
        <p:nvSpPr>
          <p:cNvPr id="102404" name="Espaço Reservado para Número de Slide 3"/>
          <p:cNvSpPr>
            <a:spLocks noGrp="1"/>
          </p:cNvSpPr>
          <p:nvPr>
            <p:ph type="sldNum" sz="quarter" idx="5"/>
          </p:nvPr>
        </p:nvSpPr>
        <p:spPr>
          <a:noFill/>
          <a:ln>
            <a:miter lim="800000"/>
            <a:headEnd/>
            <a:tailEnd/>
          </a:ln>
        </p:spPr>
        <p:txBody>
          <a:bodyPr/>
          <a:lstStyle/>
          <a:p>
            <a:fld id="{4612E889-FF48-43A0-8F7F-BB1450E999E3}" type="slidenum">
              <a:rPr lang="pt-BR"/>
              <a:pPr/>
              <a:t>58</a:t>
            </a:fld>
            <a:endParaRPr lang="pt-BR"/>
          </a:p>
        </p:txBody>
      </p:sp>
    </p:spTree>
    <p:extLst>
      <p:ext uri="{BB962C8B-B14F-4D97-AF65-F5344CB8AC3E}">
        <p14:creationId xmlns:p14="http://schemas.microsoft.com/office/powerpoint/2010/main" val="3641156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2B30A593-6D79-4051-AC75-621BC5EB66EF}" type="slidenum">
              <a:rPr lang="pt-BR"/>
              <a:pPr/>
              <a:t>59</a:t>
            </a:fld>
            <a:endParaRPr lang="pt-BR"/>
          </a:p>
        </p:txBody>
      </p:sp>
      <p:sp>
        <p:nvSpPr>
          <p:cNvPr id="104451"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40596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Imagem de Slide 1"/>
          <p:cNvSpPr>
            <a:spLocks noGrp="1" noRot="1" noChangeAspect="1" noTextEdit="1"/>
          </p:cNvSpPr>
          <p:nvPr>
            <p:ph type="sldImg"/>
          </p:nvPr>
        </p:nvSpPr>
        <p:spPr>
          <a:ln/>
        </p:spPr>
      </p:sp>
      <p:sp>
        <p:nvSpPr>
          <p:cNvPr id="11267"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Perispírito</a:t>
            </a:r>
          </a:p>
          <a:p>
            <a:r>
              <a:rPr lang="pt-BR" dirty="0">
                <a:latin typeface="Arial" pitchFamily="34" charset="0"/>
                <a:ea typeface="ＭＳ Ｐゴシック" pitchFamily="34" charset="-128"/>
              </a:rPr>
              <a:t>É o envoltório fluídico, feito de substância semimaterial, que os Espíritos extraem do fluido universal (modificado conforme o mundo a que estejam relacionados)</a:t>
            </a:r>
          </a:p>
          <a:p>
            <a:endParaRPr lang="pt-BR" dirty="0">
              <a:latin typeface="Arial" pitchFamily="34" charset="0"/>
              <a:ea typeface="ＭＳ Ｐゴシック" pitchFamily="34" charset="-128"/>
            </a:endParaRPr>
          </a:p>
          <a:p>
            <a:r>
              <a:rPr lang="pt-BR" sz="1200" kern="1200" dirty="0">
                <a:solidFill>
                  <a:schemeClr val="tx1"/>
                </a:solidFill>
                <a:latin typeface="Arial" charset="0"/>
                <a:ea typeface="ＭＳ Ｐゴシック" charset="0"/>
                <a:cs typeface="ＭＳ Ｐゴシック" charset="0"/>
              </a:rPr>
              <a:t>Que é perispírito? </a:t>
            </a:r>
            <a:endParaRPr lang="pt-BR" dirty="0"/>
          </a:p>
          <a:p>
            <a:r>
              <a:rPr lang="pt-BR" sz="1200" kern="1200" dirty="0">
                <a:solidFill>
                  <a:schemeClr val="tx1"/>
                </a:solidFill>
                <a:latin typeface="Arial" charset="0"/>
                <a:ea typeface="ＭＳ Ｐゴシック" charset="0"/>
                <a:cs typeface="ＭＳ Ｐゴシック" charset="0"/>
              </a:rPr>
              <a:t>R.: O perispírito, ou corpo fluídico dos Espíritos, é uma condensação do fluido cósmico em torno da alma.  </a:t>
            </a:r>
          </a:p>
          <a:p>
            <a:r>
              <a:rPr lang="pt-BR" dirty="0"/>
              <a:t>http://www.oconsolador.com.br/ano2/90/esde.html</a:t>
            </a:r>
          </a:p>
          <a:p>
            <a:endParaRPr lang="pt-BR" dirty="0">
              <a:latin typeface="Arial" pitchFamily="34" charset="0"/>
              <a:ea typeface="ＭＳ Ｐゴシック" pitchFamily="34" charset="-128"/>
            </a:endParaRPr>
          </a:p>
          <a:p>
            <a:r>
              <a:rPr lang="pt-BR" b="1" dirty="0"/>
              <a:t>NATUREZA E CONSTITUIÇÃO DO PERISPÍRITO</a:t>
            </a:r>
            <a:r>
              <a:rPr lang="pt-BR" dirty="0"/>
              <a:t> </a:t>
            </a:r>
          </a:p>
          <a:p>
            <a:r>
              <a:rPr lang="pt-BR" dirty="0"/>
              <a:t>A natureza do perispírito está sempre em relação com o grau de adiantamento moral do Espírito. Os Espíritos inferiores não podem mudar de envoltório a seu bel-prazer, pelo que não podem passar, à vontade, de um mundo para o outro. Os Espíritos superiores, ao contrário, podem vir aos mundos inferiores, e, até, encarnar neles. Quando o Espírito encarna em um globo, ele extrai do fluido cósmico desse globo os elementos necessários para a formação de seu perispírito. Assim, conforme seja mais ou menos depurado o Espírito, seu perispírito se formará das partes mais puras ou das mais grosseiras do fluido peculiar ao mundo onde ele encarna. Resulta disso que a constituição íntima do perispírito não é idêntica em todos os Espíritos encarnados e desencarnados que povoam a Terra ou o espaço que a circunda. O mesmo já não se dá com o corpo carnal, que se forma dos mesmos elementos, qualquer que seja a superioridade ou inferioridade do Espírito. (Kardec, 1975, cap. XIV, item 9)</a:t>
            </a:r>
          </a:p>
          <a:p>
            <a:endParaRPr lang="pt-BR" dirty="0">
              <a:latin typeface="Arial" pitchFamily="34" charset="0"/>
              <a:ea typeface="ＭＳ Ｐゴシック" pitchFamily="34" charset="-128"/>
            </a:endParaRPr>
          </a:p>
          <a:p>
            <a:endParaRPr lang="pt-BR" dirty="0">
              <a:latin typeface="Arial" pitchFamily="34" charset="0"/>
              <a:ea typeface="ＭＳ Ｐゴシック" pitchFamily="34" charset="-128"/>
            </a:endParaRPr>
          </a:p>
        </p:txBody>
      </p:sp>
      <p:sp>
        <p:nvSpPr>
          <p:cNvPr id="11268" name="Espaço Reservado para Número de Slide 3"/>
          <p:cNvSpPr>
            <a:spLocks noGrp="1"/>
          </p:cNvSpPr>
          <p:nvPr>
            <p:ph type="sldNum" sz="quarter" idx="5"/>
          </p:nvPr>
        </p:nvSpPr>
        <p:spPr>
          <a:noFill/>
          <a:ln>
            <a:miter lim="800000"/>
            <a:headEnd/>
            <a:tailEnd/>
          </a:ln>
        </p:spPr>
        <p:txBody>
          <a:bodyPr/>
          <a:lstStyle/>
          <a:p>
            <a:fld id="{EADE4D50-8A9C-4AC7-BD7C-30F75F1C840B}" type="slidenum">
              <a:rPr lang="pt-BR"/>
              <a:pPr/>
              <a:t>6</a:t>
            </a:fld>
            <a:endParaRPr lang="pt-BR"/>
          </a:p>
        </p:txBody>
      </p:sp>
    </p:spTree>
    <p:extLst>
      <p:ext uri="{BB962C8B-B14F-4D97-AF65-F5344CB8AC3E}">
        <p14:creationId xmlns:p14="http://schemas.microsoft.com/office/powerpoint/2010/main" val="55905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20000"/>
          </a:bodyPr>
          <a:lstStyle/>
          <a:p>
            <a:r>
              <a:rPr lang="pt-BR" sz="1200" kern="1200" dirty="0">
                <a:solidFill>
                  <a:schemeClr val="tx1"/>
                </a:solidFill>
                <a:latin typeface="Arial" charset="0"/>
                <a:ea typeface="ＭＳ Ｐゴシック" charset="0"/>
                <a:cs typeface="ＭＳ Ｐゴシック" charset="0"/>
              </a:rPr>
              <a:t>De onde os Espíritos tiram os elementos que constituem seu perispírito? </a:t>
            </a:r>
            <a:endParaRPr lang="pt-BR" dirty="0"/>
          </a:p>
          <a:p>
            <a:r>
              <a:rPr lang="pt-BR" sz="1200" kern="1200" dirty="0">
                <a:solidFill>
                  <a:schemeClr val="tx1"/>
                </a:solidFill>
                <a:latin typeface="Arial" charset="0"/>
                <a:ea typeface="ＭＳ Ｐゴシック" charset="0"/>
                <a:cs typeface="ＭＳ Ｐゴシック" charset="0"/>
              </a:rPr>
              <a:t>R.: O Espírito forma seu envoltório perispirítico com os fluidos retirados do ambiente em que vive. Como a natureza dos mundos varia conforme seu grau de evolução, o perispírito guarda relação, quanto a sua composição, com esse grau de materialidade. Admitindo-se que um Espírito emigre da Terra, aí ficará seu envoltório fluídico, porquanto o Espírito precisa tomar um outro envoltório fluídico apropriado ao planeta em que passará a viver. </a:t>
            </a:r>
            <a:endParaRPr lang="pt-BR" dirty="0"/>
          </a:p>
          <a:p>
            <a:r>
              <a:rPr lang="pt-BR" dirty="0"/>
              <a:t>http://www.oconsolador.com.br/ano2/90/esde.html</a:t>
            </a:r>
          </a:p>
          <a:p>
            <a:endParaRPr lang="pt-BR" dirty="0"/>
          </a:p>
          <a:p>
            <a:r>
              <a:rPr lang="pt-BR" sz="1200" kern="1200" dirty="0">
                <a:solidFill>
                  <a:schemeClr val="tx1"/>
                </a:solidFill>
                <a:latin typeface="Arial" charset="0"/>
                <a:ea typeface="ＭＳ Ｐゴシック" charset="0"/>
                <a:cs typeface="ＭＳ Ｐゴシック" charset="0"/>
              </a:rPr>
              <a:t>A natureza do envoltório fluídico é idêntica em todas as pessoas? </a:t>
            </a:r>
            <a:endParaRPr lang="pt-BR" dirty="0"/>
          </a:p>
          <a:p>
            <a:r>
              <a:rPr lang="pt-BR" sz="1200" kern="1200" dirty="0">
                <a:solidFill>
                  <a:schemeClr val="tx1"/>
                </a:solidFill>
                <a:latin typeface="Arial" charset="0"/>
                <a:ea typeface="ＭＳ Ｐゴシック" charset="0"/>
                <a:cs typeface="ＭＳ Ｐゴシック" charset="0"/>
              </a:rPr>
              <a:t>R.: Não. A natureza do envoltório fluídico guarda sempre relação com o grau de adiantamento moral do Espírito. À condição moral do Espírito corresponde, por assim dizer, determinada densidade do perispírito. Maior elevação, menor densidade fluídica. Maior inferioridade, maior densidade, isto é, perispírito mais grosseiro, com maior condensação fluídica.  </a:t>
            </a:r>
            <a:endParaRPr lang="pt-BR" dirty="0"/>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a:t>http://www.oconsolador.com.br/ano2/90/esde.html</a:t>
            </a:r>
          </a:p>
          <a:p>
            <a:endParaRPr lang="pt-BR" dirty="0"/>
          </a:p>
          <a:p>
            <a:r>
              <a:rPr lang="pt-BR" b="1" dirty="0"/>
              <a:t>3. ORIGEM DO PERISPÍRITO </a:t>
            </a:r>
            <a:endParaRPr lang="pt-BR" dirty="0"/>
          </a:p>
          <a:p>
            <a:r>
              <a:rPr lang="pt-BR" dirty="0"/>
              <a:t>A origem do perispírito está no fluido universal. O ponto de partida do fluido universal é a pureza absoluta, da qual nada nos pode dar ideia; o ponto oposto é sua transformação em matéria tangível, adquirindo diversos graus de condensação. O perispírito é uma dessas transformações, mas sob a forma de matéria quintessenciada, ou seja, não perceptível aos olhos carnais. Assim, o perispírito, ou corpo fluídico dos Espíritos, é um dos mais importantes produtos do fluido cósmico; é uma condensação desse fluido em torno de um foco de inteligência ou </a:t>
            </a:r>
            <a:r>
              <a:rPr lang="pt-BR" i="1" dirty="0"/>
              <a:t>alma</a:t>
            </a:r>
            <a:r>
              <a:rPr lang="pt-BR" dirty="0"/>
              <a:t>. O corpo carnal também tem seu princípio de origem nesse mesmo fluido condensado e transformado em matéria tangível. No perispírito, a transformação molecular se opera diferentemente, porquanto o fluido conserva sua imponderabilidade e suas qualidades etéreas. A natureza do envoltório fluídico está sempre em relação com o grau de adiantamento moral do Espírito. (Kardec, 1975, cap. XIV, item 7)</a:t>
            </a:r>
          </a:p>
          <a:p>
            <a:endParaRPr lang="pt-BR" dirty="0"/>
          </a:p>
        </p:txBody>
      </p:sp>
      <p:sp>
        <p:nvSpPr>
          <p:cNvPr id="4" name="Espaço Reservado para Número de Slide 3"/>
          <p:cNvSpPr>
            <a:spLocks noGrp="1"/>
          </p:cNvSpPr>
          <p:nvPr>
            <p:ph type="sldNum" sz="quarter" idx="10"/>
          </p:nvPr>
        </p:nvSpPr>
        <p:spPr/>
        <p:txBody>
          <a:bodyPr/>
          <a:lstStyle/>
          <a:p>
            <a:fld id="{53DFDBFA-9415-4FAD-989B-97AB1A898B7C}"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“Há dois corpos, um natural e outro espiritual, e ressuscita o corpo espiritual” (1 Coríntios 15: 44). </a:t>
            </a:r>
          </a:p>
        </p:txBody>
      </p:sp>
      <p:sp>
        <p:nvSpPr>
          <p:cNvPr id="4" name="Espaço Reservado para Número de Slide 3"/>
          <p:cNvSpPr>
            <a:spLocks noGrp="1"/>
          </p:cNvSpPr>
          <p:nvPr>
            <p:ph type="sldNum" sz="quarter" idx="10"/>
          </p:nvPr>
        </p:nvSpPr>
        <p:spPr/>
        <p:txBody>
          <a:bodyPr/>
          <a:lstStyle/>
          <a:p>
            <a:fld id="{53DFDBFA-9415-4FAD-989B-97AB1A898B7C}"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a:t>PROPRIEDADES DO PERISPÍRITO </a:t>
            </a:r>
            <a:endParaRPr lang="pt-BR" dirty="0"/>
          </a:p>
          <a:p>
            <a:r>
              <a:rPr lang="pt-BR" b="1" dirty="0"/>
              <a:t>Flexibilidade</a:t>
            </a:r>
            <a:r>
              <a:rPr lang="pt-BR" dirty="0"/>
              <a:t> e </a:t>
            </a:r>
            <a:r>
              <a:rPr lang="pt-BR" b="1" dirty="0"/>
              <a:t>expansibilidade</a:t>
            </a:r>
            <a:r>
              <a:rPr lang="pt-BR" dirty="0"/>
              <a:t> são as duas principais propriedades do perispírito. O perispírito não está preso ao corpo, sem poder desprender-se. Em </a:t>
            </a:r>
            <a:r>
              <a:rPr lang="pt-BR" i="1" dirty="0"/>
              <a:t>Obras Póstumas</a:t>
            </a:r>
            <a:r>
              <a:rPr lang="pt-BR" dirty="0"/>
              <a:t>, no capítulo sobre manifestações dos Espíritos, 1.ª parte, item 11, lemos: "O Perispírito não está encerrado nos limites do corpo como numa caixa. É expansível por sua natureza fluídica; irradia-se e forma, em torno do corpo, espécie de atmosfera que o pensamento e a força de vontade podem ampliar mais ou menos". Baseando-se neste texto, o Dr. Ari Lex acha que não há necessidade de usarmos a palavra "aura". O termo </a:t>
            </a:r>
            <a:r>
              <a:rPr lang="pt-BR" b="1" dirty="0"/>
              <a:t>atmosfera fluídica</a:t>
            </a:r>
            <a:r>
              <a:rPr lang="pt-BR" dirty="0"/>
              <a:t> seria uma noção mais simples e cristalina. </a:t>
            </a:r>
          </a:p>
          <a:p>
            <a:endParaRPr lang="pt-BR" dirty="0"/>
          </a:p>
        </p:txBody>
      </p:sp>
      <p:sp>
        <p:nvSpPr>
          <p:cNvPr id="4" name="Espaço Reservado para Número de Slide 3"/>
          <p:cNvSpPr>
            <a:spLocks noGrp="1"/>
          </p:cNvSpPr>
          <p:nvPr>
            <p:ph type="sldNum" sz="quarter" idx="10"/>
          </p:nvPr>
        </p:nvSpPr>
        <p:spPr/>
        <p:txBody>
          <a:bodyPr/>
          <a:lstStyle/>
          <a:p>
            <a:fld id="{53DFDBFA-9415-4FAD-989B-97AB1A898B7C}"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a:ln/>
        </p:spPr>
      </p:sp>
      <p:sp>
        <p:nvSpPr>
          <p:cNvPr id="16387" name="Espaço Reservado para Anotações 2"/>
          <p:cNvSpPr>
            <a:spLocks noGrp="1"/>
          </p:cNvSpPr>
          <p:nvPr>
            <p:ph type="body" idx="1"/>
          </p:nvPr>
        </p:nvSpPr>
        <p:spPr>
          <a:noFill/>
        </p:spPr>
        <p:txBody>
          <a:bodyPr/>
          <a:lstStyle/>
          <a:p>
            <a:r>
              <a:rPr lang="pt-BR" dirty="0">
                <a:latin typeface="Arial" pitchFamily="34" charset="0"/>
                <a:ea typeface="ＭＳ Ｐゴシック" pitchFamily="34" charset="-128"/>
              </a:rPr>
              <a:t>O perispírito é imponderável</a:t>
            </a:r>
          </a:p>
          <a:p>
            <a:endParaRPr lang="pt-BR" dirty="0">
              <a:latin typeface="Arial" pitchFamily="34" charset="0"/>
              <a:ea typeface="ＭＳ Ｐゴシック" pitchFamily="34" charset="-128"/>
            </a:endParaRPr>
          </a:p>
          <a:p>
            <a:r>
              <a:rPr lang="pt-BR" sz="1200" kern="1200" dirty="0">
                <a:solidFill>
                  <a:schemeClr val="tx1"/>
                </a:solidFill>
                <a:latin typeface="Arial" charset="0"/>
                <a:ea typeface="ＭＳ Ｐゴシック" charset="0"/>
                <a:cs typeface="ＭＳ Ｐゴシック" charset="0"/>
              </a:rPr>
              <a:t>Podemos dizer que o perispírito possui um peso específico próprio? </a:t>
            </a:r>
            <a:endParaRPr lang="pt-BR" dirty="0"/>
          </a:p>
          <a:p>
            <a:r>
              <a:rPr lang="pt-BR" sz="1200" kern="1200" dirty="0">
                <a:solidFill>
                  <a:schemeClr val="tx1"/>
                </a:solidFill>
                <a:latin typeface="Arial" charset="0"/>
                <a:ea typeface="ＭＳ Ｐゴシック" charset="0"/>
                <a:cs typeface="ＭＳ Ｐゴシック" charset="0"/>
              </a:rPr>
              <a:t>R.: Sim. Podemos, dentro da relatividade das coisas, admitir um peso específico para o perispírito. Os de maior peso específico chumbam os Espíritos às regiões inferiores, impossibilitando-lhes o acesso a planos mais elevados e, por isso mesmo, o ingresso em mundos de maior elevação espiritual.  </a:t>
            </a:r>
            <a:endParaRPr lang="pt-BR" dirty="0"/>
          </a:p>
          <a:p>
            <a:endParaRPr lang="pt-BR" dirty="0">
              <a:latin typeface="Arial" pitchFamily="34" charset="0"/>
              <a:ea typeface="ＭＳ Ｐゴシック" pitchFamily="34" charset="-128"/>
            </a:endParaRPr>
          </a:p>
        </p:txBody>
      </p:sp>
      <p:sp>
        <p:nvSpPr>
          <p:cNvPr id="16388" name="Espaço Reservado para Número de Slide 3"/>
          <p:cNvSpPr>
            <a:spLocks noGrp="1"/>
          </p:cNvSpPr>
          <p:nvPr>
            <p:ph type="sldNum" sz="quarter" idx="5"/>
          </p:nvPr>
        </p:nvSpPr>
        <p:spPr>
          <a:noFill/>
          <a:ln>
            <a:miter lim="800000"/>
            <a:headEnd/>
            <a:tailEnd/>
          </a:ln>
        </p:spPr>
        <p:txBody>
          <a:bodyPr/>
          <a:lstStyle/>
          <a:p>
            <a:fld id="{4F1BCCAB-E09C-4F8D-BAEE-8187D13F0CC1}" type="slidenum">
              <a:rPr lang="pt-BR"/>
              <a:pPr/>
              <a:t>10</a:t>
            </a:fld>
            <a:endParaRPr lang="pt-BR"/>
          </a:p>
        </p:txBody>
      </p:sp>
    </p:spTree>
    <p:extLst>
      <p:ext uri="{BB962C8B-B14F-4D97-AF65-F5344CB8AC3E}">
        <p14:creationId xmlns:p14="http://schemas.microsoft.com/office/powerpoint/2010/main" val="143553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fld id="{59659C75-C4C3-4ADF-88AF-CBE6CFB41B74}"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A4102576-A295-4308-B2DF-C19D14E491B6}"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ACC92E5B-D068-4B6F-A74A-7C5DB2B1B3CF}"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3549E132-D990-4DE0-8FF6-F40AB1C493BD}"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fld id="{A8CCD736-D0A4-4968-B224-A019DD2F099F}"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fld id="{9BE7D390-9769-4FC6-83B9-6AB053AC093F}"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fld id="{8791F767-5F1A-4489-9AE8-071B23170A4C}"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fld id="{E82F0B53-6D90-4A2A-8426-7C4340AE9CDC}"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8BB87E4F-E816-4471-B0E5-055D3037B6A8}"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4F82C7B0-7ECD-47A6-AE54-21B946937E43}"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8668AB93-1D31-41C6-994D-00F115F69753}"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2-slid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10"/>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p:txBody>
      </p:sp>
      <p:sp>
        <p:nvSpPr>
          <p:cNvPr id="1035" name="Rectangle 11"/>
          <p:cNvSpPr>
            <a:spLocks noGrp="1" noChangeArrowheads="1"/>
          </p:cNvSpPr>
          <p:nvPr>
            <p:ph type="sldNum" sz="quarter" idx="4"/>
          </p:nvPr>
        </p:nvSpPr>
        <p:spPr bwMode="auto">
          <a:xfrm>
            <a:off x="6902450" y="64103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b="1">
                <a:solidFill>
                  <a:srgbClr val="687995"/>
                </a:solidFill>
              </a:defRPr>
            </a:lvl1pPr>
          </a:lstStyle>
          <a:p>
            <a:fld id="{D8147157-FDB5-431D-BD76-25B5E187DA2A}"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000099"/>
          </a:solidFill>
          <a:latin typeface="+mj-lt"/>
          <a:ea typeface="+mj-ea"/>
          <a:cs typeface="ＭＳ Ｐゴシック" charset="0"/>
        </a:defRPr>
      </a:lvl1pPr>
      <a:lvl2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000099"/>
          </a:solidFill>
          <a:latin typeface="Arial" charset="0"/>
          <a:ea typeface="ＭＳ Ｐゴシック" charset="0"/>
        </a:defRPr>
      </a:lvl6pPr>
      <a:lvl7pPr marL="914400" algn="ctr" rtl="0" fontAlgn="base">
        <a:spcBef>
          <a:spcPct val="0"/>
        </a:spcBef>
        <a:spcAft>
          <a:spcPct val="0"/>
        </a:spcAft>
        <a:defRPr sz="4400">
          <a:solidFill>
            <a:srgbClr val="000099"/>
          </a:solidFill>
          <a:latin typeface="Arial" charset="0"/>
          <a:ea typeface="ＭＳ Ｐゴシック" charset="0"/>
        </a:defRPr>
      </a:lvl7pPr>
      <a:lvl8pPr marL="1371600" algn="ctr" rtl="0" fontAlgn="base">
        <a:spcBef>
          <a:spcPct val="0"/>
        </a:spcBef>
        <a:spcAft>
          <a:spcPct val="0"/>
        </a:spcAft>
        <a:defRPr sz="4400">
          <a:solidFill>
            <a:srgbClr val="000099"/>
          </a:solidFill>
          <a:latin typeface="Arial" charset="0"/>
          <a:ea typeface="ＭＳ Ｐゴシック" charset="0"/>
        </a:defRPr>
      </a:lvl8pPr>
      <a:lvl9pPr marL="1828800" algn="ctr" rtl="0" fontAlgn="base">
        <a:spcBef>
          <a:spcPct val="0"/>
        </a:spcBef>
        <a:spcAft>
          <a:spcPct val="0"/>
        </a:spcAft>
        <a:defRPr sz="4400">
          <a:solidFill>
            <a:srgbClr val="000099"/>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rgbClr val="687995"/>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rgbClr val="687995"/>
          </a:solidFill>
          <a:latin typeface="+mn-lt"/>
          <a:ea typeface="+mn-ea"/>
        </a:defRPr>
      </a:lvl2pPr>
      <a:lvl3pPr marL="1143000" indent="-228600" algn="l" rtl="0" eaLnBrk="0" fontAlgn="base" hangingPunct="0">
        <a:spcBef>
          <a:spcPct val="20000"/>
        </a:spcBef>
        <a:spcAft>
          <a:spcPct val="0"/>
        </a:spcAft>
        <a:buChar char="•"/>
        <a:defRPr sz="2400">
          <a:solidFill>
            <a:srgbClr val="687995"/>
          </a:solidFill>
          <a:latin typeface="+mn-lt"/>
          <a:ea typeface="+mn-ea"/>
        </a:defRPr>
      </a:lvl3pPr>
      <a:lvl4pPr marL="1600200" indent="-228600" algn="l" rtl="0" eaLnBrk="0" fontAlgn="base" hangingPunct="0">
        <a:spcBef>
          <a:spcPct val="20000"/>
        </a:spcBef>
        <a:spcAft>
          <a:spcPct val="0"/>
        </a:spcAft>
        <a:buChar char="–"/>
        <a:defRPr sz="2000">
          <a:solidFill>
            <a:srgbClr val="687995"/>
          </a:solidFill>
          <a:latin typeface="+mn-lt"/>
          <a:ea typeface="+mn-ea"/>
        </a:defRPr>
      </a:lvl4pPr>
      <a:lvl5pPr marL="2057400" indent="-228600" algn="l" rtl="0" eaLnBrk="0" fontAlgn="base" hangingPunct="0">
        <a:spcBef>
          <a:spcPct val="20000"/>
        </a:spcBef>
        <a:spcAft>
          <a:spcPct val="0"/>
        </a:spcAft>
        <a:buChar char="»"/>
        <a:defRPr sz="2000">
          <a:solidFill>
            <a:srgbClr val="687995"/>
          </a:solidFill>
          <a:latin typeface="+mn-lt"/>
          <a:ea typeface="+mn-ea"/>
        </a:defRPr>
      </a:lvl5pPr>
      <a:lvl6pPr marL="2514600" indent="-228600" algn="l" rtl="0" fontAlgn="base">
        <a:spcBef>
          <a:spcPct val="20000"/>
        </a:spcBef>
        <a:spcAft>
          <a:spcPct val="0"/>
        </a:spcAft>
        <a:buChar char="»"/>
        <a:defRPr sz="2000">
          <a:solidFill>
            <a:srgbClr val="687995"/>
          </a:solidFill>
          <a:latin typeface="+mn-lt"/>
          <a:ea typeface="+mn-ea"/>
        </a:defRPr>
      </a:lvl6pPr>
      <a:lvl7pPr marL="2971800" indent="-228600" algn="l" rtl="0" fontAlgn="base">
        <a:spcBef>
          <a:spcPct val="20000"/>
        </a:spcBef>
        <a:spcAft>
          <a:spcPct val="0"/>
        </a:spcAft>
        <a:buChar char="»"/>
        <a:defRPr sz="2000">
          <a:solidFill>
            <a:srgbClr val="687995"/>
          </a:solidFill>
          <a:latin typeface="+mn-lt"/>
          <a:ea typeface="+mn-ea"/>
        </a:defRPr>
      </a:lvl7pPr>
      <a:lvl8pPr marL="3429000" indent="-228600" algn="l" rtl="0" fontAlgn="base">
        <a:spcBef>
          <a:spcPct val="20000"/>
        </a:spcBef>
        <a:spcAft>
          <a:spcPct val="0"/>
        </a:spcAft>
        <a:buChar char="»"/>
        <a:defRPr sz="2000">
          <a:solidFill>
            <a:srgbClr val="687995"/>
          </a:solidFill>
          <a:latin typeface="+mn-lt"/>
          <a:ea typeface="+mn-ea"/>
        </a:defRPr>
      </a:lvl8pPr>
      <a:lvl9pPr marL="3886200" indent="-228600" algn="l" rtl="0" fontAlgn="base">
        <a:spcBef>
          <a:spcPct val="20000"/>
        </a:spcBef>
        <a:spcAft>
          <a:spcPct val="0"/>
        </a:spcAft>
        <a:buChar char="»"/>
        <a:defRPr sz="2000">
          <a:solidFill>
            <a:srgbClr val="687995"/>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miter lim="800000"/>
            <a:headEnd/>
            <a:tailEnd/>
          </a:ln>
        </p:spPr>
        <p:txBody>
          <a:bodyPr/>
          <a:lstStyle/>
          <a:p>
            <a:fld id="{12C6CC43-7749-4229-90F7-D1497D8782EA}" type="slidenum">
              <a:rPr lang="pt-BR"/>
              <a:pPr/>
              <a:t>1</a:t>
            </a:fld>
            <a:endParaRPr lang="pt-BR" dirty="0"/>
          </a:p>
        </p:txBody>
      </p:sp>
      <p:pic>
        <p:nvPicPr>
          <p:cNvPr id="3075" name="Imagem 1"/>
          <p:cNvPicPr>
            <a:picLocks noChangeAspect="1"/>
          </p:cNvPicPr>
          <p:nvPr/>
        </p:nvPicPr>
        <p:blipFill>
          <a:blip r:embed="rId3"/>
          <a:srcRect/>
          <a:stretch>
            <a:fillRect/>
          </a:stretch>
        </p:blipFill>
        <p:spPr bwMode="auto">
          <a:xfrm>
            <a:off x="0" y="42863"/>
            <a:ext cx="9144000" cy="6772275"/>
          </a:xfrm>
          <a:prstGeom prst="rect">
            <a:avLst/>
          </a:prstGeom>
          <a:noFill/>
          <a:ln w="9525">
            <a:noFill/>
            <a:miter lim="800000"/>
            <a:headEnd/>
            <a:tailEnd/>
          </a:ln>
        </p:spPr>
      </p:pic>
      <p:sp>
        <p:nvSpPr>
          <p:cNvPr id="3076" name="Slide Number Placeholder 3"/>
          <p:cNvSpPr txBox="1">
            <a:spLocks noGrp="1"/>
          </p:cNvSpPr>
          <p:nvPr/>
        </p:nvSpPr>
        <p:spPr bwMode="auto">
          <a:xfrm>
            <a:off x="6902450" y="6410325"/>
            <a:ext cx="2133600" cy="476250"/>
          </a:xfrm>
          <a:prstGeom prst="rect">
            <a:avLst/>
          </a:prstGeom>
          <a:noFill/>
          <a:ln w="9525">
            <a:noFill/>
            <a:miter lim="800000"/>
            <a:headEnd/>
            <a:tailEnd/>
          </a:ln>
        </p:spPr>
        <p:txBody>
          <a:bodyPr/>
          <a:lstStyle/>
          <a:p>
            <a:pPr algn="r" eaLnBrk="1" hangingPunct="1"/>
            <a:fld id="{72A407E6-9F36-4059-8BBD-F8F6454E4663}" type="slidenum">
              <a:rPr lang="pt-BR" sz="1000" b="1">
                <a:solidFill>
                  <a:srgbClr val="687995"/>
                </a:solidFill>
              </a:rPr>
              <a:pPr algn="r" eaLnBrk="1" hangingPunct="1"/>
              <a:t>1</a:t>
            </a:fld>
            <a:endParaRPr lang="pt-BR" sz="1000" b="1" dirty="0">
              <a:solidFill>
                <a:srgbClr val="687995"/>
              </a:solidFill>
            </a:endParaRPr>
          </a:p>
        </p:txBody>
      </p:sp>
      <p:sp>
        <p:nvSpPr>
          <p:cNvPr id="6" name="Text Box 4"/>
          <p:cNvSpPr txBox="1">
            <a:spLocks noChangeArrowheads="1"/>
          </p:cNvSpPr>
          <p:nvPr/>
        </p:nvSpPr>
        <p:spPr bwMode="auto">
          <a:xfrm>
            <a:off x="941388" y="2130425"/>
            <a:ext cx="3960812" cy="2644775"/>
          </a:xfrm>
          <a:prstGeom prst="rect">
            <a:avLst/>
          </a:prstGeom>
          <a:noFill/>
          <a:ln>
            <a:noFill/>
          </a:ln>
          <a:effectLst/>
          <a:extLst/>
        </p:spPr>
        <p:txBody>
          <a:bodyPr>
            <a:spAutoFit/>
          </a:bodyPr>
          <a:lstStyle/>
          <a:p>
            <a:pPr eaLnBrk="1" hangingPunct="1">
              <a:lnSpc>
                <a:spcPts val="5500"/>
              </a:lnSpc>
              <a:spcAft>
                <a:spcPts val="0"/>
              </a:spcAft>
              <a:defRPr/>
            </a:pPr>
            <a:r>
              <a:rPr lang="pt-BR" sz="2400" dirty="0">
                <a:solidFill>
                  <a:schemeClr val="bg1"/>
                </a:solidFill>
                <a:effectLst>
                  <a:outerShdw blurRad="50800" dist="38100" dir="8100000" algn="tr" rotWithShape="0">
                    <a:prstClr val="black">
                      <a:alpha val="30000"/>
                    </a:prstClr>
                  </a:outerShdw>
                </a:effectLst>
              </a:rPr>
              <a:t>UNIDADE 1</a:t>
            </a:r>
          </a:p>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rPr>
              <a:t>MEDIUNIDADE</a:t>
            </a:r>
          </a:p>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rPr>
              <a:t>E SUA</a:t>
            </a:r>
          </a:p>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rPr>
              <a:t>PRÁTICA</a:t>
            </a:r>
          </a:p>
        </p:txBody>
      </p:sp>
      <p:sp>
        <p:nvSpPr>
          <p:cNvPr id="7" name="Text Box 5"/>
          <p:cNvSpPr txBox="1">
            <a:spLocks noChangeArrowheads="1"/>
          </p:cNvSpPr>
          <p:nvPr/>
        </p:nvSpPr>
        <p:spPr bwMode="auto">
          <a:xfrm>
            <a:off x="5219700" y="3933825"/>
            <a:ext cx="3673475" cy="1824038"/>
          </a:xfrm>
          <a:prstGeom prst="rect">
            <a:avLst/>
          </a:prstGeom>
          <a:noFill/>
          <a:ln>
            <a:noFill/>
          </a:ln>
          <a:effectLs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5500"/>
              </a:lnSpc>
              <a:spcAft>
                <a:spcPts val="0"/>
              </a:spcAft>
              <a:defRPr/>
            </a:pPr>
            <a:r>
              <a:rPr lang="pt-BR" sz="2400" dirty="0">
                <a:solidFill>
                  <a:srgbClr val="687995"/>
                </a:solidFill>
              </a:rPr>
              <a:t>AULA 4</a:t>
            </a:r>
          </a:p>
          <a:p>
            <a:pPr eaLnBrk="1" hangingPunct="1">
              <a:lnSpc>
                <a:spcPts val="4000"/>
              </a:lnSpc>
              <a:spcAft>
                <a:spcPts val="0"/>
              </a:spcAft>
              <a:defRPr/>
            </a:pPr>
            <a:r>
              <a:rPr lang="pt-BR" sz="3200" b="1" spc="-100" dirty="0">
                <a:solidFill>
                  <a:srgbClr val="687995"/>
                </a:solidFill>
              </a:rPr>
              <a:t>Mecanismo </a:t>
            </a:r>
          </a:p>
          <a:p>
            <a:pPr eaLnBrk="1" hangingPunct="1">
              <a:lnSpc>
                <a:spcPts val="4000"/>
              </a:lnSpc>
              <a:spcAft>
                <a:spcPts val="0"/>
              </a:spcAft>
              <a:defRPr/>
            </a:pPr>
            <a:r>
              <a:rPr lang="pt-BR" sz="3200" b="1" spc="-100" dirty="0">
                <a:solidFill>
                  <a:srgbClr val="687995"/>
                </a:solidFill>
              </a:rPr>
              <a:t>da mediunidade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miter lim="800000"/>
            <a:headEnd/>
            <a:tailEnd/>
          </a:ln>
        </p:spPr>
        <p:txBody>
          <a:bodyPr/>
          <a:lstStyle/>
          <a:p>
            <a:fld id="{6870C0EB-9747-450E-9555-4CFCA46D9BA2}" type="slidenum">
              <a:rPr lang="pt-BR"/>
              <a:pPr/>
              <a:t>10</a:t>
            </a:fld>
            <a:endParaRPr lang="pt-BR"/>
          </a:p>
        </p:txBody>
      </p:sp>
      <p:sp>
        <p:nvSpPr>
          <p:cNvPr id="15363" name="Rectangle 2"/>
          <p:cNvSpPr>
            <a:spLocks noGrp="1" noChangeArrowheads="1"/>
          </p:cNvSpPr>
          <p:nvPr>
            <p:ph type="title"/>
          </p:nvPr>
        </p:nvSpPr>
        <p:spPr bwMode="auto">
          <a:xfrm>
            <a:off x="914400" y="4683125"/>
            <a:ext cx="7313613" cy="906463"/>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Imponderabilidade</a:t>
            </a:r>
            <a:endParaRPr lang="pt-BR" sz="5400">
              <a:solidFill>
                <a:srgbClr val="687995"/>
              </a:solidFill>
            </a:endParaRPr>
          </a:p>
        </p:txBody>
      </p:sp>
      <p:pic>
        <p:nvPicPr>
          <p:cNvPr id="15364" name="Imagem 3"/>
          <p:cNvPicPr>
            <a:picLocks noChangeAspect="1"/>
          </p:cNvPicPr>
          <p:nvPr/>
        </p:nvPicPr>
        <p:blipFill>
          <a:blip r:embed="rId3"/>
          <a:srcRect/>
          <a:stretch>
            <a:fillRect/>
          </a:stretch>
        </p:blipFill>
        <p:spPr bwMode="auto">
          <a:xfrm>
            <a:off x="2411413" y="1143000"/>
            <a:ext cx="4392612" cy="3294063"/>
          </a:xfrm>
          <a:prstGeom prst="rect">
            <a:avLst/>
          </a:prstGeom>
          <a:noFill/>
          <a:ln w="12700">
            <a:solidFill>
              <a:schemeClr val="tx1"/>
            </a:solid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miter lim="800000"/>
            <a:headEnd/>
            <a:tailEnd/>
          </a:ln>
        </p:spPr>
        <p:txBody>
          <a:bodyPr/>
          <a:lstStyle/>
          <a:p>
            <a:fld id="{7A4A2709-0562-464E-8432-BB165DFDB59C}" type="slidenum">
              <a:rPr lang="pt-BR"/>
              <a:pPr/>
              <a:t>11</a:t>
            </a:fld>
            <a:endParaRPr lang="pt-BR"/>
          </a:p>
        </p:txBody>
      </p:sp>
      <p:sp>
        <p:nvSpPr>
          <p:cNvPr id="17411" name="Rectangle 2"/>
          <p:cNvSpPr>
            <a:spLocks noGrp="1" noChangeArrowheads="1"/>
          </p:cNvSpPr>
          <p:nvPr>
            <p:ph type="title"/>
          </p:nvPr>
        </p:nvSpPr>
        <p:spPr bwMode="auto">
          <a:xfrm>
            <a:off x="914400" y="2917825"/>
            <a:ext cx="7313613" cy="971550"/>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Flexibilidade</a:t>
            </a:r>
            <a:endParaRPr lang="pt-BR" sz="5400">
              <a:solidFill>
                <a:srgbClr val="687995"/>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miter lim="800000"/>
            <a:headEnd/>
            <a:tailEnd/>
          </a:ln>
        </p:spPr>
        <p:txBody>
          <a:bodyPr/>
          <a:lstStyle/>
          <a:p>
            <a:fld id="{117A51C6-3F9C-4E5E-A20C-218ABFFA3B8C}" type="slidenum">
              <a:rPr lang="pt-BR"/>
              <a:pPr/>
              <a:t>12</a:t>
            </a:fld>
            <a:endParaRPr lang="pt-BR"/>
          </a:p>
        </p:txBody>
      </p:sp>
      <p:sp>
        <p:nvSpPr>
          <p:cNvPr id="19459" name="Rectangle 2"/>
          <p:cNvSpPr>
            <a:spLocks noGrp="1" noChangeArrowheads="1"/>
          </p:cNvSpPr>
          <p:nvPr>
            <p:ph type="title"/>
          </p:nvPr>
        </p:nvSpPr>
        <p:spPr bwMode="auto">
          <a:xfrm>
            <a:off x="914400" y="4760913"/>
            <a:ext cx="7313613" cy="971550"/>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Expansibilidade</a:t>
            </a:r>
            <a:endParaRPr lang="pt-BR" sz="5400">
              <a:solidFill>
                <a:srgbClr val="687995"/>
              </a:solidFill>
            </a:endParaRPr>
          </a:p>
        </p:txBody>
      </p:sp>
      <p:pic>
        <p:nvPicPr>
          <p:cNvPr id="19460" name="Imagem 1"/>
          <p:cNvPicPr>
            <a:picLocks noChangeAspect="1"/>
          </p:cNvPicPr>
          <p:nvPr/>
        </p:nvPicPr>
        <p:blipFill>
          <a:blip r:embed="rId3"/>
          <a:srcRect/>
          <a:stretch>
            <a:fillRect/>
          </a:stretch>
        </p:blipFill>
        <p:spPr bwMode="auto">
          <a:xfrm>
            <a:off x="2263775" y="981075"/>
            <a:ext cx="4611688" cy="3471863"/>
          </a:xfrm>
          <a:prstGeom prst="rect">
            <a:avLst/>
          </a:prstGeom>
          <a:noFill/>
          <a:ln w="12700">
            <a:solidFill>
              <a:schemeClr val="tx1"/>
            </a:solidFill>
            <a:miter lim="8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miter lim="800000"/>
            <a:headEnd/>
            <a:tailEnd/>
          </a:ln>
        </p:spPr>
        <p:txBody>
          <a:bodyPr/>
          <a:lstStyle/>
          <a:p>
            <a:fld id="{61563314-1404-4947-87D3-F3E7C0301420}" type="slidenum">
              <a:rPr lang="pt-BR"/>
              <a:pPr/>
              <a:t>13</a:t>
            </a:fld>
            <a:endParaRPr lang="pt-BR"/>
          </a:p>
        </p:txBody>
      </p:sp>
      <p:sp>
        <p:nvSpPr>
          <p:cNvPr id="21507" name="Rectangle 2"/>
          <p:cNvSpPr>
            <a:spLocks noGrp="1" noChangeArrowheads="1"/>
          </p:cNvSpPr>
          <p:nvPr>
            <p:ph type="title"/>
          </p:nvPr>
        </p:nvSpPr>
        <p:spPr bwMode="auto">
          <a:xfrm>
            <a:off x="914400" y="2889250"/>
            <a:ext cx="7313613" cy="1044575"/>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Penetrabilidade</a:t>
            </a:r>
            <a:endParaRPr lang="pt-BR" sz="5400">
              <a:solidFill>
                <a:srgbClr val="687995"/>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slide"/>
          <p:cNvPicPr>
            <a:picLocks noChangeAspect="1" noChangeArrowheads="1"/>
          </p:cNvPicPr>
          <p:nvPr/>
        </p:nvPicPr>
        <p:blipFill>
          <a:blip r:embed="rId3"/>
          <a:srcRect/>
          <a:stretch>
            <a:fillRect/>
          </a:stretch>
        </p:blipFill>
        <p:spPr bwMode="auto">
          <a:xfrm>
            <a:off x="-7938" y="1588"/>
            <a:ext cx="9151938" cy="6850062"/>
          </a:xfrm>
          <a:prstGeom prst="rect">
            <a:avLst/>
          </a:prstGeom>
          <a:noFill/>
          <a:ln w="9525">
            <a:noFill/>
            <a:miter lim="800000"/>
            <a:headEnd/>
            <a:tailEnd/>
          </a:ln>
        </p:spPr>
      </p:pic>
      <p:sp>
        <p:nvSpPr>
          <p:cNvPr id="23555" name="Slide Number Placeholder 3"/>
          <p:cNvSpPr>
            <a:spLocks noGrp="1"/>
          </p:cNvSpPr>
          <p:nvPr>
            <p:ph type="sldNum" sz="quarter" idx="10"/>
          </p:nvPr>
        </p:nvSpPr>
        <p:spPr>
          <a:noFill/>
          <a:ln>
            <a:miter lim="800000"/>
            <a:headEnd/>
            <a:tailEnd/>
          </a:ln>
        </p:spPr>
        <p:txBody>
          <a:bodyPr/>
          <a:lstStyle/>
          <a:p>
            <a:fld id="{B1A12F40-B020-4684-8D21-1435A06D2D9F}" type="slidenum">
              <a:rPr lang="pt-BR"/>
              <a:pPr/>
              <a:t>14</a:t>
            </a:fld>
            <a:endParaRPr lang="pt-BR"/>
          </a:p>
        </p:txBody>
      </p:sp>
      <p:sp>
        <p:nvSpPr>
          <p:cNvPr id="23556" name="Rectangle 2"/>
          <p:cNvSpPr>
            <a:spLocks noGrp="1" noChangeArrowheads="1"/>
          </p:cNvSpPr>
          <p:nvPr>
            <p:ph type="title"/>
          </p:nvPr>
        </p:nvSpPr>
        <p:spPr bwMode="auto">
          <a:xfrm>
            <a:off x="5594350" y="3500438"/>
            <a:ext cx="3009900" cy="1763712"/>
          </a:xfrm>
          <a:noFill/>
          <a:ln>
            <a:miter lim="800000"/>
            <a:headEnd/>
            <a:tailEnd/>
          </a:ln>
        </p:spPr>
        <p:txBody>
          <a:bodyPr wrap="square" lIns="64291" tIns="32146" rIns="64291" bIns="32146" numCol="1" anchor="t" anchorCtr="0" compatLnSpc="1">
            <a:prstTxWarp prst="textNoShape">
              <a:avLst/>
            </a:prstTxWarp>
          </a:bodyPr>
          <a:lstStyle/>
          <a:p>
            <a:pPr algn="l" eaLnBrk="1" hangingPunct="1"/>
            <a:r>
              <a:rPr lang="pt-BR" sz="5400">
                <a:solidFill>
                  <a:srgbClr val="687995"/>
                </a:solidFill>
                <a:cs typeface="Arial" pitchFamily="34" charset="0"/>
                <a:sym typeface="Arial" pitchFamily="34" charset="0"/>
              </a:rPr>
              <a:t>Assimila</a:t>
            </a:r>
            <a:br>
              <a:rPr lang="pt-BR" sz="5400">
                <a:solidFill>
                  <a:srgbClr val="687995"/>
                </a:solidFill>
                <a:cs typeface="Arial" pitchFamily="34" charset="0"/>
                <a:sym typeface="Arial" pitchFamily="34" charset="0"/>
              </a:rPr>
            </a:br>
            <a:r>
              <a:rPr lang="pt-BR" sz="5400">
                <a:solidFill>
                  <a:srgbClr val="687995"/>
                </a:solidFill>
                <a:cs typeface="Arial" pitchFamily="34" charset="0"/>
                <a:sym typeface="Arial" pitchFamily="34" charset="0"/>
              </a:rPr>
              <a:t>fluidos</a:t>
            </a:r>
            <a:endParaRPr lang="pt-BR" sz="5400">
              <a:solidFill>
                <a:srgbClr val="687995"/>
              </a:solidFill>
            </a:endParaRPr>
          </a:p>
        </p:txBody>
      </p:sp>
      <p:pic>
        <p:nvPicPr>
          <p:cNvPr id="23557" name="Imagem 1"/>
          <p:cNvPicPr>
            <a:picLocks noChangeAspect="1"/>
          </p:cNvPicPr>
          <p:nvPr/>
        </p:nvPicPr>
        <p:blipFill>
          <a:blip r:embed="rId4"/>
          <a:srcRect/>
          <a:stretch>
            <a:fillRect/>
          </a:stretch>
        </p:blipFill>
        <p:spPr bwMode="auto">
          <a:xfrm>
            <a:off x="2124075" y="2636838"/>
            <a:ext cx="1943100" cy="3560762"/>
          </a:xfrm>
          <a:prstGeom prst="rect">
            <a:avLst/>
          </a:prstGeom>
          <a:noFill/>
          <a:ln w="12700">
            <a:solidFill>
              <a:schemeClr val="tx1"/>
            </a:solid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miter lim="800000"/>
            <a:headEnd/>
            <a:tailEnd/>
          </a:ln>
        </p:spPr>
        <p:txBody>
          <a:bodyPr/>
          <a:lstStyle/>
          <a:p>
            <a:fld id="{92DAA60E-ADC4-4208-8758-7B2DA33AFAE1}" type="slidenum">
              <a:rPr lang="pt-BR"/>
              <a:pPr/>
              <a:t>15</a:t>
            </a:fld>
            <a:endParaRPr lang="pt-BR"/>
          </a:p>
        </p:txBody>
      </p:sp>
      <p:sp>
        <p:nvSpPr>
          <p:cNvPr id="25603" name="Rectangle 2"/>
          <p:cNvSpPr>
            <a:spLocks noGrp="1" noChangeArrowheads="1"/>
          </p:cNvSpPr>
          <p:nvPr>
            <p:ph type="title"/>
          </p:nvPr>
        </p:nvSpPr>
        <p:spPr bwMode="auto">
          <a:xfrm>
            <a:off x="914400" y="2889250"/>
            <a:ext cx="7313613" cy="971550"/>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Invisível</a:t>
            </a:r>
            <a:endParaRPr lang="pt-BR" sz="5400">
              <a:solidFill>
                <a:srgbClr val="687995"/>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miter lim="800000"/>
            <a:headEnd/>
            <a:tailEnd/>
          </a:ln>
        </p:spPr>
        <p:txBody>
          <a:bodyPr/>
          <a:lstStyle/>
          <a:p>
            <a:fld id="{68C5C73C-F989-4254-AFC4-BDAAA2DE00B1}" type="slidenum">
              <a:rPr lang="pt-BR"/>
              <a:pPr/>
              <a:t>16</a:t>
            </a:fld>
            <a:endParaRPr lang="pt-BR"/>
          </a:p>
        </p:txBody>
      </p:sp>
      <p:sp>
        <p:nvSpPr>
          <p:cNvPr id="27651" name="Rectangle 2"/>
          <p:cNvSpPr>
            <a:spLocks noGrp="1" noChangeArrowheads="1"/>
          </p:cNvSpPr>
          <p:nvPr>
            <p:ph type="title"/>
          </p:nvPr>
        </p:nvSpPr>
        <p:spPr bwMode="auto">
          <a:xfrm>
            <a:off x="914400" y="2903538"/>
            <a:ext cx="7313613" cy="971550"/>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Intangível</a:t>
            </a:r>
            <a:endParaRPr lang="pt-BR" sz="5400">
              <a:solidFill>
                <a:srgbClr val="687995"/>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miter lim="800000"/>
            <a:headEnd/>
            <a:tailEnd/>
          </a:ln>
        </p:spPr>
        <p:txBody>
          <a:bodyPr/>
          <a:lstStyle/>
          <a:p>
            <a:fld id="{B8FFE19A-56F8-465B-92E6-B281081C23CF}" type="slidenum">
              <a:rPr lang="pt-BR"/>
              <a:pPr/>
              <a:t>17</a:t>
            </a:fld>
            <a:endParaRPr lang="pt-BR"/>
          </a:p>
        </p:txBody>
      </p:sp>
      <p:sp>
        <p:nvSpPr>
          <p:cNvPr id="29699" name="Rectangle 2"/>
          <p:cNvSpPr>
            <a:spLocks noGrp="1" noChangeArrowheads="1"/>
          </p:cNvSpPr>
          <p:nvPr>
            <p:ph type="title"/>
          </p:nvPr>
        </p:nvSpPr>
        <p:spPr bwMode="auto">
          <a:xfrm>
            <a:off x="914400" y="2960688"/>
            <a:ext cx="7313613" cy="900112"/>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Plasticidade</a:t>
            </a:r>
            <a:endParaRPr lang="pt-BR" sz="5400">
              <a:solidFill>
                <a:srgbClr val="687995"/>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ln>
            <a:miter lim="800000"/>
            <a:headEnd/>
            <a:tailEnd/>
          </a:ln>
        </p:spPr>
        <p:txBody>
          <a:bodyPr/>
          <a:lstStyle/>
          <a:p>
            <a:fld id="{30CD397C-1FCD-498F-BBBB-3A38874CBA1E}" type="slidenum">
              <a:rPr lang="pt-BR"/>
              <a:pPr/>
              <a:t>18</a:t>
            </a:fld>
            <a:endParaRPr lang="pt-BR"/>
          </a:p>
        </p:txBody>
      </p:sp>
      <p:pic>
        <p:nvPicPr>
          <p:cNvPr id="31747" name="Picture 2" descr="8-slide"/>
          <p:cNvPicPr>
            <a:picLocks noChangeAspect="1" noChangeArrowheads="1"/>
          </p:cNvPicPr>
          <p:nvPr/>
        </p:nvPicPr>
        <p:blipFill>
          <a:blip r:embed="rId3"/>
          <a:srcRect/>
          <a:stretch>
            <a:fillRect/>
          </a:stretch>
        </p:blipFill>
        <p:spPr bwMode="auto">
          <a:xfrm>
            <a:off x="7938" y="1588"/>
            <a:ext cx="9136062" cy="6856412"/>
          </a:xfrm>
          <a:prstGeom prst="rect">
            <a:avLst/>
          </a:prstGeom>
          <a:noFill/>
          <a:ln w="9525">
            <a:noFill/>
            <a:miter lim="800000"/>
            <a:headEnd/>
            <a:tailEnd/>
          </a:ln>
        </p:spPr>
      </p:pic>
      <p:sp>
        <p:nvSpPr>
          <p:cNvPr id="31748" name="Rectangle 3"/>
          <p:cNvSpPr>
            <a:spLocks/>
          </p:cNvSpPr>
          <p:nvPr/>
        </p:nvSpPr>
        <p:spPr bwMode="auto">
          <a:xfrm>
            <a:off x="1231900" y="3214688"/>
            <a:ext cx="6680200" cy="1727200"/>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FUNÇÕES DO PERISPÍRITO</a:t>
            </a:r>
            <a:endParaRPr lang="pt-BR" sz="5400">
              <a:solidFill>
                <a:schemeClr val="bg1"/>
              </a:solidFill>
              <a:sym typeface="Helvetica Light" charset="0"/>
            </a:endParaRPr>
          </a:p>
        </p:txBody>
      </p:sp>
      <p:sp>
        <p:nvSpPr>
          <p:cNvPr id="31749"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589EB0C0-B3D4-4AF4-900A-5D905566EF25}" type="slidenum">
              <a:rPr lang="pt-BR" sz="1000" b="1">
                <a:solidFill>
                  <a:srgbClr val="687995"/>
                </a:solidFill>
              </a:rPr>
              <a:pPr algn="ctr" eaLnBrk="1" hangingPunct="1"/>
              <a:t>18</a:t>
            </a:fld>
            <a:endParaRPr lang="pt-BR" sz="1000" b="1">
              <a:solidFill>
                <a:srgbClr val="687995"/>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miter lim="800000"/>
            <a:headEnd/>
            <a:tailEnd/>
          </a:ln>
        </p:spPr>
        <p:txBody>
          <a:bodyPr/>
          <a:lstStyle/>
          <a:p>
            <a:fld id="{77E7A0B9-47B4-44B1-BB40-DFADD303AD1B}" type="slidenum">
              <a:rPr lang="pt-BR"/>
              <a:pPr/>
              <a:t>19</a:t>
            </a:fld>
            <a:endParaRPr lang="pt-BR"/>
          </a:p>
        </p:txBody>
      </p:sp>
      <p:sp>
        <p:nvSpPr>
          <p:cNvPr id="33795" name="Rectangle 2"/>
          <p:cNvSpPr>
            <a:spLocks noGrp="1" noChangeArrowheads="1"/>
          </p:cNvSpPr>
          <p:nvPr>
            <p:ph type="title"/>
          </p:nvPr>
        </p:nvSpPr>
        <p:spPr bwMode="auto">
          <a:xfrm>
            <a:off x="539750" y="2133600"/>
            <a:ext cx="8086725" cy="2590800"/>
          </a:xfrm>
          <a:noFill/>
          <a:ln>
            <a:miter lim="800000"/>
            <a:headEnd/>
            <a:tailEnd/>
          </a:ln>
        </p:spPr>
        <p:txBody>
          <a:bodyPr wrap="square" lIns="64291" tIns="32146" rIns="64291" bIns="32146" numCol="1" anchor="t" anchorCtr="0" compatLnSpc="1">
            <a:prstTxWarp prst="textNoShape">
              <a:avLst/>
            </a:prstTxWarp>
          </a:bodyPr>
          <a:lstStyle/>
          <a:p>
            <a:pPr eaLnBrk="1" hangingPunct="1">
              <a:spcBef>
                <a:spcPct val="30000"/>
              </a:spcBef>
            </a:pPr>
            <a:r>
              <a:rPr lang="pt-BR" altLang="ja-JP">
                <a:solidFill>
                  <a:srgbClr val="687995"/>
                </a:solidFill>
                <a:cs typeface="Arial" pitchFamily="34" charset="0"/>
                <a:sym typeface="Arial" pitchFamily="34" charset="0"/>
              </a:rPr>
              <a:t>É o veículo do pensamento</a:t>
            </a:r>
            <a:br>
              <a:rPr lang="pt-BR" altLang="ja-JP">
                <a:solidFill>
                  <a:srgbClr val="687995"/>
                </a:solidFill>
                <a:cs typeface="Arial" pitchFamily="34" charset="0"/>
                <a:sym typeface="Arial" pitchFamily="34" charset="0"/>
              </a:rPr>
            </a:br>
            <a:r>
              <a:rPr lang="pt-BR" altLang="ja-JP">
                <a:solidFill>
                  <a:srgbClr val="687995"/>
                </a:solidFill>
                <a:cs typeface="Arial" pitchFamily="34" charset="0"/>
                <a:sym typeface="Arial" pitchFamily="34" charset="0"/>
              </a:rPr>
              <a:t>do Espírito e o instrumento direto de sua vontade e ação</a:t>
            </a:r>
            <a:r>
              <a:rPr lang="ja-JP" altLang="pt-BR">
                <a:solidFill>
                  <a:srgbClr val="687995"/>
                </a:solidFill>
                <a:cs typeface="Arial" pitchFamily="34" charset="0"/>
                <a:sym typeface="Arial" pitchFamily="34" charset="0"/>
              </a:rPr>
              <a:t> </a:t>
            </a:r>
            <a:r>
              <a:rPr lang="pt-BR" altLang="ja-JP" sz="3200" i="1">
                <a:solidFill>
                  <a:srgbClr val="687995"/>
                </a:solidFill>
                <a:cs typeface="Arial" pitchFamily="34" charset="0"/>
                <a:sym typeface="Arial" pitchFamily="34" charset="0"/>
              </a:rPr>
              <a:t>Therezinha Oliveira</a:t>
            </a:r>
            <a:r>
              <a:rPr lang="pt-BR" altLang="ja-JP" sz="3200">
                <a:solidFill>
                  <a:srgbClr val="687995"/>
                </a:solidFill>
                <a:cs typeface="Arial" pitchFamily="34" charset="0"/>
                <a:sym typeface="Arial" pitchFamily="34" charset="0"/>
              </a:rPr>
              <a:t> </a:t>
            </a:r>
            <a:endParaRPr lang="pt-BR" sz="3200">
              <a:solidFill>
                <a:srgbClr val="687995"/>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miter lim="800000"/>
            <a:headEnd/>
            <a:tailEnd/>
          </a:ln>
        </p:spPr>
        <p:txBody>
          <a:bodyPr/>
          <a:lstStyle/>
          <a:p>
            <a:fld id="{BCC4D6A0-52AD-492B-AFD3-A0261A11B7C0}" type="slidenum">
              <a:rPr lang="pt-BR"/>
              <a:pPr/>
              <a:t>2</a:t>
            </a:fld>
            <a:endParaRPr lang="pt-BR" dirty="0"/>
          </a:p>
        </p:txBody>
      </p:sp>
      <p:pic>
        <p:nvPicPr>
          <p:cNvPr id="5123" name="Picture 4" descr="3-parte teorica"/>
          <p:cNvPicPr>
            <a:picLocks noChangeAspect="1" noChangeArrowheads="1"/>
          </p:cNvPicPr>
          <p:nvPr/>
        </p:nvPicPr>
        <p:blipFill>
          <a:blip r:embed="rId2"/>
          <a:srcRect/>
          <a:stretch>
            <a:fillRect/>
          </a:stretch>
        </p:blipFill>
        <p:spPr bwMode="auto">
          <a:xfrm>
            <a:off x="6350" y="-1588"/>
            <a:ext cx="9137650" cy="6859588"/>
          </a:xfrm>
          <a:prstGeom prst="rect">
            <a:avLst/>
          </a:prstGeom>
          <a:noFill/>
          <a:ln w="9525">
            <a:noFill/>
            <a:miter lim="800000"/>
            <a:headEnd/>
            <a:tailEnd/>
          </a:ln>
        </p:spPr>
      </p:pic>
      <p:sp>
        <p:nvSpPr>
          <p:cNvPr id="5124" name="Rectangle 11"/>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7CBBAD40-C064-489A-B87B-19331D5ED1B9}" type="slidenum">
              <a:rPr lang="pt-BR" sz="1000" b="1">
                <a:solidFill>
                  <a:srgbClr val="687995"/>
                </a:solidFill>
              </a:rPr>
              <a:pPr algn="ctr" eaLnBrk="1" hangingPunct="1"/>
              <a:t>2</a:t>
            </a:fld>
            <a:endParaRPr lang="pt-BR" sz="1000" b="1" dirty="0">
              <a:solidFill>
                <a:srgbClr val="68799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miter lim="800000"/>
            <a:headEnd/>
            <a:tailEnd/>
          </a:ln>
        </p:spPr>
        <p:txBody>
          <a:bodyPr/>
          <a:lstStyle/>
          <a:p>
            <a:fld id="{E721728D-1CCE-4EE9-A200-67B2CF46284D}" type="slidenum">
              <a:rPr lang="pt-BR"/>
              <a:pPr/>
              <a:t>20</a:t>
            </a:fld>
            <a:endParaRPr lang="pt-BR"/>
          </a:p>
        </p:txBody>
      </p:sp>
      <p:sp>
        <p:nvSpPr>
          <p:cNvPr id="35843" name="Rectangle 2"/>
          <p:cNvSpPr>
            <a:spLocks noGrp="1" noChangeArrowheads="1"/>
          </p:cNvSpPr>
          <p:nvPr>
            <p:ph type="title"/>
          </p:nvPr>
        </p:nvSpPr>
        <p:spPr bwMode="auto">
          <a:xfrm>
            <a:off x="611188" y="2421632"/>
            <a:ext cx="7921625" cy="2087488"/>
          </a:xfrm>
          <a:noFill/>
          <a:ln>
            <a:miter lim="800000"/>
            <a:headEnd/>
            <a:tailEnd/>
          </a:ln>
        </p:spPr>
        <p:txBody>
          <a:bodyPr wrap="square" lIns="64291" tIns="32146" rIns="64291" bIns="32146" numCol="1" anchor="t" anchorCtr="0" compatLnSpc="1">
            <a:prstTxWarp prst="textNoShape">
              <a:avLst/>
            </a:prstTxWarp>
          </a:bodyPr>
          <a:lstStyle/>
          <a:p>
            <a:pPr eaLnBrk="1" hangingPunct="1">
              <a:spcBef>
                <a:spcPct val="30000"/>
              </a:spcBef>
            </a:pPr>
            <a:r>
              <a:rPr lang="pt-BR" altLang="ja-JP" dirty="0">
                <a:solidFill>
                  <a:srgbClr val="687995"/>
                </a:solidFill>
                <a:cs typeface="Arial" pitchFamily="34" charset="0"/>
                <a:sym typeface="Arial" pitchFamily="34" charset="0"/>
              </a:rPr>
              <a:t>Faz a relação do Espírito</a:t>
            </a:r>
            <a:br>
              <a:rPr lang="pt-BR" altLang="ja-JP" dirty="0">
                <a:solidFill>
                  <a:srgbClr val="687995"/>
                </a:solidFill>
                <a:cs typeface="Arial" pitchFamily="34" charset="0"/>
                <a:sym typeface="Arial" pitchFamily="34" charset="0"/>
              </a:rPr>
            </a:br>
            <a:r>
              <a:rPr lang="pt-BR" altLang="ja-JP" dirty="0">
                <a:solidFill>
                  <a:srgbClr val="687995"/>
                </a:solidFill>
                <a:cs typeface="Arial" pitchFamily="34" charset="0"/>
                <a:sym typeface="Arial" pitchFamily="34" charset="0"/>
              </a:rPr>
              <a:t>com o meio em que se encontre </a:t>
            </a:r>
            <a:r>
              <a:rPr lang="pt-BR" altLang="ja-JP" sz="3200" i="1" dirty="0">
                <a:solidFill>
                  <a:srgbClr val="687995"/>
                </a:solidFill>
                <a:cs typeface="Arial" pitchFamily="34" charset="0"/>
                <a:sym typeface="Arial" pitchFamily="34" charset="0"/>
              </a:rPr>
              <a:t>Therezinha Oliveira</a:t>
            </a:r>
            <a:endParaRPr lang="pt-BR" dirty="0">
              <a:solidFill>
                <a:srgbClr val="687995"/>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miter lim="800000"/>
            <a:headEnd/>
            <a:tailEnd/>
          </a:ln>
        </p:spPr>
        <p:txBody>
          <a:bodyPr/>
          <a:lstStyle/>
          <a:p>
            <a:fld id="{B2AB4284-7F43-41AA-A489-779E922101B4}" type="slidenum">
              <a:rPr lang="pt-BR"/>
              <a:pPr/>
              <a:t>21</a:t>
            </a:fld>
            <a:endParaRPr lang="pt-BR"/>
          </a:p>
        </p:txBody>
      </p:sp>
      <p:sp>
        <p:nvSpPr>
          <p:cNvPr id="37891" name="Rectangle 2"/>
          <p:cNvSpPr>
            <a:spLocks noGrp="1" noChangeArrowheads="1"/>
          </p:cNvSpPr>
          <p:nvPr>
            <p:ph type="title"/>
          </p:nvPr>
        </p:nvSpPr>
        <p:spPr bwMode="auto">
          <a:xfrm>
            <a:off x="395288" y="1916113"/>
            <a:ext cx="8343900" cy="3241675"/>
          </a:xfrm>
          <a:noFill/>
          <a:ln>
            <a:miter lim="800000"/>
            <a:headEnd/>
            <a:tailEnd/>
          </a:ln>
        </p:spPr>
        <p:txBody>
          <a:bodyPr wrap="square" lIns="64291" tIns="32146" rIns="64291" bIns="32146" numCol="1" anchor="t" anchorCtr="0" compatLnSpc="1">
            <a:prstTxWarp prst="textNoShape">
              <a:avLst/>
            </a:prstTxWarp>
          </a:bodyPr>
          <a:lstStyle/>
          <a:p>
            <a:pPr eaLnBrk="1" hangingPunct="1">
              <a:spcBef>
                <a:spcPct val="30000"/>
              </a:spcBef>
            </a:pPr>
            <a:r>
              <a:rPr lang="pt-BR" altLang="ja-JP" dirty="0">
                <a:solidFill>
                  <a:srgbClr val="687995"/>
                </a:solidFill>
                <a:cs typeface="Arial" pitchFamily="34" charset="0"/>
                <a:sym typeface="Arial" pitchFamily="34" charset="0"/>
              </a:rPr>
              <a:t>Comprova a existência</a:t>
            </a:r>
            <a:br>
              <a:rPr lang="pt-BR" altLang="ja-JP" dirty="0">
                <a:solidFill>
                  <a:srgbClr val="687995"/>
                </a:solidFill>
                <a:cs typeface="Arial" pitchFamily="34" charset="0"/>
                <a:sym typeface="Arial" pitchFamily="34" charset="0"/>
              </a:rPr>
            </a:br>
            <a:r>
              <a:rPr lang="pt-BR" altLang="ja-JP" dirty="0">
                <a:solidFill>
                  <a:srgbClr val="687995"/>
                </a:solidFill>
                <a:cs typeface="Arial" pitchFamily="34" charset="0"/>
                <a:sym typeface="Arial" pitchFamily="34" charset="0"/>
              </a:rPr>
              <a:t>do Espírito e torna</a:t>
            </a:r>
            <a:br>
              <a:rPr lang="pt-BR" altLang="ja-JP" dirty="0">
                <a:solidFill>
                  <a:srgbClr val="687995"/>
                </a:solidFill>
                <a:cs typeface="Arial" pitchFamily="34" charset="0"/>
                <a:sym typeface="Arial" pitchFamily="34" charset="0"/>
              </a:rPr>
            </a:br>
            <a:r>
              <a:rPr lang="pt-BR" altLang="ja-JP" dirty="0">
                <a:solidFill>
                  <a:srgbClr val="687995"/>
                </a:solidFill>
                <a:cs typeface="Arial" pitchFamily="34" charset="0"/>
                <a:sym typeface="Arial" pitchFamily="34" charset="0"/>
              </a:rPr>
              <a:t>reconhecida sua individualidade</a:t>
            </a:r>
            <a:br>
              <a:rPr lang="pt-BR" altLang="ja-JP" dirty="0">
                <a:solidFill>
                  <a:srgbClr val="687995"/>
                </a:solidFill>
                <a:cs typeface="Arial" pitchFamily="34" charset="0"/>
                <a:sym typeface="Arial" pitchFamily="34" charset="0"/>
              </a:rPr>
            </a:br>
            <a:r>
              <a:rPr lang="pt-BR" altLang="ja-JP" sz="3200" i="1" dirty="0">
                <a:solidFill>
                  <a:srgbClr val="687995"/>
                </a:solidFill>
                <a:cs typeface="Arial" pitchFamily="34" charset="0"/>
                <a:sym typeface="Arial" pitchFamily="34" charset="0"/>
              </a:rPr>
              <a:t>Therezinha Oliveira</a:t>
            </a:r>
            <a:endParaRPr lang="pt-BR" dirty="0">
              <a:solidFill>
                <a:srgbClr val="687995"/>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miter lim="800000"/>
            <a:headEnd/>
            <a:tailEnd/>
          </a:ln>
        </p:spPr>
        <p:txBody>
          <a:bodyPr/>
          <a:lstStyle/>
          <a:p>
            <a:fld id="{1246D2D0-F419-42B6-9382-CB193EB58C7F}" type="slidenum">
              <a:rPr lang="pt-BR"/>
              <a:pPr/>
              <a:t>22</a:t>
            </a:fld>
            <a:endParaRPr lang="pt-BR"/>
          </a:p>
        </p:txBody>
      </p:sp>
      <p:sp>
        <p:nvSpPr>
          <p:cNvPr id="39939" name="Rectangle 2"/>
          <p:cNvSpPr>
            <a:spLocks noGrp="1" noChangeArrowheads="1"/>
          </p:cNvSpPr>
          <p:nvPr>
            <p:ph type="title"/>
          </p:nvPr>
        </p:nvSpPr>
        <p:spPr bwMode="auto">
          <a:xfrm>
            <a:off x="1020763" y="2414588"/>
            <a:ext cx="7100887" cy="1951037"/>
          </a:xfrm>
          <a:noFill/>
          <a:ln>
            <a:miter lim="800000"/>
            <a:headEnd/>
            <a:tailEnd/>
          </a:ln>
        </p:spPr>
        <p:txBody>
          <a:bodyPr wrap="square" lIns="64291" tIns="32146" rIns="64291" bIns="32146" numCol="1" anchor="t" anchorCtr="0" compatLnSpc="1">
            <a:prstTxWarp prst="textNoShape">
              <a:avLst/>
            </a:prstTxWarp>
          </a:bodyPr>
          <a:lstStyle/>
          <a:p>
            <a:pPr eaLnBrk="1" hangingPunct="1">
              <a:spcBef>
                <a:spcPct val="30000"/>
              </a:spcBef>
            </a:pPr>
            <a:r>
              <a:rPr lang="pt-BR" altLang="ja-JP">
                <a:solidFill>
                  <a:srgbClr val="687995"/>
                </a:solidFill>
                <a:cs typeface="Arial" pitchFamily="34" charset="0"/>
                <a:sym typeface="Arial" pitchFamily="34" charset="0"/>
              </a:rPr>
              <a:t>Serve de </a:t>
            </a:r>
            <a:r>
              <a:rPr lang="pt-BR" altLang="ja-JP" b="1">
                <a:solidFill>
                  <a:srgbClr val="687995"/>
                </a:solidFill>
                <a:cs typeface="Arial" pitchFamily="34" charset="0"/>
                <a:sym typeface="Arial" pitchFamily="34" charset="0"/>
              </a:rPr>
              <a:t>molde</a:t>
            </a:r>
            <a:br>
              <a:rPr lang="pt-BR" altLang="ja-JP">
                <a:solidFill>
                  <a:srgbClr val="687995"/>
                </a:solidFill>
                <a:cs typeface="Arial" pitchFamily="34" charset="0"/>
                <a:sym typeface="Arial" pitchFamily="34" charset="0"/>
              </a:rPr>
            </a:br>
            <a:r>
              <a:rPr lang="pt-BR" altLang="ja-JP">
                <a:solidFill>
                  <a:srgbClr val="687995"/>
                </a:solidFill>
                <a:cs typeface="Arial" pitchFamily="34" charset="0"/>
                <a:sym typeface="Arial" pitchFamily="34" charset="0"/>
              </a:rPr>
              <a:t>ao corpo físico</a:t>
            </a:r>
            <a:br>
              <a:rPr lang="pt-BR" altLang="ja-JP">
                <a:solidFill>
                  <a:srgbClr val="687995"/>
                </a:solidFill>
                <a:cs typeface="Arial" pitchFamily="34" charset="0"/>
                <a:sym typeface="Arial" pitchFamily="34" charset="0"/>
              </a:rPr>
            </a:br>
            <a:r>
              <a:rPr lang="pt-BR" altLang="ja-JP" sz="3200" i="1">
                <a:solidFill>
                  <a:srgbClr val="687995"/>
                </a:solidFill>
                <a:cs typeface="Arial" pitchFamily="34" charset="0"/>
                <a:sym typeface="Arial" pitchFamily="34" charset="0"/>
              </a:rPr>
              <a:t>Therezinha Oliveira</a:t>
            </a:r>
            <a:endParaRPr lang="pt-BR">
              <a:solidFill>
                <a:srgbClr val="687995"/>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a:ln>
            <a:miter lim="800000"/>
            <a:headEnd/>
            <a:tailEnd/>
          </a:ln>
        </p:spPr>
        <p:txBody>
          <a:bodyPr/>
          <a:lstStyle/>
          <a:p>
            <a:fld id="{20CAAFC9-BC2D-4CC0-9C61-9CE65874F416}" type="slidenum">
              <a:rPr lang="pt-BR"/>
              <a:pPr/>
              <a:t>23</a:t>
            </a:fld>
            <a:endParaRPr lang="pt-BR"/>
          </a:p>
        </p:txBody>
      </p:sp>
      <p:pic>
        <p:nvPicPr>
          <p:cNvPr id="41987" name="Picture 2" descr="8-slide"/>
          <p:cNvPicPr>
            <a:picLocks noChangeAspect="1" noChangeArrowheads="1"/>
          </p:cNvPicPr>
          <p:nvPr/>
        </p:nvPicPr>
        <p:blipFill>
          <a:blip r:embed="rId2"/>
          <a:srcRect/>
          <a:stretch>
            <a:fillRect/>
          </a:stretch>
        </p:blipFill>
        <p:spPr bwMode="auto">
          <a:xfrm>
            <a:off x="7938" y="1588"/>
            <a:ext cx="9136062" cy="6856412"/>
          </a:xfrm>
          <a:prstGeom prst="rect">
            <a:avLst/>
          </a:prstGeom>
          <a:noFill/>
          <a:ln w="9525">
            <a:noFill/>
            <a:miter lim="800000"/>
            <a:headEnd/>
            <a:tailEnd/>
          </a:ln>
        </p:spPr>
      </p:pic>
      <p:sp>
        <p:nvSpPr>
          <p:cNvPr id="41988" name="Rectangle 3"/>
          <p:cNvSpPr>
            <a:spLocks/>
          </p:cNvSpPr>
          <p:nvPr/>
        </p:nvSpPr>
        <p:spPr bwMode="auto">
          <a:xfrm>
            <a:off x="971550" y="2708275"/>
            <a:ext cx="7129463" cy="2592388"/>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FUNÇÃO DO PERISPÍRITO NOS DESENCARNADOS</a:t>
            </a:r>
            <a:endParaRPr lang="pt-BR" sz="5400">
              <a:solidFill>
                <a:schemeClr val="bg1"/>
              </a:solidFill>
              <a:sym typeface="Helvetica Light" charset="0"/>
            </a:endParaRPr>
          </a:p>
        </p:txBody>
      </p:sp>
      <p:sp>
        <p:nvSpPr>
          <p:cNvPr id="41989"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4EED3090-1417-4E7F-A53A-647A42C67A33}" type="slidenum">
              <a:rPr lang="pt-BR" sz="1000" b="1">
                <a:solidFill>
                  <a:srgbClr val="687995"/>
                </a:solidFill>
              </a:rPr>
              <a:pPr algn="ctr" eaLnBrk="1" hangingPunct="1"/>
              <a:t>23</a:t>
            </a:fld>
            <a:endParaRPr lang="pt-BR" sz="1000" b="1">
              <a:solidFill>
                <a:srgbClr val="687995"/>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miter lim="800000"/>
            <a:headEnd/>
            <a:tailEnd/>
          </a:ln>
        </p:spPr>
        <p:txBody>
          <a:bodyPr/>
          <a:lstStyle/>
          <a:p>
            <a:fld id="{613BE246-3720-4DCB-B6E9-04C9D5BAC944}" type="slidenum">
              <a:rPr lang="pt-BR"/>
              <a:pPr/>
              <a:t>24</a:t>
            </a:fld>
            <a:endParaRPr lang="pt-BR"/>
          </a:p>
        </p:txBody>
      </p:sp>
      <p:sp>
        <p:nvSpPr>
          <p:cNvPr id="43011" name="Rectangle 2"/>
          <p:cNvSpPr>
            <a:spLocks noGrp="1" noChangeArrowheads="1"/>
          </p:cNvSpPr>
          <p:nvPr>
            <p:ph type="title"/>
          </p:nvPr>
        </p:nvSpPr>
        <p:spPr bwMode="auto">
          <a:xfrm>
            <a:off x="655638" y="1797050"/>
            <a:ext cx="7831137" cy="3287713"/>
          </a:xfrm>
          <a:noFill/>
          <a:ln>
            <a:miter lim="800000"/>
            <a:headEnd/>
            <a:tailEnd/>
          </a:ln>
        </p:spPr>
        <p:txBody>
          <a:bodyPr wrap="square" lIns="64291" tIns="32146" rIns="64291" bIns="32146" numCol="1" anchor="t" anchorCtr="0" compatLnSpc="1">
            <a:prstTxWarp prst="textNoShape">
              <a:avLst/>
            </a:prstTxWarp>
          </a:bodyPr>
          <a:lstStyle/>
          <a:p>
            <a:pPr eaLnBrk="1" hangingPunct="1">
              <a:spcBef>
                <a:spcPct val="30000"/>
              </a:spcBef>
            </a:pPr>
            <a:r>
              <a:rPr lang="pt-BR" altLang="ja-JP">
                <a:solidFill>
                  <a:srgbClr val="687995"/>
                </a:solidFill>
                <a:cs typeface="Arial" pitchFamily="34" charset="0"/>
                <a:sym typeface="Arial" pitchFamily="34" charset="0"/>
              </a:rPr>
              <a:t>As </a:t>
            </a:r>
            <a:r>
              <a:rPr lang="pt-BR" altLang="ja-JP" b="1">
                <a:solidFill>
                  <a:srgbClr val="687995"/>
                </a:solidFill>
                <a:cs typeface="Arial" pitchFamily="34" charset="0"/>
                <a:sym typeface="Arial" pitchFamily="34" charset="0"/>
              </a:rPr>
              <a:t>sensações</a:t>
            </a:r>
            <a:r>
              <a:rPr lang="pt-BR" altLang="ja-JP">
                <a:solidFill>
                  <a:srgbClr val="687995"/>
                </a:solidFill>
                <a:cs typeface="Arial" pitchFamily="34" charset="0"/>
                <a:sym typeface="Arial" pitchFamily="34" charset="0"/>
              </a:rPr>
              <a:t>,</a:t>
            </a:r>
            <a:br>
              <a:rPr lang="pt-BR" altLang="ja-JP">
                <a:solidFill>
                  <a:srgbClr val="687995"/>
                </a:solidFill>
                <a:cs typeface="Arial" pitchFamily="34" charset="0"/>
                <a:sym typeface="Arial" pitchFamily="34" charset="0"/>
              </a:rPr>
            </a:br>
            <a:r>
              <a:rPr lang="pt-BR" altLang="ja-JP">
                <a:solidFill>
                  <a:srgbClr val="687995"/>
                </a:solidFill>
                <a:cs typeface="Arial" pitchFamily="34" charset="0"/>
                <a:sym typeface="Arial" pitchFamily="34" charset="0"/>
              </a:rPr>
              <a:t>para os Espíritos,</a:t>
            </a:r>
            <a:br>
              <a:rPr lang="pt-BR" altLang="ja-JP">
                <a:solidFill>
                  <a:srgbClr val="687995"/>
                </a:solidFill>
                <a:cs typeface="Arial" pitchFamily="34" charset="0"/>
                <a:sym typeface="Arial" pitchFamily="34" charset="0"/>
              </a:rPr>
            </a:br>
            <a:r>
              <a:rPr lang="pt-BR" altLang="ja-JP">
                <a:solidFill>
                  <a:srgbClr val="687995"/>
                </a:solidFill>
                <a:cs typeface="Arial" pitchFamily="34" charset="0"/>
                <a:sym typeface="Arial" pitchFamily="34" charset="0"/>
              </a:rPr>
              <a:t>estão </a:t>
            </a:r>
            <a:r>
              <a:rPr lang="pt-BR" altLang="ja-JP" b="1">
                <a:solidFill>
                  <a:srgbClr val="687995"/>
                </a:solidFill>
                <a:cs typeface="Arial" pitchFamily="34" charset="0"/>
                <a:sym typeface="Arial" pitchFamily="34" charset="0"/>
              </a:rPr>
              <a:t>localizadas</a:t>
            </a:r>
            <a:r>
              <a:rPr lang="pt-BR" altLang="ja-JP">
                <a:solidFill>
                  <a:srgbClr val="687995"/>
                </a:solidFill>
                <a:cs typeface="Arial" pitchFamily="34" charset="0"/>
                <a:sym typeface="Arial" pitchFamily="34" charset="0"/>
              </a:rPr>
              <a:t> em</a:t>
            </a:r>
            <a:br>
              <a:rPr lang="pt-BR" altLang="ja-JP">
                <a:solidFill>
                  <a:srgbClr val="687995"/>
                </a:solidFill>
                <a:cs typeface="Arial" pitchFamily="34" charset="0"/>
                <a:sym typeface="Arial" pitchFamily="34" charset="0"/>
              </a:rPr>
            </a:br>
            <a:r>
              <a:rPr lang="pt-BR" altLang="ja-JP">
                <a:solidFill>
                  <a:srgbClr val="687995"/>
                </a:solidFill>
                <a:cs typeface="Arial" pitchFamily="34" charset="0"/>
                <a:sym typeface="Arial" pitchFamily="34" charset="0"/>
              </a:rPr>
              <a:t>todo o </a:t>
            </a:r>
            <a:r>
              <a:rPr lang="pt-BR" altLang="ja-JP" b="1">
                <a:solidFill>
                  <a:srgbClr val="687995"/>
                </a:solidFill>
                <a:cs typeface="Arial" pitchFamily="34" charset="0"/>
                <a:sym typeface="Arial" pitchFamily="34" charset="0"/>
              </a:rPr>
              <a:t>Perispírito</a:t>
            </a:r>
            <a:br>
              <a:rPr lang="pt-BR" altLang="ja-JP">
                <a:solidFill>
                  <a:srgbClr val="687995"/>
                </a:solidFill>
                <a:cs typeface="Arial" pitchFamily="34" charset="0"/>
                <a:sym typeface="Arial" pitchFamily="34" charset="0"/>
              </a:rPr>
            </a:br>
            <a:r>
              <a:rPr lang="pt-BR" altLang="ja-JP" sz="3200" i="1">
                <a:solidFill>
                  <a:srgbClr val="687995"/>
                </a:solidFill>
                <a:cs typeface="Arial" pitchFamily="34" charset="0"/>
                <a:sym typeface="Arial" pitchFamily="34" charset="0"/>
              </a:rPr>
              <a:t>Therezinha Oliveira</a:t>
            </a:r>
            <a:endParaRPr lang="pt-BR">
              <a:solidFill>
                <a:srgbClr val="687995"/>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miter lim="800000"/>
            <a:headEnd/>
            <a:tailEnd/>
          </a:ln>
        </p:spPr>
        <p:txBody>
          <a:bodyPr/>
          <a:lstStyle/>
          <a:p>
            <a:fld id="{77378B30-40EA-47C4-A379-17A872E45687}" type="slidenum">
              <a:rPr lang="pt-BR"/>
              <a:pPr/>
              <a:t>25</a:t>
            </a:fld>
            <a:endParaRPr lang="pt-BR"/>
          </a:p>
        </p:txBody>
      </p:sp>
      <p:sp>
        <p:nvSpPr>
          <p:cNvPr id="45059" name="Rectangle 2"/>
          <p:cNvSpPr>
            <a:spLocks noGrp="1" noChangeArrowheads="1"/>
          </p:cNvSpPr>
          <p:nvPr>
            <p:ph type="title"/>
          </p:nvPr>
        </p:nvSpPr>
        <p:spPr bwMode="auto">
          <a:xfrm>
            <a:off x="682625" y="1844675"/>
            <a:ext cx="7850188" cy="3090863"/>
          </a:xfrm>
          <a:noFill/>
          <a:ln>
            <a:miter lim="800000"/>
            <a:headEnd/>
            <a:tailEnd/>
          </a:ln>
        </p:spPr>
        <p:txBody>
          <a:bodyPr wrap="square" lIns="64291" tIns="32146" rIns="64291" bIns="32146" numCol="1" anchor="t" anchorCtr="0" compatLnSpc="1">
            <a:prstTxWarp prst="textNoShape">
              <a:avLst/>
            </a:prstTxWarp>
          </a:bodyPr>
          <a:lstStyle/>
          <a:p>
            <a:pPr eaLnBrk="1" hangingPunct="1">
              <a:spcBef>
                <a:spcPct val="30000"/>
              </a:spcBef>
            </a:pPr>
            <a:r>
              <a:rPr lang="pt-BR" altLang="ja-JP" sz="4000" dirty="0">
                <a:solidFill>
                  <a:srgbClr val="687995"/>
                </a:solidFill>
                <a:cs typeface="Arial" pitchFamily="34" charset="0"/>
                <a:sym typeface="Arial" pitchFamily="34" charset="0"/>
              </a:rPr>
              <a:t>Em </a:t>
            </a:r>
            <a:r>
              <a:rPr lang="pt-BR" altLang="ja-JP" sz="4000" b="1" dirty="0">
                <a:solidFill>
                  <a:srgbClr val="687995"/>
                </a:solidFill>
                <a:cs typeface="Arial" pitchFamily="34" charset="0"/>
                <a:sym typeface="Arial" pitchFamily="34" charset="0"/>
              </a:rPr>
              <a:t>Espíritos</a:t>
            </a:r>
            <a:r>
              <a:rPr lang="pt-BR" altLang="ja-JP" sz="4000" dirty="0">
                <a:solidFill>
                  <a:srgbClr val="687995"/>
                </a:solidFill>
                <a:cs typeface="Arial" pitchFamily="34" charset="0"/>
                <a:sym typeface="Arial" pitchFamily="34" charset="0"/>
              </a:rPr>
              <a:t> </a:t>
            </a:r>
            <a:r>
              <a:rPr lang="pt-BR" altLang="ja-JP" sz="4000" b="1" dirty="0">
                <a:solidFill>
                  <a:srgbClr val="687995"/>
                </a:solidFill>
                <a:cs typeface="Arial" pitchFamily="34" charset="0"/>
                <a:sym typeface="Arial" pitchFamily="34" charset="0"/>
              </a:rPr>
              <a:t>inferiores</a:t>
            </a:r>
            <a:r>
              <a:rPr lang="pt-BR" altLang="ja-JP" sz="4000" dirty="0">
                <a:solidFill>
                  <a:srgbClr val="687995"/>
                </a:solidFill>
                <a:cs typeface="Arial" pitchFamily="34" charset="0"/>
                <a:sym typeface="Arial" pitchFamily="34" charset="0"/>
              </a:rPr>
              <a:t>, os </a:t>
            </a:r>
            <a:r>
              <a:rPr lang="pt-BR" altLang="ja-JP" sz="4000" b="1" dirty="0">
                <a:solidFill>
                  <a:srgbClr val="687995"/>
                </a:solidFill>
                <a:cs typeface="Arial" pitchFamily="34" charset="0"/>
                <a:sym typeface="Arial" pitchFamily="34" charset="0"/>
              </a:rPr>
              <a:t>fluidos</a:t>
            </a:r>
            <a:r>
              <a:rPr lang="pt-BR" altLang="ja-JP" sz="4000" dirty="0">
                <a:solidFill>
                  <a:srgbClr val="687995"/>
                </a:solidFill>
                <a:cs typeface="Arial" pitchFamily="34" charset="0"/>
                <a:sym typeface="Arial" pitchFamily="34" charset="0"/>
              </a:rPr>
              <a:t> são tão </a:t>
            </a:r>
            <a:r>
              <a:rPr lang="pt-BR" altLang="ja-JP" sz="4000" b="1" dirty="0">
                <a:solidFill>
                  <a:srgbClr val="687995"/>
                </a:solidFill>
                <a:cs typeface="Arial" pitchFamily="34" charset="0"/>
                <a:sym typeface="Arial" pitchFamily="34" charset="0"/>
              </a:rPr>
              <a:t>materializados</a:t>
            </a:r>
            <a:r>
              <a:rPr lang="pt-BR" altLang="ja-JP" sz="4000" dirty="0">
                <a:solidFill>
                  <a:srgbClr val="687995"/>
                </a:solidFill>
                <a:cs typeface="Arial" pitchFamily="34" charset="0"/>
                <a:sym typeface="Arial" pitchFamily="34" charset="0"/>
              </a:rPr>
              <a:t> </a:t>
            </a:r>
            <a:r>
              <a:rPr lang="pt-BR" altLang="ja-JP" dirty="0">
                <a:solidFill>
                  <a:srgbClr val="687995"/>
                </a:solidFill>
                <a:cs typeface="Arial" pitchFamily="34" charset="0"/>
                <a:sym typeface="Arial" pitchFamily="34" charset="0"/>
              </a:rPr>
              <a:t>que lhes podem dar até</a:t>
            </a:r>
            <a:br>
              <a:rPr lang="pt-BR" altLang="ja-JP" dirty="0">
                <a:solidFill>
                  <a:srgbClr val="687995"/>
                </a:solidFill>
                <a:cs typeface="Arial" pitchFamily="34" charset="0"/>
                <a:sym typeface="Arial" pitchFamily="34" charset="0"/>
              </a:rPr>
            </a:br>
            <a:r>
              <a:rPr lang="pt-BR" altLang="ja-JP" sz="4000" dirty="0">
                <a:solidFill>
                  <a:srgbClr val="687995"/>
                </a:solidFill>
                <a:cs typeface="Arial" pitchFamily="34" charset="0"/>
                <a:sym typeface="Arial" pitchFamily="34" charset="0"/>
              </a:rPr>
              <a:t>a </a:t>
            </a:r>
            <a:r>
              <a:rPr lang="pt-BR" altLang="ja-JP" sz="4000" b="1" dirty="0">
                <a:solidFill>
                  <a:srgbClr val="687995"/>
                </a:solidFill>
                <a:cs typeface="Arial" pitchFamily="34" charset="0"/>
                <a:sym typeface="Arial" pitchFamily="34" charset="0"/>
              </a:rPr>
              <a:t>sensação</a:t>
            </a:r>
            <a:r>
              <a:rPr lang="pt-BR" altLang="ja-JP" sz="4000" dirty="0">
                <a:solidFill>
                  <a:srgbClr val="687995"/>
                </a:solidFill>
                <a:cs typeface="Arial" pitchFamily="34" charset="0"/>
                <a:sym typeface="Arial" pitchFamily="34" charset="0"/>
              </a:rPr>
              <a:t> de </a:t>
            </a:r>
            <a:r>
              <a:rPr lang="pt-BR" altLang="ja-JP" sz="4000" b="1" dirty="0">
                <a:solidFill>
                  <a:srgbClr val="687995"/>
                </a:solidFill>
                <a:cs typeface="Arial" pitchFamily="34" charset="0"/>
                <a:sym typeface="Arial" pitchFamily="34" charset="0"/>
              </a:rPr>
              <a:t>frio</a:t>
            </a:r>
            <a:r>
              <a:rPr lang="pt-BR" altLang="ja-JP" sz="4000" dirty="0">
                <a:solidFill>
                  <a:srgbClr val="687995"/>
                </a:solidFill>
                <a:cs typeface="Arial" pitchFamily="34" charset="0"/>
                <a:sym typeface="Arial" pitchFamily="34" charset="0"/>
              </a:rPr>
              <a:t>, de </a:t>
            </a:r>
            <a:r>
              <a:rPr lang="pt-BR" altLang="ja-JP" sz="4000" b="1" dirty="0">
                <a:solidFill>
                  <a:srgbClr val="687995"/>
                </a:solidFill>
                <a:cs typeface="Arial" pitchFamily="34" charset="0"/>
                <a:sym typeface="Arial" pitchFamily="34" charset="0"/>
              </a:rPr>
              <a:t>fome</a:t>
            </a:r>
            <a:br>
              <a:rPr lang="pt-BR" altLang="ja-JP" sz="4000" dirty="0">
                <a:solidFill>
                  <a:srgbClr val="687995"/>
                </a:solidFill>
                <a:cs typeface="Arial" pitchFamily="34" charset="0"/>
                <a:sym typeface="Arial" pitchFamily="34" charset="0"/>
              </a:rPr>
            </a:br>
            <a:r>
              <a:rPr lang="pt-BR" altLang="ja-JP" sz="2800" i="1" dirty="0">
                <a:solidFill>
                  <a:srgbClr val="687995"/>
                </a:solidFill>
                <a:cs typeface="Arial" pitchFamily="34" charset="0"/>
                <a:sym typeface="Arial" pitchFamily="34" charset="0"/>
              </a:rPr>
              <a:t>Therezinha Oliveira</a:t>
            </a:r>
            <a:endParaRPr lang="pt-BR" sz="4000" dirty="0">
              <a:solidFill>
                <a:srgbClr val="687995"/>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miter lim="800000"/>
            <a:headEnd/>
            <a:tailEnd/>
          </a:ln>
        </p:spPr>
        <p:txBody>
          <a:bodyPr/>
          <a:lstStyle/>
          <a:p>
            <a:fld id="{D0E61C4F-2EC2-402F-B940-67052DB4B548}" type="slidenum">
              <a:rPr lang="pt-BR"/>
              <a:pPr/>
              <a:t>26</a:t>
            </a:fld>
            <a:endParaRPr lang="pt-BR"/>
          </a:p>
        </p:txBody>
      </p:sp>
      <p:sp>
        <p:nvSpPr>
          <p:cNvPr id="46083" name="Rectangle 2"/>
          <p:cNvSpPr>
            <a:spLocks noGrp="1" noChangeArrowheads="1"/>
          </p:cNvSpPr>
          <p:nvPr>
            <p:ph type="title"/>
          </p:nvPr>
        </p:nvSpPr>
        <p:spPr bwMode="auto">
          <a:xfrm>
            <a:off x="560388" y="2049463"/>
            <a:ext cx="8021637" cy="2747962"/>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dirty="0">
                <a:solidFill>
                  <a:srgbClr val="687995"/>
                </a:solidFill>
                <a:cs typeface="Arial" pitchFamily="34" charset="0"/>
                <a:sym typeface="Arial" pitchFamily="34" charset="0"/>
              </a:rPr>
              <a:t>O </a:t>
            </a:r>
            <a:r>
              <a:rPr lang="pt-BR" b="1" dirty="0">
                <a:solidFill>
                  <a:srgbClr val="687995"/>
                </a:solidFill>
                <a:cs typeface="Arial" pitchFamily="34" charset="0"/>
                <a:sym typeface="Arial" pitchFamily="34" charset="0"/>
              </a:rPr>
              <a:t>Espírito</a:t>
            </a:r>
            <a:br>
              <a:rPr lang="pt-BR" dirty="0">
                <a:solidFill>
                  <a:srgbClr val="687995"/>
                </a:solidFill>
                <a:cs typeface="Arial" pitchFamily="34" charset="0"/>
                <a:sym typeface="Arial" pitchFamily="34" charset="0"/>
              </a:rPr>
            </a:br>
            <a:r>
              <a:rPr lang="pt-BR" dirty="0">
                <a:solidFill>
                  <a:srgbClr val="687995"/>
                </a:solidFill>
                <a:cs typeface="Arial" pitchFamily="34" charset="0"/>
                <a:sym typeface="Arial" pitchFamily="34" charset="0"/>
              </a:rPr>
              <a:t>pode </a:t>
            </a:r>
            <a:r>
              <a:rPr lang="pt-BR" b="1" dirty="0">
                <a:solidFill>
                  <a:srgbClr val="687995"/>
                </a:solidFill>
                <a:cs typeface="Arial" pitchFamily="34" charset="0"/>
                <a:sym typeface="Arial" pitchFamily="34" charset="0"/>
              </a:rPr>
              <a:t>agir</a:t>
            </a:r>
            <a:r>
              <a:rPr lang="pt-BR" dirty="0">
                <a:solidFill>
                  <a:srgbClr val="687995"/>
                </a:solidFill>
                <a:cs typeface="Arial" pitchFamily="34" charset="0"/>
                <a:sym typeface="Arial" pitchFamily="34" charset="0"/>
              </a:rPr>
              <a:t> sobre a </a:t>
            </a:r>
            <a:r>
              <a:rPr lang="pt-BR" b="1" dirty="0">
                <a:solidFill>
                  <a:srgbClr val="687995"/>
                </a:solidFill>
                <a:cs typeface="Arial" pitchFamily="34" charset="0"/>
                <a:sym typeface="Arial" pitchFamily="34" charset="0"/>
              </a:rPr>
              <a:t>matéria</a:t>
            </a:r>
            <a:r>
              <a:rPr lang="pt-BR" dirty="0">
                <a:solidFill>
                  <a:srgbClr val="687995"/>
                </a:solidFill>
                <a:cs typeface="Arial" pitchFamily="34" charset="0"/>
                <a:sym typeface="Arial" pitchFamily="34" charset="0"/>
              </a:rPr>
              <a:t>,</a:t>
            </a:r>
            <a:br>
              <a:rPr lang="pt-BR" dirty="0">
                <a:solidFill>
                  <a:srgbClr val="687995"/>
                </a:solidFill>
                <a:cs typeface="Arial" pitchFamily="34" charset="0"/>
                <a:sym typeface="Arial" pitchFamily="34" charset="0"/>
              </a:rPr>
            </a:br>
            <a:r>
              <a:rPr lang="pt-BR" dirty="0">
                <a:solidFill>
                  <a:srgbClr val="687995"/>
                </a:solidFill>
                <a:cs typeface="Arial" pitchFamily="34" charset="0"/>
                <a:sym typeface="Arial" pitchFamily="34" charset="0"/>
              </a:rPr>
              <a:t>sobre nosso </a:t>
            </a:r>
            <a:r>
              <a:rPr lang="pt-BR" b="1" dirty="0">
                <a:solidFill>
                  <a:srgbClr val="687995"/>
                </a:solidFill>
                <a:cs typeface="Arial" pitchFamily="34" charset="0"/>
                <a:sym typeface="Arial" pitchFamily="34" charset="0"/>
              </a:rPr>
              <a:t>corpo físico</a:t>
            </a:r>
            <a:br>
              <a:rPr lang="pt-BR" dirty="0">
                <a:solidFill>
                  <a:srgbClr val="687995"/>
                </a:solidFill>
                <a:cs typeface="Arial" pitchFamily="34" charset="0"/>
                <a:sym typeface="Arial" pitchFamily="34" charset="0"/>
              </a:rPr>
            </a:br>
            <a:r>
              <a:rPr lang="pt-BR" dirty="0">
                <a:solidFill>
                  <a:srgbClr val="687995"/>
                </a:solidFill>
                <a:cs typeface="Arial" pitchFamily="34" charset="0"/>
                <a:sym typeface="Arial" pitchFamily="34" charset="0"/>
              </a:rPr>
              <a:t>ou sobre nosso </a:t>
            </a:r>
            <a:r>
              <a:rPr lang="pt-BR" b="1" dirty="0">
                <a:solidFill>
                  <a:srgbClr val="687995"/>
                </a:solidFill>
                <a:cs typeface="Arial" pitchFamily="34" charset="0"/>
                <a:sym typeface="Arial" pitchFamily="34" charset="0"/>
              </a:rPr>
              <a:t>Perispírito</a:t>
            </a:r>
            <a:endParaRPr lang="pt-BR" dirty="0">
              <a:solidFill>
                <a:srgbClr val="687995"/>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a:ln>
            <a:miter lim="800000"/>
            <a:headEnd/>
            <a:tailEnd/>
          </a:ln>
        </p:spPr>
        <p:txBody>
          <a:bodyPr/>
          <a:lstStyle/>
          <a:p>
            <a:fld id="{1E92C6C1-C03F-42F6-B55A-ADA48ED255C9}" type="slidenum">
              <a:rPr lang="pt-BR"/>
              <a:pPr/>
              <a:t>27</a:t>
            </a:fld>
            <a:endParaRPr lang="pt-BR"/>
          </a:p>
        </p:txBody>
      </p:sp>
      <p:pic>
        <p:nvPicPr>
          <p:cNvPr id="48131" name="Picture 2" descr="8-slide"/>
          <p:cNvPicPr>
            <a:picLocks noChangeAspect="1" noChangeArrowheads="1"/>
          </p:cNvPicPr>
          <p:nvPr/>
        </p:nvPicPr>
        <p:blipFill>
          <a:blip r:embed="rId3"/>
          <a:srcRect/>
          <a:stretch>
            <a:fillRect/>
          </a:stretch>
        </p:blipFill>
        <p:spPr bwMode="auto">
          <a:xfrm>
            <a:off x="7938" y="1588"/>
            <a:ext cx="9136062" cy="6856412"/>
          </a:xfrm>
          <a:prstGeom prst="rect">
            <a:avLst/>
          </a:prstGeom>
          <a:noFill/>
          <a:ln w="9525">
            <a:noFill/>
            <a:miter lim="800000"/>
            <a:headEnd/>
            <a:tailEnd/>
          </a:ln>
        </p:spPr>
      </p:pic>
      <p:sp>
        <p:nvSpPr>
          <p:cNvPr id="48132" name="Rectangle 3"/>
          <p:cNvSpPr>
            <a:spLocks/>
          </p:cNvSpPr>
          <p:nvPr/>
        </p:nvSpPr>
        <p:spPr bwMode="auto">
          <a:xfrm>
            <a:off x="971550" y="2781300"/>
            <a:ext cx="7129463" cy="2303463"/>
          </a:xfrm>
          <a:prstGeom prst="rect">
            <a:avLst/>
          </a:prstGeom>
          <a:noFill/>
          <a:ln w="9525">
            <a:noFill/>
            <a:miter lim="800000"/>
            <a:headEnd/>
            <a:tailEnd/>
          </a:ln>
        </p:spPr>
        <p:txBody>
          <a:bodyPr lIns="0" tIns="0" rIns="0" bIns="0"/>
          <a:lstStyle/>
          <a:p>
            <a:pPr algn="ctr" defTabSz="642938" eaLnBrk="1"/>
            <a:r>
              <a:rPr lang="pt-BR" sz="4800" b="1" dirty="0">
                <a:solidFill>
                  <a:schemeClr val="bg1"/>
                </a:solidFill>
                <a:sym typeface="Helvetica Light" charset="0"/>
              </a:rPr>
              <a:t>FUNÇÃO DO PERISPÍRITO NOS ENCARNADOS</a:t>
            </a:r>
            <a:endParaRPr lang="pt-BR" sz="4800" dirty="0">
              <a:solidFill>
                <a:schemeClr val="bg1"/>
              </a:solidFill>
              <a:sym typeface="Helvetica Light" charset="0"/>
            </a:endParaRPr>
          </a:p>
        </p:txBody>
      </p:sp>
      <p:sp>
        <p:nvSpPr>
          <p:cNvPr id="48133"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A3931A44-1CF3-4F6B-B443-BE13571402CF}" type="slidenum">
              <a:rPr lang="pt-BR" sz="1000" b="1">
                <a:solidFill>
                  <a:srgbClr val="687995"/>
                </a:solidFill>
              </a:rPr>
              <a:pPr algn="ctr" eaLnBrk="1" hangingPunct="1"/>
              <a:t>27</a:t>
            </a:fld>
            <a:endParaRPr lang="pt-BR" sz="1000" b="1">
              <a:solidFill>
                <a:srgbClr val="687995"/>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miter lim="800000"/>
            <a:headEnd/>
            <a:tailEnd/>
          </a:ln>
        </p:spPr>
        <p:txBody>
          <a:bodyPr/>
          <a:lstStyle/>
          <a:p>
            <a:fld id="{6CC4AB68-E3B8-47DC-9616-056610B52A1A}" type="slidenum">
              <a:rPr lang="pt-BR"/>
              <a:pPr/>
              <a:t>28</a:t>
            </a:fld>
            <a:endParaRPr lang="pt-BR"/>
          </a:p>
        </p:txBody>
      </p:sp>
      <p:sp>
        <p:nvSpPr>
          <p:cNvPr id="50179" name="Rectangle 2"/>
          <p:cNvSpPr>
            <a:spLocks noGrp="1" noChangeArrowheads="1"/>
          </p:cNvSpPr>
          <p:nvPr>
            <p:ph type="title"/>
          </p:nvPr>
        </p:nvSpPr>
        <p:spPr bwMode="auto">
          <a:xfrm>
            <a:off x="554038" y="2127250"/>
            <a:ext cx="7993062" cy="2582863"/>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Responsável</a:t>
            </a:r>
            <a:br>
              <a:rPr lang="pt-BR" sz="5400">
                <a:solidFill>
                  <a:srgbClr val="687995"/>
                </a:solidFill>
                <a:cs typeface="Arial" pitchFamily="34" charset="0"/>
                <a:sym typeface="Arial" pitchFamily="34" charset="0"/>
              </a:rPr>
            </a:br>
            <a:r>
              <a:rPr lang="pt-BR" sz="5400">
                <a:solidFill>
                  <a:srgbClr val="687995"/>
                </a:solidFill>
                <a:cs typeface="Arial" pitchFamily="34" charset="0"/>
                <a:sym typeface="Arial" pitchFamily="34" charset="0"/>
              </a:rPr>
              <a:t>pela relação entre o</a:t>
            </a:r>
            <a:br>
              <a:rPr lang="pt-BR" sz="5400">
                <a:solidFill>
                  <a:srgbClr val="687995"/>
                </a:solidFill>
                <a:cs typeface="Arial" pitchFamily="34" charset="0"/>
                <a:sym typeface="Arial" pitchFamily="34" charset="0"/>
              </a:rPr>
            </a:br>
            <a:r>
              <a:rPr lang="pt-BR" sz="5400">
                <a:solidFill>
                  <a:srgbClr val="687995"/>
                </a:solidFill>
                <a:cs typeface="Arial" pitchFamily="34" charset="0"/>
                <a:sym typeface="Arial" pitchFamily="34" charset="0"/>
              </a:rPr>
              <a:t>Espírito e o corpo físico</a:t>
            </a:r>
            <a:endParaRPr lang="pt-BR" sz="5400">
              <a:solidFill>
                <a:srgbClr val="687995"/>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miter lim="800000"/>
            <a:headEnd/>
            <a:tailEnd/>
          </a:ln>
        </p:spPr>
        <p:txBody>
          <a:bodyPr/>
          <a:lstStyle/>
          <a:p>
            <a:fld id="{E21A3D42-DAEB-43C3-B88B-B222B8D962AD}" type="slidenum">
              <a:rPr lang="pt-BR"/>
              <a:pPr/>
              <a:t>29</a:t>
            </a:fld>
            <a:endParaRPr lang="pt-BR"/>
          </a:p>
        </p:txBody>
      </p:sp>
      <p:sp>
        <p:nvSpPr>
          <p:cNvPr id="52227" name="Rectangle 2"/>
          <p:cNvSpPr>
            <a:spLocks noGrp="1" noChangeArrowheads="1"/>
          </p:cNvSpPr>
          <p:nvPr>
            <p:ph type="title"/>
          </p:nvPr>
        </p:nvSpPr>
        <p:spPr bwMode="auto">
          <a:xfrm>
            <a:off x="914400" y="2133600"/>
            <a:ext cx="7313613" cy="2533650"/>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a:solidFill>
                  <a:srgbClr val="687995"/>
                </a:solidFill>
                <a:cs typeface="Arial" pitchFamily="34" charset="0"/>
                <a:sym typeface="Arial" pitchFamily="34" charset="0"/>
              </a:rPr>
              <a:t>O Perispírito</a:t>
            </a:r>
            <a:br>
              <a:rPr lang="pt-BR" sz="5400">
                <a:solidFill>
                  <a:srgbClr val="687995"/>
                </a:solidFill>
                <a:cs typeface="Arial" pitchFamily="34" charset="0"/>
                <a:sym typeface="Arial" pitchFamily="34" charset="0"/>
              </a:rPr>
            </a:br>
            <a:r>
              <a:rPr lang="pt-BR" sz="5400">
                <a:solidFill>
                  <a:srgbClr val="687995"/>
                </a:solidFill>
                <a:cs typeface="Arial" pitchFamily="34" charset="0"/>
                <a:sym typeface="Arial" pitchFamily="34" charset="0"/>
              </a:rPr>
              <a:t>é impregnado</a:t>
            </a:r>
            <a:br>
              <a:rPr lang="pt-BR" sz="5400">
                <a:solidFill>
                  <a:srgbClr val="687995"/>
                </a:solidFill>
                <a:cs typeface="Arial" pitchFamily="34" charset="0"/>
                <a:sym typeface="Arial" pitchFamily="34" charset="0"/>
              </a:rPr>
            </a:br>
            <a:r>
              <a:rPr lang="pt-BR" sz="5400">
                <a:solidFill>
                  <a:srgbClr val="687995"/>
                </a:solidFill>
                <a:cs typeface="Arial" pitchFamily="34" charset="0"/>
                <a:sym typeface="Arial" pitchFamily="34" charset="0"/>
              </a:rPr>
              <a:t>de fluido vital</a:t>
            </a:r>
            <a:endParaRPr lang="pt-BR" sz="5400">
              <a:solidFill>
                <a:srgbClr val="687995"/>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a:ln>
            <a:miter lim="800000"/>
            <a:headEnd/>
            <a:tailEnd/>
          </a:ln>
        </p:spPr>
        <p:txBody>
          <a:bodyPr/>
          <a:lstStyle/>
          <a:p>
            <a:fld id="{DB3D38BA-9564-470A-BFF3-8B0AF5E9A616}" type="slidenum">
              <a:rPr lang="pt-BR"/>
              <a:pPr/>
              <a:t>3</a:t>
            </a:fld>
            <a:endParaRPr lang="pt-BR" dirty="0"/>
          </a:p>
        </p:txBody>
      </p:sp>
      <p:pic>
        <p:nvPicPr>
          <p:cNvPr id="6147" name="Picture 2" descr="8-slide"/>
          <p:cNvPicPr>
            <a:picLocks noChangeAspect="1" noChangeArrowheads="1"/>
          </p:cNvPicPr>
          <p:nvPr/>
        </p:nvPicPr>
        <p:blipFill>
          <a:blip r:embed="rId3"/>
          <a:srcRect/>
          <a:stretch>
            <a:fillRect/>
          </a:stretch>
        </p:blipFill>
        <p:spPr bwMode="auto">
          <a:xfrm>
            <a:off x="7938" y="1588"/>
            <a:ext cx="9136062" cy="6856412"/>
          </a:xfrm>
          <a:prstGeom prst="rect">
            <a:avLst/>
          </a:prstGeom>
          <a:noFill/>
          <a:ln w="9525">
            <a:noFill/>
            <a:miter lim="800000"/>
            <a:headEnd/>
            <a:tailEnd/>
          </a:ln>
        </p:spPr>
      </p:pic>
      <p:sp>
        <p:nvSpPr>
          <p:cNvPr id="6148" name="Rectangle 3"/>
          <p:cNvSpPr>
            <a:spLocks/>
          </p:cNvSpPr>
          <p:nvPr/>
        </p:nvSpPr>
        <p:spPr bwMode="auto">
          <a:xfrm>
            <a:off x="1231900" y="3735388"/>
            <a:ext cx="6680200" cy="846137"/>
          </a:xfrm>
          <a:prstGeom prst="rect">
            <a:avLst/>
          </a:prstGeom>
          <a:noFill/>
          <a:ln w="9525">
            <a:noFill/>
            <a:miter lim="800000"/>
            <a:headEnd/>
            <a:tailEnd/>
          </a:ln>
        </p:spPr>
        <p:txBody>
          <a:bodyPr lIns="0" tIns="0" rIns="0" bIns="0"/>
          <a:lstStyle/>
          <a:p>
            <a:pPr algn="ctr" defTabSz="642938" eaLnBrk="1"/>
            <a:r>
              <a:rPr lang="pt-BR" sz="5400" b="1" dirty="0">
                <a:solidFill>
                  <a:schemeClr val="bg1"/>
                </a:solidFill>
                <a:sym typeface="Helvetica Light" charset="0"/>
              </a:rPr>
              <a:t>PERISPÍRITO</a:t>
            </a:r>
            <a:endParaRPr lang="pt-BR" sz="5400" dirty="0">
              <a:solidFill>
                <a:schemeClr val="bg1"/>
              </a:solidFill>
              <a:sym typeface="Helvetica Light" charset="0"/>
            </a:endParaRPr>
          </a:p>
        </p:txBody>
      </p:sp>
      <p:sp>
        <p:nvSpPr>
          <p:cNvPr id="6149"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16BDE496-5D94-45C9-BB18-89D2CF9082C2}" type="slidenum">
              <a:rPr lang="pt-BR" sz="1000" b="1">
                <a:solidFill>
                  <a:srgbClr val="687995"/>
                </a:solidFill>
              </a:rPr>
              <a:pPr algn="ctr" eaLnBrk="1" hangingPunct="1"/>
              <a:t>3</a:t>
            </a:fld>
            <a:endParaRPr lang="pt-BR" sz="1000" b="1" dirty="0">
              <a:solidFill>
                <a:srgbClr val="687995"/>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a:ln>
            <a:miter lim="800000"/>
            <a:headEnd/>
            <a:tailEnd/>
          </a:ln>
        </p:spPr>
        <p:txBody>
          <a:bodyPr/>
          <a:lstStyle/>
          <a:p>
            <a:fld id="{5F4AB4E9-975A-4D7C-A97B-17FC443A4135}" type="slidenum">
              <a:rPr lang="pt-BR"/>
              <a:pPr/>
              <a:t>30</a:t>
            </a:fld>
            <a:endParaRPr lang="pt-BR"/>
          </a:p>
        </p:txBody>
      </p:sp>
      <p:pic>
        <p:nvPicPr>
          <p:cNvPr id="54275" name="Picture 2" descr="8-slide"/>
          <p:cNvPicPr>
            <a:picLocks noChangeAspect="1" noChangeArrowheads="1"/>
          </p:cNvPicPr>
          <p:nvPr/>
        </p:nvPicPr>
        <p:blipFill>
          <a:blip r:embed="rId2"/>
          <a:srcRect/>
          <a:stretch>
            <a:fillRect/>
          </a:stretch>
        </p:blipFill>
        <p:spPr bwMode="auto">
          <a:xfrm>
            <a:off x="7938" y="1588"/>
            <a:ext cx="9136062" cy="6856412"/>
          </a:xfrm>
          <a:prstGeom prst="rect">
            <a:avLst/>
          </a:prstGeom>
          <a:noFill/>
          <a:ln w="9525">
            <a:noFill/>
            <a:miter lim="800000"/>
            <a:headEnd/>
            <a:tailEnd/>
          </a:ln>
        </p:spPr>
      </p:pic>
      <p:sp>
        <p:nvSpPr>
          <p:cNvPr id="54276" name="Rectangle 3"/>
          <p:cNvSpPr>
            <a:spLocks/>
          </p:cNvSpPr>
          <p:nvPr/>
        </p:nvSpPr>
        <p:spPr bwMode="auto">
          <a:xfrm>
            <a:off x="1000125" y="2925763"/>
            <a:ext cx="7129463" cy="2519362"/>
          </a:xfrm>
          <a:prstGeom prst="rect">
            <a:avLst/>
          </a:prstGeom>
          <a:noFill/>
          <a:ln w="9525">
            <a:noFill/>
            <a:miter lim="800000"/>
            <a:headEnd/>
            <a:tailEnd/>
          </a:ln>
        </p:spPr>
        <p:txBody>
          <a:bodyPr lIns="0" tIns="0" rIns="0" bIns="0"/>
          <a:lstStyle/>
          <a:p>
            <a:pPr algn="ctr" defTabSz="642938" eaLnBrk="1"/>
            <a:r>
              <a:rPr lang="pt-BR" sz="4800" b="1">
                <a:solidFill>
                  <a:schemeClr val="bg1"/>
                </a:solidFill>
                <a:sym typeface="Helvetica Light" charset="0"/>
              </a:rPr>
              <a:t>O PERISPÍRITO NAS MANIFESTAÇÕES MEDIÚNICAS</a:t>
            </a:r>
            <a:endParaRPr lang="pt-BR" sz="4800">
              <a:solidFill>
                <a:schemeClr val="bg1"/>
              </a:solidFill>
              <a:sym typeface="Helvetica Light" charset="0"/>
            </a:endParaRPr>
          </a:p>
        </p:txBody>
      </p:sp>
      <p:sp>
        <p:nvSpPr>
          <p:cNvPr id="54277"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B01DFDC9-702E-4531-A438-665C59383B1D}" type="slidenum">
              <a:rPr lang="pt-BR" sz="1000" b="1">
                <a:solidFill>
                  <a:srgbClr val="687995"/>
                </a:solidFill>
              </a:rPr>
              <a:pPr algn="ctr" eaLnBrk="1" hangingPunct="1"/>
              <a:t>30</a:t>
            </a:fld>
            <a:endParaRPr lang="pt-BR" sz="1000" b="1">
              <a:solidFill>
                <a:srgbClr val="687995"/>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miter lim="800000"/>
            <a:headEnd/>
            <a:tailEnd/>
          </a:ln>
        </p:spPr>
        <p:txBody>
          <a:bodyPr/>
          <a:lstStyle/>
          <a:p>
            <a:fld id="{BE5535A6-D67A-43D5-A282-D7185886F278}" type="slidenum">
              <a:rPr lang="pt-BR"/>
              <a:pPr/>
              <a:t>31</a:t>
            </a:fld>
            <a:endParaRPr lang="pt-BR"/>
          </a:p>
        </p:txBody>
      </p:sp>
      <p:sp>
        <p:nvSpPr>
          <p:cNvPr id="55299" name="Rectangle 2"/>
          <p:cNvSpPr>
            <a:spLocks noGrp="1" noChangeArrowheads="1"/>
          </p:cNvSpPr>
          <p:nvPr>
            <p:ph type="title"/>
          </p:nvPr>
        </p:nvSpPr>
        <p:spPr bwMode="auto">
          <a:xfrm>
            <a:off x="914400" y="2060575"/>
            <a:ext cx="7313613" cy="2671763"/>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4000">
                <a:solidFill>
                  <a:srgbClr val="687995"/>
                </a:solidFill>
                <a:cs typeface="Arial" pitchFamily="34" charset="0"/>
                <a:sym typeface="Arial" pitchFamily="34" charset="0"/>
              </a:rPr>
              <a:t>O </a:t>
            </a:r>
            <a:r>
              <a:rPr lang="pt-BR" sz="4000" b="1">
                <a:solidFill>
                  <a:srgbClr val="687995"/>
                </a:solidFill>
                <a:cs typeface="Arial" pitchFamily="34" charset="0"/>
                <a:sym typeface="Arial" pitchFamily="34" charset="0"/>
              </a:rPr>
              <a:t>intercâmbio</a:t>
            </a:r>
            <a:r>
              <a:rPr lang="pt-BR" sz="4000">
                <a:solidFill>
                  <a:srgbClr val="687995"/>
                </a:solidFill>
                <a:cs typeface="Arial" pitchFamily="34" charset="0"/>
                <a:sym typeface="Arial" pitchFamily="34" charset="0"/>
              </a:rPr>
              <a:t> entre</a:t>
            </a:r>
            <a:br>
              <a:rPr lang="pt-BR" sz="4000">
                <a:solidFill>
                  <a:srgbClr val="687995"/>
                </a:solidFill>
                <a:cs typeface="Arial" pitchFamily="34" charset="0"/>
                <a:sym typeface="Arial" pitchFamily="34" charset="0"/>
              </a:rPr>
            </a:br>
            <a:r>
              <a:rPr lang="pt-BR" sz="4000">
                <a:solidFill>
                  <a:srgbClr val="687995"/>
                </a:solidFill>
                <a:cs typeface="Arial" pitchFamily="34" charset="0"/>
                <a:sym typeface="Arial" pitchFamily="34" charset="0"/>
              </a:rPr>
              <a:t>desencarnados e encarnados</a:t>
            </a:r>
            <a:br>
              <a:rPr lang="pt-BR" sz="4000">
                <a:solidFill>
                  <a:srgbClr val="687995"/>
                </a:solidFill>
                <a:cs typeface="Arial" pitchFamily="34" charset="0"/>
                <a:sym typeface="Arial" pitchFamily="34" charset="0"/>
              </a:rPr>
            </a:br>
            <a:r>
              <a:rPr lang="pt-BR" sz="4000">
                <a:solidFill>
                  <a:srgbClr val="687995"/>
                </a:solidFill>
                <a:cs typeface="Arial" pitchFamily="34" charset="0"/>
                <a:sym typeface="Arial" pitchFamily="34" charset="0"/>
              </a:rPr>
              <a:t>ocorre por </a:t>
            </a:r>
            <a:r>
              <a:rPr lang="pt-BR" sz="4000" b="1">
                <a:solidFill>
                  <a:srgbClr val="687995"/>
                </a:solidFill>
                <a:cs typeface="Arial" pitchFamily="34" charset="0"/>
                <a:sym typeface="Arial" pitchFamily="34" charset="0"/>
              </a:rPr>
              <a:t>causa</a:t>
            </a:r>
            <a:r>
              <a:rPr lang="pt-BR" sz="4000">
                <a:solidFill>
                  <a:srgbClr val="687995"/>
                </a:solidFill>
                <a:cs typeface="Arial" pitchFamily="34" charset="0"/>
                <a:sym typeface="Arial" pitchFamily="34" charset="0"/>
              </a:rPr>
              <a:t> das </a:t>
            </a:r>
            <a:r>
              <a:rPr lang="pt-BR" sz="4000" b="1">
                <a:solidFill>
                  <a:srgbClr val="687995"/>
                </a:solidFill>
                <a:cs typeface="Arial" pitchFamily="34" charset="0"/>
                <a:sym typeface="Arial" pitchFamily="34" charset="0"/>
              </a:rPr>
              <a:t>propriedades</a:t>
            </a:r>
            <a:r>
              <a:rPr lang="pt-BR" sz="4000">
                <a:solidFill>
                  <a:srgbClr val="687995"/>
                </a:solidFill>
                <a:cs typeface="Arial" pitchFamily="34" charset="0"/>
                <a:sym typeface="Arial" pitchFamily="34" charset="0"/>
              </a:rPr>
              <a:t> do </a:t>
            </a:r>
            <a:r>
              <a:rPr lang="pt-BR" sz="4000" b="1">
                <a:solidFill>
                  <a:srgbClr val="687995"/>
                </a:solidFill>
                <a:cs typeface="Arial" pitchFamily="34" charset="0"/>
                <a:sym typeface="Arial" pitchFamily="34" charset="0"/>
              </a:rPr>
              <a:t>Perispírito</a:t>
            </a:r>
            <a:r>
              <a:rPr lang="pt-BR" sz="4000">
                <a:solidFill>
                  <a:srgbClr val="687995"/>
                </a:solidFill>
                <a:cs typeface="Arial" pitchFamily="34" charset="0"/>
                <a:sym typeface="Arial" pitchFamily="34" charset="0"/>
              </a:rPr>
              <a:t> </a:t>
            </a:r>
            <a:endParaRPr lang="pt-BR" sz="4000">
              <a:solidFill>
                <a:srgbClr val="687995"/>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0"/>
          </p:nvPr>
        </p:nvSpPr>
        <p:spPr>
          <a:noFill/>
          <a:ln>
            <a:miter lim="800000"/>
            <a:headEnd/>
            <a:tailEnd/>
          </a:ln>
        </p:spPr>
        <p:txBody>
          <a:bodyPr/>
          <a:lstStyle/>
          <a:p>
            <a:fld id="{494BE7BA-BB4D-4727-802A-CEB1328C274F}" type="slidenum">
              <a:rPr lang="pt-BR"/>
              <a:pPr/>
              <a:t>32</a:t>
            </a:fld>
            <a:endParaRPr lang="pt-BR"/>
          </a:p>
        </p:txBody>
      </p:sp>
      <p:pic>
        <p:nvPicPr>
          <p:cNvPr id="57347" name="Picture 2" descr="10-slide"/>
          <p:cNvPicPr>
            <a:picLocks noChangeAspect="1" noChangeArrowheads="1"/>
          </p:cNvPicPr>
          <p:nvPr/>
        </p:nvPicPr>
        <p:blipFill>
          <a:blip r:embed="rId3"/>
          <a:srcRect/>
          <a:stretch>
            <a:fillRect/>
          </a:stretch>
        </p:blipFill>
        <p:spPr bwMode="auto">
          <a:xfrm>
            <a:off x="-7938" y="1588"/>
            <a:ext cx="9151938" cy="6850062"/>
          </a:xfrm>
          <a:prstGeom prst="rect">
            <a:avLst/>
          </a:prstGeom>
          <a:noFill/>
          <a:ln w="9525">
            <a:noFill/>
            <a:miter lim="800000"/>
            <a:headEnd/>
            <a:tailEnd/>
          </a:ln>
        </p:spPr>
      </p:pic>
      <p:sp>
        <p:nvSpPr>
          <p:cNvPr id="57348" name="Rectangle 3"/>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DBB2BB64-F90A-4319-B83B-CF9A8C3BF946}" type="slidenum">
              <a:rPr lang="pt-BR" sz="1000" b="1">
                <a:solidFill>
                  <a:srgbClr val="687995"/>
                </a:solidFill>
              </a:rPr>
              <a:pPr algn="ctr" eaLnBrk="1" hangingPunct="1"/>
              <a:t>32</a:t>
            </a:fld>
            <a:endParaRPr lang="pt-BR" sz="1000" b="1">
              <a:solidFill>
                <a:srgbClr val="687995"/>
              </a:solidFill>
            </a:endParaRPr>
          </a:p>
        </p:txBody>
      </p:sp>
      <p:sp>
        <p:nvSpPr>
          <p:cNvPr id="57349" name="Rectangle 5"/>
          <p:cNvSpPr>
            <a:spLocks noChangeArrowheads="1"/>
          </p:cNvSpPr>
          <p:nvPr/>
        </p:nvSpPr>
        <p:spPr bwMode="auto">
          <a:xfrm>
            <a:off x="1188318" y="3006725"/>
            <a:ext cx="3527698" cy="2654300"/>
          </a:xfrm>
          <a:prstGeom prst="rect">
            <a:avLst/>
          </a:prstGeom>
          <a:noFill/>
          <a:ln w="9525">
            <a:noFill/>
            <a:miter lim="800000"/>
            <a:headEnd/>
            <a:tailEnd/>
          </a:ln>
        </p:spPr>
        <p:txBody>
          <a:bodyPr wrap="square">
            <a:spAutoFit/>
          </a:bodyPr>
          <a:lstStyle/>
          <a:p>
            <a:pPr algn="r" eaLnBrk="1" hangingPunct="1"/>
            <a:r>
              <a:rPr lang="pt-BR" altLang="ja-JP" sz="3600" dirty="0">
                <a:solidFill>
                  <a:schemeClr val="bg1"/>
                </a:solidFill>
                <a:sym typeface="Arial" pitchFamily="34" charset="0"/>
              </a:rPr>
              <a:t>É por meio do Perispírito que</a:t>
            </a:r>
          </a:p>
          <a:p>
            <a:pPr algn="r" eaLnBrk="1" hangingPunct="1"/>
            <a:r>
              <a:rPr lang="pt-BR" sz="3600" dirty="0">
                <a:solidFill>
                  <a:schemeClr val="bg1"/>
                </a:solidFill>
                <a:sym typeface="Arial" pitchFamily="34" charset="0"/>
              </a:rPr>
              <a:t>o Espírito atua sobre o médium</a:t>
            </a:r>
            <a:br>
              <a:rPr lang="pt-BR" altLang="ja-JP" sz="3600" dirty="0">
                <a:solidFill>
                  <a:schemeClr val="bg1"/>
                </a:solidFill>
                <a:sym typeface="Arial" pitchFamily="34" charset="0"/>
              </a:rPr>
            </a:br>
            <a:r>
              <a:rPr lang="pt-BR" altLang="ja-JP" sz="2400" i="1" dirty="0">
                <a:solidFill>
                  <a:schemeClr val="bg1"/>
                </a:solidFill>
                <a:sym typeface="Arial" pitchFamily="34" charset="0"/>
              </a:rPr>
              <a:t>Therezinha Oliveira</a:t>
            </a:r>
            <a:endParaRPr lang="pt-BR" sz="2400" i="1" dirty="0">
              <a:solidFill>
                <a:schemeClr val="bg1"/>
              </a:solidFill>
              <a:sym typeface="Arial" pitchFamily="34" charset="0"/>
            </a:endParaRPr>
          </a:p>
        </p:txBody>
      </p:sp>
      <p:pic>
        <p:nvPicPr>
          <p:cNvPr id="57350" name="Picture 8" descr="perispirito03_tratada"/>
          <p:cNvPicPr>
            <a:picLocks noChangeAspect="1" noChangeArrowheads="1"/>
          </p:cNvPicPr>
          <p:nvPr/>
        </p:nvPicPr>
        <p:blipFill>
          <a:blip r:embed="rId4"/>
          <a:srcRect/>
          <a:stretch>
            <a:fillRect/>
          </a:stretch>
        </p:blipFill>
        <p:spPr bwMode="auto">
          <a:xfrm>
            <a:off x="5349875" y="3298825"/>
            <a:ext cx="3240088" cy="2246313"/>
          </a:xfrm>
          <a:prstGeom prst="rect">
            <a:avLst/>
          </a:prstGeom>
          <a:noFill/>
          <a:ln w="12700">
            <a:solidFill>
              <a:srgbClr val="000000"/>
            </a:solid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0"/>
          </p:nvPr>
        </p:nvSpPr>
        <p:spPr>
          <a:noFill/>
          <a:ln>
            <a:miter lim="800000"/>
            <a:headEnd/>
            <a:tailEnd/>
          </a:ln>
        </p:spPr>
        <p:txBody>
          <a:bodyPr/>
          <a:lstStyle/>
          <a:p>
            <a:fld id="{F32B4F7E-5F03-45AE-8943-BF8895A5E3DD}" type="slidenum">
              <a:rPr lang="pt-BR"/>
              <a:pPr/>
              <a:t>33</a:t>
            </a:fld>
            <a:endParaRPr lang="pt-BR"/>
          </a:p>
        </p:txBody>
      </p:sp>
      <p:pic>
        <p:nvPicPr>
          <p:cNvPr id="59395" name="Picture 2" descr="10-slide"/>
          <p:cNvPicPr>
            <a:picLocks noChangeAspect="1" noChangeArrowheads="1"/>
          </p:cNvPicPr>
          <p:nvPr/>
        </p:nvPicPr>
        <p:blipFill>
          <a:blip r:embed="rId3"/>
          <a:srcRect/>
          <a:stretch>
            <a:fillRect/>
          </a:stretch>
        </p:blipFill>
        <p:spPr bwMode="auto">
          <a:xfrm>
            <a:off x="-7938" y="1588"/>
            <a:ext cx="9151938" cy="6850062"/>
          </a:xfrm>
          <a:prstGeom prst="rect">
            <a:avLst/>
          </a:prstGeom>
          <a:noFill/>
          <a:ln w="9525">
            <a:noFill/>
            <a:miter lim="800000"/>
            <a:headEnd/>
            <a:tailEnd/>
          </a:ln>
        </p:spPr>
      </p:pic>
      <p:sp>
        <p:nvSpPr>
          <p:cNvPr id="59396" name="Rectangle 3"/>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B2830A09-37EE-4CA6-B5FE-C609C47A8BCA}" type="slidenum">
              <a:rPr lang="pt-BR" sz="1000" b="1">
                <a:solidFill>
                  <a:srgbClr val="687995"/>
                </a:solidFill>
              </a:rPr>
              <a:pPr algn="ctr" eaLnBrk="1" hangingPunct="1"/>
              <a:t>33</a:t>
            </a:fld>
            <a:endParaRPr lang="pt-BR" sz="1000" b="1">
              <a:solidFill>
                <a:srgbClr val="687995"/>
              </a:solidFill>
            </a:endParaRPr>
          </a:p>
        </p:txBody>
      </p:sp>
      <p:sp>
        <p:nvSpPr>
          <p:cNvPr id="59397" name="Rectangle 7"/>
          <p:cNvSpPr>
            <a:spLocks noChangeArrowheads="1"/>
          </p:cNvSpPr>
          <p:nvPr/>
        </p:nvSpPr>
        <p:spPr bwMode="auto">
          <a:xfrm>
            <a:off x="5364163" y="3500438"/>
            <a:ext cx="3311525" cy="2093912"/>
          </a:xfrm>
          <a:prstGeom prst="rect">
            <a:avLst/>
          </a:prstGeom>
          <a:noFill/>
          <a:ln w="9525">
            <a:noFill/>
            <a:miter lim="800000"/>
            <a:headEnd/>
            <a:tailEnd/>
          </a:ln>
        </p:spPr>
        <p:txBody>
          <a:bodyPr lIns="64291" tIns="32146" rIns="64291" bIns="32146"/>
          <a:lstStyle/>
          <a:p>
            <a:pPr eaLnBrk="1" hangingPunct="1"/>
            <a:r>
              <a:rPr lang="pt-BR" sz="3200" dirty="0">
                <a:solidFill>
                  <a:srgbClr val="687995"/>
                </a:solidFill>
                <a:cs typeface="Arial" pitchFamily="34" charset="0"/>
                <a:sym typeface="Arial" pitchFamily="34" charset="0"/>
              </a:rPr>
              <a:t>O Espírito influencia o corpo ou o Perispírito </a:t>
            </a:r>
            <a:br>
              <a:rPr lang="pt-BR" sz="3200" dirty="0">
                <a:solidFill>
                  <a:srgbClr val="687995"/>
                </a:solidFill>
                <a:cs typeface="Arial" pitchFamily="34" charset="0"/>
                <a:sym typeface="Arial" pitchFamily="34" charset="0"/>
              </a:rPr>
            </a:br>
            <a:r>
              <a:rPr lang="pt-BR" sz="3200" dirty="0">
                <a:solidFill>
                  <a:srgbClr val="687995"/>
                </a:solidFill>
                <a:cs typeface="Arial" pitchFamily="34" charset="0"/>
                <a:sym typeface="Arial" pitchFamily="34" charset="0"/>
              </a:rPr>
              <a:t>do médium</a:t>
            </a:r>
            <a:endParaRPr lang="pt-BR" sz="3200" dirty="0">
              <a:solidFill>
                <a:srgbClr val="687995"/>
              </a:solidFill>
              <a:cs typeface="Arial" pitchFamily="34" charset="0"/>
            </a:endParaRPr>
          </a:p>
        </p:txBody>
      </p:sp>
      <p:pic>
        <p:nvPicPr>
          <p:cNvPr id="59398" name="Picture 8" descr="perispirito_tratada"/>
          <p:cNvPicPr>
            <a:picLocks noChangeAspect="1" noChangeArrowheads="1"/>
          </p:cNvPicPr>
          <p:nvPr/>
        </p:nvPicPr>
        <p:blipFill>
          <a:blip r:embed="rId4"/>
          <a:srcRect/>
          <a:stretch>
            <a:fillRect/>
          </a:stretch>
        </p:blipFill>
        <p:spPr bwMode="auto">
          <a:xfrm>
            <a:off x="1317625" y="3068638"/>
            <a:ext cx="3384550" cy="2773362"/>
          </a:xfrm>
          <a:prstGeom prst="rect">
            <a:avLst/>
          </a:prstGeom>
          <a:noFill/>
          <a:ln w="12700">
            <a:solidFill>
              <a:srgbClr val="000000"/>
            </a:solidFill>
            <a:miter lim="8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miter lim="800000"/>
            <a:headEnd/>
            <a:tailEnd/>
          </a:ln>
        </p:spPr>
        <p:txBody>
          <a:bodyPr/>
          <a:lstStyle/>
          <a:p>
            <a:fld id="{B931E430-D337-4D9D-96CE-21DE1C8A5C5E}" type="slidenum">
              <a:rPr lang="pt-BR"/>
              <a:pPr/>
              <a:t>34</a:t>
            </a:fld>
            <a:endParaRPr lang="pt-BR"/>
          </a:p>
        </p:txBody>
      </p:sp>
      <p:sp>
        <p:nvSpPr>
          <p:cNvPr id="61443" name="Rectangle 2"/>
          <p:cNvSpPr>
            <a:spLocks noGrp="1" noChangeArrowheads="1"/>
          </p:cNvSpPr>
          <p:nvPr>
            <p:ph type="title"/>
          </p:nvPr>
        </p:nvSpPr>
        <p:spPr bwMode="auto">
          <a:xfrm>
            <a:off x="747713" y="2292350"/>
            <a:ext cx="7646987" cy="2216150"/>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4800">
                <a:solidFill>
                  <a:srgbClr val="687995"/>
                </a:solidFill>
                <a:cs typeface="Arial" pitchFamily="34" charset="0"/>
                <a:sym typeface="Arial" pitchFamily="34" charset="0"/>
              </a:rPr>
              <a:t>É por causa do </a:t>
            </a:r>
            <a:r>
              <a:rPr lang="pt-BR" sz="4800" b="1">
                <a:solidFill>
                  <a:srgbClr val="687995"/>
                </a:solidFill>
                <a:cs typeface="Arial" pitchFamily="34" charset="0"/>
                <a:sym typeface="Arial" pitchFamily="34" charset="0"/>
              </a:rPr>
              <a:t>Perispírito</a:t>
            </a:r>
            <a:br>
              <a:rPr lang="pt-BR" sz="4800">
                <a:solidFill>
                  <a:srgbClr val="687995"/>
                </a:solidFill>
                <a:cs typeface="Arial" pitchFamily="34" charset="0"/>
                <a:sym typeface="Arial" pitchFamily="34" charset="0"/>
              </a:rPr>
            </a:br>
            <a:r>
              <a:rPr lang="pt-BR" sz="4800">
                <a:solidFill>
                  <a:srgbClr val="687995"/>
                </a:solidFill>
                <a:cs typeface="Arial" pitchFamily="34" charset="0"/>
                <a:sym typeface="Arial" pitchFamily="34" charset="0"/>
              </a:rPr>
              <a:t>e da </a:t>
            </a:r>
            <a:r>
              <a:rPr lang="pt-BR" sz="4800" b="1">
                <a:solidFill>
                  <a:srgbClr val="687995"/>
                </a:solidFill>
                <a:cs typeface="Arial" pitchFamily="34" charset="0"/>
                <a:sym typeface="Arial" pitchFamily="34" charset="0"/>
              </a:rPr>
              <a:t>disposição</a:t>
            </a:r>
            <a:r>
              <a:rPr lang="pt-BR" sz="4800">
                <a:solidFill>
                  <a:srgbClr val="687995"/>
                </a:solidFill>
                <a:cs typeface="Arial" pitchFamily="34" charset="0"/>
                <a:sym typeface="Arial" pitchFamily="34" charset="0"/>
              </a:rPr>
              <a:t> </a:t>
            </a:r>
            <a:r>
              <a:rPr lang="pt-BR" sz="4800" b="1">
                <a:solidFill>
                  <a:srgbClr val="687995"/>
                </a:solidFill>
                <a:cs typeface="Arial" pitchFamily="34" charset="0"/>
                <a:sym typeface="Arial" pitchFamily="34" charset="0"/>
              </a:rPr>
              <a:t>orgânica</a:t>
            </a:r>
            <a:br>
              <a:rPr lang="pt-BR" sz="4800">
                <a:solidFill>
                  <a:srgbClr val="687995"/>
                </a:solidFill>
                <a:cs typeface="Arial" pitchFamily="34" charset="0"/>
                <a:sym typeface="Arial" pitchFamily="34" charset="0"/>
              </a:rPr>
            </a:br>
            <a:r>
              <a:rPr lang="pt-BR" sz="4800">
                <a:solidFill>
                  <a:srgbClr val="687995"/>
                </a:solidFill>
                <a:cs typeface="Arial" pitchFamily="34" charset="0"/>
                <a:sym typeface="Arial" pitchFamily="34" charset="0"/>
              </a:rPr>
              <a:t>que o intercâmbio acontece</a:t>
            </a:r>
            <a:endParaRPr lang="pt-BR" sz="4800">
              <a:solidFill>
                <a:srgbClr val="687995"/>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miter lim="800000"/>
            <a:headEnd/>
            <a:tailEnd/>
          </a:ln>
        </p:spPr>
        <p:txBody>
          <a:bodyPr/>
          <a:lstStyle/>
          <a:p>
            <a:fld id="{A90D1874-E4B5-4ABE-BC33-75573465BFBD}" type="slidenum">
              <a:rPr lang="pt-BR"/>
              <a:pPr/>
              <a:t>35</a:t>
            </a:fld>
            <a:endParaRPr lang="pt-BR"/>
          </a:p>
        </p:txBody>
      </p:sp>
      <p:sp>
        <p:nvSpPr>
          <p:cNvPr id="63491" name="Rectangle 2"/>
          <p:cNvSpPr>
            <a:spLocks noGrp="1" noChangeArrowheads="1"/>
          </p:cNvSpPr>
          <p:nvPr>
            <p:ph type="title"/>
          </p:nvPr>
        </p:nvSpPr>
        <p:spPr bwMode="auto">
          <a:xfrm>
            <a:off x="625475" y="1773238"/>
            <a:ext cx="7893050" cy="3305175"/>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4200">
                <a:solidFill>
                  <a:srgbClr val="687995"/>
                </a:solidFill>
                <a:cs typeface="Arial" pitchFamily="34" charset="0"/>
                <a:sym typeface="Arial" pitchFamily="34" charset="0"/>
              </a:rPr>
              <a:t>O Espírito</a:t>
            </a:r>
            <a:br>
              <a:rPr lang="pt-BR" sz="4200">
                <a:solidFill>
                  <a:srgbClr val="687995"/>
                </a:solidFill>
                <a:cs typeface="Arial" pitchFamily="34" charset="0"/>
                <a:sym typeface="Arial" pitchFamily="34" charset="0"/>
              </a:rPr>
            </a:br>
            <a:r>
              <a:rPr lang="pt-BR" sz="4200">
                <a:solidFill>
                  <a:srgbClr val="687995"/>
                </a:solidFill>
                <a:cs typeface="Arial" pitchFamily="34" charset="0"/>
                <a:sym typeface="Arial" pitchFamily="34" charset="0"/>
              </a:rPr>
              <a:t>para agir sobre a matéria</a:t>
            </a:r>
            <a:br>
              <a:rPr lang="pt-BR" sz="4200">
                <a:solidFill>
                  <a:srgbClr val="687995"/>
                </a:solidFill>
                <a:cs typeface="Arial" pitchFamily="34" charset="0"/>
                <a:sym typeface="Arial" pitchFamily="34" charset="0"/>
              </a:rPr>
            </a:br>
            <a:r>
              <a:rPr lang="pt-BR" sz="4200">
                <a:solidFill>
                  <a:srgbClr val="687995"/>
                </a:solidFill>
                <a:cs typeface="Arial" pitchFamily="34" charset="0"/>
                <a:sym typeface="Arial" pitchFamily="34" charset="0"/>
              </a:rPr>
              <a:t>precisa da doação de fluido vital</a:t>
            </a:r>
            <a:br>
              <a:rPr lang="pt-BR" sz="4200">
                <a:solidFill>
                  <a:srgbClr val="687995"/>
                </a:solidFill>
                <a:cs typeface="Arial" pitchFamily="34" charset="0"/>
                <a:sym typeface="Arial" pitchFamily="34" charset="0"/>
              </a:rPr>
            </a:br>
            <a:r>
              <a:rPr lang="pt-BR" sz="4200">
                <a:solidFill>
                  <a:srgbClr val="687995"/>
                </a:solidFill>
                <a:cs typeface="Arial" pitchFamily="34" charset="0"/>
                <a:sym typeface="Arial" pitchFamily="34" charset="0"/>
              </a:rPr>
              <a:t>do Perispírito de um médium de efeitos físicos</a:t>
            </a:r>
            <a:endParaRPr lang="pt-BR">
              <a:solidFill>
                <a:srgbClr val="687995"/>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0"/>
          </p:nvPr>
        </p:nvSpPr>
        <p:spPr>
          <a:noFill/>
          <a:ln>
            <a:miter lim="800000"/>
            <a:headEnd/>
            <a:tailEnd/>
          </a:ln>
        </p:spPr>
        <p:txBody>
          <a:bodyPr/>
          <a:lstStyle/>
          <a:p>
            <a:fld id="{35FC458D-DC30-4E9C-9DD1-E3ED11EA3646}" type="slidenum">
              <a:rPr lang="pt-BR"/>
              <a:pPr/>
              <a:t>36</a:t>
            </a:fld>
            <a:endParaRPr lang="pt-BR"/>
          </a:p>
        </p:txBody>
      </p:sp>
      <p:pic>
        <p:nvPicPr>
          <p:cNvPr id="65539" name="Picture 2" descr="5-voce sabia"/>
          <p:cNvPicPr>
            <a:picLocks noChangeAspect="1" noChangeArrowheads="1"/>
          </p:cNvPicPr>
          <p:nvPr/>
        </p:nvPicPr>
        <p:blipFill>
          <a:blip r:embed="rId3"/>
          <a:srcRect/>
          <a:stretch>
            <a:fillRect/>
          </a:stretch>
        </p:blipFill>
        <p:spPr bwMode="auto">
          <a:xfrm>
            <a:off x="-6350" y="12700"/>
            <a:ext cx="9150350" cy="6845300"/>
          </a:xfrm>
          <a:prstGeom prst="rect">
            <a:avLst/>
          </a:prstGeom>
          <a:noFill/>
          <a:ln w="9525">
            <a:noFill/>
            <a:miter lim="800000"/>
            <a:headEnd/>
            <a:tailEnd/>
          </a:ln>
        </p:spPr>
      </p:pic>
      <p:sp>
        <p:nvSpPr>
          <p:cNvPr id="65540" name="Text Box 3"/>
          <p:cNvSpPr txBox="1">
            <a:spLocks noChangeArrowheads="1"/>
          </p:cNvSpPr>
          <p:nvPr/>
        </p:nvSpPr>
        <p:spPr bwMode="auto">
          <a:xfrm>
            <a:off x="611188" y="2698750"/>
            <a:ext cx="7921625" cy="2530475"/>
          </a:xfrm>
          <a:prstGeom prst="rect">
            <a:avLst/>
          </a:prstGeom>
          <a:noFill/>
          <a:ln w="9525">
            <a:noFill/>
            <a:miter lim="800000"/>
            <a:headEnd/>
            <a:tailEnd/>
          </a:ln>
        </p:spPr>
        <p:txBody>
          <a:bodyPr>
            <a:spAutoFit/>
          </a:bodyPr>
          <a:lstStyle/>
          <a:p>
            <a:pPr algn="ctr" eaLnBrk="1" hangingPunct="1"/>
            <a:r>
              <a:rPr lang="pt-BR" sz="4000">
                <a:solidFill>
                  <a:srgbClr val="687995"/>
                </a:solidFill>
                <a:sym typeface="Verdana" pitchFamily="34" charset="0"/>
              </a:rPr>
              <a:t>O médium de efeitos físicos</a:t>
            </a:r>
            <a:br>
              <a:rPr lang="pt-BR" sz="4000">
                <a:solidFill>
                  <a:srgbClr val="687995"/>
                </a:solidFill>
                <a:sym typeface="Verdana" pitchFamily="34" charset="0"/>
              </a:rPr>
            </a:br>
            <a:r>
              <a:rPr lang="pt-BR" sz="4000" b="1">
                <a:solidFill>
                  <a:srgbClr val="687995"/>
                </a:solidFill>
                <a:sym typeface="Verdana" pitchFamily="34" charset="0"/>
              </a:rPr>
              <a:t>muitas vezes não sabe</a:t>
            </a:r>
            <a:r>
              <a:rPr lang="pt-BR" sz="4000">
                <a:solidFill>
                  <a:srgbClr val="687995"/>
                </a:solidFill>
                <a:sym typeface="Verdana" pitchFamily="34" charset="0"/>
              </a:rPr>
              <a:t> que</a:t>
            </a:r>
          </a:p>
          <a:p>
            <a:pPr algn="ctr" eaLnBrk="1" hangingPunct="1"/>
            <a:r>
              <a:rPr lang="pt-BR" sz="4000" b="1">
                <a:solidFill>
                  <a:srgbClr val="687995"/>
                </a:solidFill>
                <a:sym typeface="Verdana" pitchFamily="34" charset="0"/>
              </a:rPr>
              <a:t>ele</a:t>
            </a:r>
            <a:r>
              <a:rPr lang="pt-BR" sz="4000">
                <a:solidFill>
                  <a:srgbClr val="687995"/>
                </a:solidFill>
                <a:sym typeface="Verdana" pitchFamily="34" charset="0"/>
              </a:rPr>
              <a:t> é o </a:t>
            </a:r>
            <a:r>
              <a:rPr lang="pt-BR" sz="4000" b="1">
                <a:solidFill>
                  <a:srgbClr val="687995"/>
                </a:solidFill>
                <a:sym typeface="Verdana" pitchFamily="34" charset="0"/>
              </a:rPr>
              <a:t>instrumento</a:t>
            </a:r>
            <a:r>
              <a:rPr lang="pt-BR" sz="4000">
                <a:solidFill>
                  <a:srgbClr val="687995"/>
                </a:solidFill>
                <a:sym typeface="Verdana" pitchFamily="34" charset="0"/>
              </a:rPr>
              <a:t> para que</a:t>
            </a:r>
          </a:p>
          <a:p>
            <a:pPr algn="ctr" eaLnBrk="1" hangingPunct="1"/>
            <a:r>
              <a:rPr lang="pt-BR" sz="4000">
                <a:solidFill>
                  <a:srgbClr val="687995"/>
                </a:solidFill>
                <a:sym typeface="Verdana" pitchFamily="34" charset="0"/>
              </a:rPr>
              <a:t>o fenômeno aconteça</a:t>
            </a:r>
          </a:p>
        </p:txBody>
      </p:sp>
      <p:sp>
        <p:nvSpPr>
          <p:cNvPr id="65541"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A8053F0C-3E97-4F6C-90AE-ED234B90626C}" type="slidenum">
              <a:rPr lang="pt-BR" sz="1000" b="1">
                <a:solidFill>
                  <a:srgbClr val="687995"/>
                </a:solidFill>
              </a:rPr>
              <a:pPr algn="ctr" eaLnBrk="1" hangingPunct="1"/>
              <a:t>36</a:t>
            </a:fld>
            <a:endParaRPr lang="pt-BR" sz="1000" b="1">
              <a:solidFill>
                <a:srgbClr val="687995"/>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miter lim="800000"/>
            <a:headEnd/>
            <a:tailEnd/>
          </a:ln>
        </p:spPr>
        <p:txBody>
          <a:bodyPr/>
          <a:lstStyle/>
          <a:p>
            <a:fld id="{37FBB1B7-FEB6-4F13-8B8B-78A94018D6E9}" type="slidenum">
              <a:rPr lang="pt-BR"/>
              <a:pPr/>
              <a:t>37</a:t>
            </a:fld>
            <a:endParaRPr lang="pt-BR" dirty="0"/>
          </a:p>
        </p:txBody>
      </p:sp>
      <p:sp>
        <p:nvSpPr>
          <p:cNvPr id="67587" name="Rectangle 2"/>
          <p:cNvSpPr>
            <a:spLocks noGrp="1" noChangeArrowheads="1"/>
          </p:cNvSpPr>
          <p:nvPr>
            <p:ph type="title"/>
          </p:nvPr>
        </p:nvSpPr>
        <p:spPr bwMode="auto">
          <a:xfrm>
            <a:off x="323850" y="1557338"/>
            <a:ext cx="8424863" cy="3815878"/>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4000" dirty="0">
                <a:solidFill>
                  <a:srgbClr val="687995"/>
                </a:solidFill>
                <a:cs typeface="Arial" pitchFamily="34" charset="0"/>
                <a:sym typeface="Arial" pitchFamily="34" charset="0"/>
              </a:rPr>
              <a:t>A ligação do Espírito ao</a:t>
            </a:r>
            <a:br>
              <a:rPr lang="pt-BR" sz="4000" dirty="0">
                <a:solidFill>
                  <a:srgbClr val="687995"/>
                </a:solidFill>
                <a:cs typeface="Arial" pitchFamily="34" charset="0"/>
                <a:sym typeface="Arial" pitchFamily="34" charset="0"/>
              </a:rPr>
            </a:br>
            <a:r>
              <a:rPr lang="pt-BR" sz="4000" dirty="0">
                <a:solidFill>
                  <a:srgbClr val="687995"/>
                </a:solidFill>
                <a:cs typeface="Arial" pitchFamily="34" charset="0"/>
                <a:sym typeface="Arial" pitchFamily="34" charset="0"/>
              </a:rPr>
              <a:t>corpo físico se dá pelo</a:t>
            </a:r>
            <a:br>
              <a:rPr lang="pt-BR" sz="4000" dirty="0">
                <a:solidFill>
                  <a:srgbClr val="687995"/>
                </a:solidFill>
                <a:cs typeface="Arial" pitchFamily="34" charset="0"/>
                <a:sym typeface="Arial" pitchFamily="34" charset="0"/>
              </a:rPr>
            </a:br>
            <a:r>
              <a:rPr lang="pt-BR" sz="4000" dirty="0">
                <a:solidFill>
                  <a:srgbClr val="687995"/>
                </a:solidFill>
                <a:cs typeface="Arial" pitchFamily="34" charset="0"/>
                <a:sym typeface="Arial" pitchFamily="34" charset="0"/>
              </a:rPr>
              <a:t>perispírito, e acontece no</a:t>
            </a:r>
            <a:br>
              <a:rPr lang="pt-BR" sz="4000" dirty="0">
                <a:solidFill>
                  <a:srgbClr val="687995"/>
                </a:solidFill>
                <a:cs typeface="Arial" pitchFamily="34" charset="0"/>
                <a:sym typeface="Arial" pitchFamily="34" charset="0"/>
              </a:rPr>
            </a:br>
            <a:r>
              <a:rPr lang="pt-BR" sz="4000" dirty="0">
                <a:solidFill>
                  <a:srgbClr val="687995"/>
                </a:solidFill>
                <a:cs typeface="Arial" pitchFamily="34" charset="0"/>
                <a:sym typeface="Arial" pitchFamily="34" charset="0"/>
              </a:rPr>
              <a:t>momento da reencarnação,</a:t>
            </a:r>
            <a:br>
              <a:rPr lang="pt-BR" sz="4000" dirty="0">
                <a:solidFill>
                  <a:srgbClr val="687995"/>
                </a:solidFill>
                <a:cs typeface="Arial" pitchFamily="34" charset="0"/>
                <a:sym typeface="Arial" pitchFamily="34" charset="0"/>
              </a:rPr>
            </a:br>
            <a:r>
              <a:rPr lang="pt-BR" sz="4000" dirty="0">
                <a:solidFill>
                  <a:srgbClr val="687995"/>
                </a:solidFill>
                <a:cs typeface="Arial" pitchFamily="34" charset="0"/>
                <a:sym typeface="Arial" pitchFamily="34" charset="0"/>
              </a:rPr>
              <a:t>não podendo ser desfeita,</a:t>
            </a:r>
            <a:br>
              <a:rPr lang="pt-BR" sz="4000" dirty="0">
                <a:solidFill>
                  <a:srgbClr val="687995"/>
                </a:solidFill>
                <a:cs typeface="Arial" pitchFamily="34" charset="0"/>
                <a:sym typeface="Arial" pitchFamily="34" charset="0"/>
              </a:rPr>
            </a:br>
            <a:r>
              <a:rPr lang="pt-BR" sz="4000" dirty="0">
                <a:solidFill>
                  <a:srgbClr val="687995"/>
                </a:solidFill>
                <a:cs typeface="Arial" pitchFamily="34" charset="0"/>
                <a:sym typeface="Arial" pitchFamily="34" charset="0"/>
              </a:rPr>
              <a:t>a não ser no desencarne</a:t>
            </a:r>
            <a:endParaRPr lang="pt-BR" sz="4000" dirty="0">
              <a:solidFill>
                <a:srgbClr val="687995"/>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0"/>
          </p:nvPr>
        </p:nvSpPr>
        <p:spPr>
          <a:noFill/>
          <a:ln>
            <a:miter lim="800000"/>
            <a:headEnd/>
            <a:tailEnd/>
          </a:ln>
        </p:spPr>
        <p:txBody>
          <a:bodyPr/>
          <a:lstStyle/>
          <a:p>
            <a:fld id="{94CA3DE7-46E9-447E-A718-5EC33C48F716}" type="slidenum">
              <a:rPr lang="pt-BR"/>
              <a:pPr/>
              <a:t>38</a:t>
            </a:fld>
            <a:endParaRPr lang="pt-BR" dirty="0"/>
          </a:p>
        </p:txBody>
      </p:sp>
      <p:pic>
        <p:nvPicPr>
          <p:cNvPr id="69635" name="Picture 2" descr="5-voce sabia"/>
          <p:cNvPicPr>
            <a:picLocks noChangeAspect="1" noChangeArrowheads="1"/>
          </p:cNvPicPr>
          <p:nvPr/>
        </p:nvPicPr>
        <p:blipFill>
          <a:blip r:embed="rId3"/>
          <a:srcRect/>
          <a:stretch>
            <a:fillRect/>
          </a:stretch>
        </p:blipFill>
        <p:spPr bwMode="auto">
          <a:xfrm>
            <a:off x="-6350" y="12700"/>
            <a:ext cx="9150350" cy="6845300"/>
          </a:xfrm>
          <a:prstGeom prst="rect">
            <a:avLst/>
          </a:prstGeom>
          <a:noFill/>
          <a:ln w="9525">
            <a:noFill/>
            <a:miter lim="800000"/>
            <a:headEnd/>
            <a:tailEnd/>
          </a:ln>
        </p:spPr>
      </p:pic>
      <p:sp>
        <p:nvSpPr>
          <p:cNvPr id="69636" name="Text Box 3"/>
          <p:cNvSpPr txBox="1">
            <a:spLocks noChangeArrowheads="1"/>
          </p:cNvSpPr>
          <p:nvPr/>
        </p:nvSpPr>
        <p:spPr bwMode="auto">
          <a:xfrm>
            <a:off x="468313" y="2852738"/>
            <a:ext cx="8207375" cy="2124075"/>
          </a:xfrm>
          <a:prstGeom prst="rect">
            <a:avLst/>
          </a:prstGeom>
          <a:noFill/>
          <a:ln w="9525">
            <a:noFill/>
            <a:miter lim="800000"/>
            <a:headEnd/>
            <a:tailEnd/>
          </a:ln>
        </p:spPr>
        <p:txBody>
          <a:bodyPr>
            <a:spAutoFit/>
          </a:bodyPr>
          <a:lstStyle/>
          <a:p>
            <a:pPr algn="ctr" eaLnBrk="1" hangingPunct="1"/>
            <a:r>
              <a:rPr lang="pt-BR" sz="4400" dirty="0">
                <a:solidFill>
                  <a:srgbClr val="687995"/>
                </a:solidFill>
                <a:sym typeface="Verdana" pitchFamily="34" charset="0"/>
              </a:rPr>
              <a:t>O Espírito comunicante</a:t>
            </a:r>
            <a:br>
              <a:rPr lang="pt-BR" sz="4400" dirty="0">
                <a:solidFill>
                  <a:srgbClr val="687995"/>
                </a:solidFill>
                <a:sym typeface="Verdana" pitchFamily="34" charset="0"/>
              </a:rPr>
            </a:br>
            <a:r>
              <a:rPr lang="pt-BR" sz="4400" b="1" dirty="0">
                <a:solidFill>
                  <a:srgbClr val="687995"/>
                </a:solidFill>
                <a:sym typeface="Verdana" pitchFamily="34" charset="0"/>
              </a:rPr>
              <a:t>não toma o corpo</a:t>
            </a:r>
          </a:p>
          <a:p>
            <a:pPr algn="ctr" eaLnBrk="1" hangingPunct="1"/>
            <a:r>
              <a:rPr lang="pt-BR" sz="4400" b="1" dirty="0">
                <a:solidFill>
                  <a:srgbClr val="687995"/>
                </a:solidFill>
                <a:sym typeface="Verdana" pitchFamily="34" charset="0"/>
              </a:rPr>
              <a:t>do médium</a:t>
            </a:r>
            <a:endParaRPr lang="pt-BR" sz="4400" dirty="0">
              <a:solidFill>
                <a:srgbClr val="687995"/>
              </a:solidFill>
              <a:sym typeface="Verdana" pitchFamily="34" charset="0"/>
            </a:endParaRPr>
          </a:p>
        </p:txBody>
      </p:sp>
      <p:sp>
        <p:nvSpPr>
          <p:cNvPr id="69637"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07BD6B6-714C-4D23-8421-6D1B13E5AC1F}" type="slidenum">
              <a:rPr lang="pt-BR" sz="1000" b="1">
                <a:solidFill>
                  <a:srgbClr val="687995"/>
                </a:solidFill>
              </a:rPr>
              <a:pPr algn="ctr" eaLnBrk="1" hangingPunct="1"/>
              <a:t>38</a:t>
            </a:fld>
            <a:endParaRPr lang="pt-BR" sz="1000" b="1" dirty="0">
              <a:solidFill>
                <a:srgbClr val="687995"/>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miter lim="800000"/>
            <a:headEnd/>
            <a:tailEnd/>
          </a:ln>
        </p:spPr>
        <p:txBody>
          <a:bodyPr/>
          <a:lstStyle/>
          <a:p>
            <a:fld id="{B18BC8C0-DF8E-4A0C-8FAD-E1B2C78D4C5B}" type="slidenum">
              <a:rPr lang="pt-BR"/>
              <a:pPr/>
              <a:t>39</a:t>
            </a:fld>
            <a:endParaRPr lang="pt-BR" dirty="0"/>
          </a:p>
        </p:txBody>
      </p:sp>
      <p:sp>
        <p:nvSpPr>
          <p:cNvPr id="71683" name="Rectangle 2"/>
          <p:cNvSpPr>
            <a:spLocks noGrp="1" noChangeArrowheads="1"/>
          </p:cNvSpPr>
          <p:nvPr>
            <p:ph type="title"/>
          </p:nvPr>
        </p:nvSpPr>
        <p:spPr bwMode="auto">
          <a:xfrm>
            <a:off x="611560" y="908720"/>
            <a:ext cx="7980363" cy="5112568"/>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dirty="0">
                <a:solidFill>
                  <a:srgbClr val="687995"/>
                </a:solidFill>
                <a:cs typeface="Arial" pitchFamily="34" charset="0"/>
                <a:sym typeface="Arial" pitchFamily="34" charset="0"/>
              </a:rPr>
              <a:t>Nas </a:t>
            </a:r>
            <a:r>
              <a:rPr lang="pt-BR" sz="5400" b="1" dirty="0">
                <a:solidFill>
                  <a:srgbClr val="687995"/>
                </a:solidFill>
                <a:cs typeface="Arial" pitchFamily="34" charset="0"/>
                <a:sym typeface="Arial" pitchFamily="34" charset="0"/>
              </a:rPr>
              <a:t>comunicações</a:t>
            </a:r>
            <a:r>
              <a:rPr lang="pt-BR" sz="5400" dirty="0">
                <a:solidFill>
                  <a:srgbClr val="687995"/>
                </a:solidFill>
                <a:cs typeface="Arial" pitchFamily="34" charset="0"/>
                <a:sym typeface="Arial" pitchFamily="34" charset="0"/>
              </a:rPr>
              <a:t> mediúnicas de efeitos </a:t>
            </a:r>
            <a:r>
              <a:rPr lang="pt-BR" sz="5400" b="1" dirty="0">
                <a:solidFill>
                  <a:srgbClr val="687995"/>
                </a:solidFill>
                <a:cs typeface="Arial" pitchFamily="34" charset="0"/>
                <a:sym typeface="Arial" pitchFamily="34" charset="0"/>
              </a:rPr>
              <a:t>inteligentes</a:t>
            </a:r>
            <a:r>
              <a:rPr lang="pt-BR" sz="5400" dirty="0">
                <a:solidFill>
                  <a:srgbClr val="687995"/>
                </a:solidFill>
                <a:cs typeface="Arial" pitchFamily="34" charset="0"/>
                <a:sym typeface="Arial" pitchFamily="34" charset="0"/>
              </a:rPr>
              <a:t> há </a:t>
            </a:r>
            <a:br>
              <a:rPr lang="pt-BR" sz="5400" dirty="0">
                <a:solidFill>
                  <a:srgbClr val="687995"/>
                </a:solidFill>
                <a:cs typeface="Arial" pitchFamily="34" charset="0"/>
                <a:sym typeface="Arial" pitchFamily="34" charset="0"/>
              </a:rPr>
            </a:br>
            <a:r>
              <a:rPr lang="pt-BR" sz="5400" b="1" dirty="0">
                <a:solidFill>
                  <a:srgbClr val="687995"/>
                </a:solidFill>
                <a:cs typeface="Arial" pitchFamily="34" charset="0"/>
                <a:sym typeface="Arial" pitchFamily="34" charset="0"/>
              </a:rPr>
              <a:t>relação </a:t>
            </a:r>
            <a:r>
              <a:rPr lang="pt-BR" sz="5400" dirty="0">
                <a:solidFill>
                  <a:srgbClr val="687995"/>
                </a:solidFill>
                <a:cs typeface="Arial" pitchFamily="34" charset="0"/>
                <a:sym typeface="Arial" pitchFamily="34" charset="0"/>
              </a:rPr>
              <a:t>entre o grau de </a:t>
            </a:r>
            <a:r>
              <a:rPr lang="pt-BR" sz="5400" b="1" dirty="0">
                <a:solidFill>
                  <a:srgbClr val="687995"/>
                </a:solidFill>
                <a:cs typeface="Arial" pitchFamily="34" charset="0"/>
                <a:sym typeface="Arial" pitchFamily="34" charset="0"/>
              </a:rPr>
              <a:t>consciência </a:t>
            </a:r>
            <a:r>
              <a:rPr lang="pt-BR" sz="5400" dirty="0">
                <a:solidFill>
                  <a:srgbClr val="687995"/>
                </a:solidFill>
                <a:cs typeface="Arial" pitchFamily="34" charset="0"/>
                <a:sym typeface="Arial" pitchFamily="34" charset="0"/>
              </a:rPr>
              <a:t>e a expansão </a:t>
            </a:r>
            <a:r>
              <a:rPr lang="pt-BR" sz="5400" b="1" dirty="0">
                <a:solidFill>
                  <a:srgbClr val="687995"/>
                </a:solidFill>
                <a:cs typeface="Arial" pitchFamily="34" charset="0"/>
                <a:sym typeface="Arial" pitchFamily="34" charset="0"/>
              </a:rPr>
              <a:t>perispiritual</a:t>
            </a:r>
            <a:endParaRPr lang="pt-BR" sz="5400" dirty="0">
              <a:solidFill>
                <a:srgbClr val="687995"/>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a:ln>
            <a:miter lim="800000"/>
            <a:headEnd/>
            <a:tailEnd/>
          </a:ln>
        </p:spPr>
        <p:txBody>
          <a:bodyPr/>
          <a:lstStyle/>
          <a:p>
            <a:fld id="{B9C6B83B-BC64-40C9-A5DA-241A9A7E5336}" type="slidenum">
              <a:rPr lang="pt-BR"/>
              <a:pPr/>
              <a:t>4</a:t>
            </a:fld>
            <a:endParaRPr lang="pt-BR"/>
          </a:p>
        </p:txBody>
      </p:sp>
      <p:pic>
        <p:nvPicPr>
          <p:cNvPr id="8195" name="Picture 2" descr="12-slide"/>
          <p:cNvPicPr>
            <a:picLocks noChangeAspect="1" noChangeArrowheads="1"/>
          </p:cNvPicPr>
          <p:nvPr/>
        </p:nvPicPr>
        <p:blipFill>
          <a:blip r:embed="rId3"/>
          <a:srcRect/>
          <a:stretch>
            <a:fillRect/>
          </a:stretch>
        </p:blipFill>
        <p:spPr bwMode="auto">
          <a:xfrm>
            <a:off x="0" y="-26988"/>
            <a:ext cx="9144000" cy="6884988"/>
          </a:xfrm>
          <a:prstGeom prst="rect">
            <a:avLst/>
          </a:prstGeom>
          <a:noFill/>
          <a:ln w="9525">
            <a:noFill/>
            <a:miter lim="800000"/>
            <a:headEnd/>
            <a:tailEnd/>
          </a:ln>
        </p:spPr>
      </p:pic>
      <p:sp>
        <p:nvSpPr>
          <p:cNvPr id="8196" name="Rectangle 3"/>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1B9CC4ED-3BD1-43EC-9AD4-919A2859C004}" type="slidenum">
              <a:rPr lang="pt-BR" sz="1000" b="1">
                <a:solidFill>
                  <a:srgbClr val="687995"/>
                </a:solidFill>
              </a:rPr>
              <a:pPr algn="ctr" eaLnBrk="1" hangingPunct="1"/>
              <a:t>4</a:t>
            </a:fld>
            <a:endParaRPr lang="pt-BR" sz="1000" b="1">
              <a:solidFill>
                <a:srgbClr val="687995"/>
              </a:solidFill>
            </a:endParaRPr>
          </a:p>
        </p:txBody>
      </p:sp>
      <p:sp>
        <p:nvSpPr>
          <p:cNvPr id="8197" name="Rectangle 5"/>
          <p:cNvSpPr>
            <a:spLocks noChangeArrowheads="1"/>
          </p:cNvSpPr>
          <p:nvPr/>
        </p:nvSpPr>
        <p:spPr bwMode="auto">
          <a:xfrm>
            <a:off x="899592" y="2205038"/>
            <a:ext cx="3888631" cy="2376487"/>
          </a:xfrm>
          <a:prstGeom prst="rect">
            <a:avLst/>
          </a:prstGeom>
          <a:noFill/>
          <a:ln w="9525">
            <a:noFill/>
            <a:miter lim="800000"/>
            <a:headEnd/>
            <a:tailEnd/>
          </a:ln>
        </p:spPr>
        <p:txBody>
          <a:bodyPr lIns="64291" tIns="32146" rIns="64291" bIns="32146"/>
          <a:lstStyle/>
          <a:p>
            <a:pPr algn="r" eaLnBrk="1" hangingPunct="1"/>
            <a:r>
              <a:rPr lang="pt-BR" sz="4800" b="1" dirty="0">
                <a:solidFill>
                  <a:schemeClr val="bg1"/>
                </a:solidFill>
                <a:cs typeface="Arial" pitchFamily="34" charset="0"/>
                <a:sym typeface="Arial" pitchFamily="34" charset="0"/>
              </a:rPr>
              <a:t>Importância</a:t>
            </a:r>
            <a:endParaRPr lang="pt-BR" sz="4800" dirty="0">
              <a:solidFill>
                <a:schemeClr val="bg1"/>
              </a:solidFill>
              <a:cs typeface="Arial" pitchFamily="34" charset="0"/>
              <a:sym typeface="Arial" pitchFamily="34" charset="0"/>
            </a:endParaRPr>
          </a:p>
          <a:p>
            <a:pPr algn="r" eaLnBrk="1" hangingPunct="1"/>
            <a:r>
              <a:rPr lang="pt-BR" sz="4800" dirty="0">
                <a:solidFill>
                  <a:schemeClr val="bg1"/>
                </a:solidFill>
                <a:cs typeface="Arial" pitchFamily="34" charset="0"/>
                <a:sym typeface="Arial" pitchFamily="34" charset="0"/>
              </a:rPr>
              <a:t>do estudo do </a:t>
            </a:r>
            <a:r>
              <a:rPr lang="pt-BR" sz="4800" b="1" dirty="0">
                <a:solidFill>
                  <a:schemeClr val="bg1"/>
                </a:solidFill>
                <a:cs typeface="Arial" pitchFamily="34" charset="0"/>
                <a:sym typeface="Arial" pitchFamily="34" charset="0"/>
              </a:rPr>
              <a:t>Perispírito</a:t>
            </a:r>
            <a:endParaRPr lang="pt-BR" sz="4800" dirty="0">
              <a:solidFill>
                <a:schemeClr val="bg1"/>
              </a:solidFill>
              <a:cs typeface="Arial" pitchFamily="34" charset="0"/>
            </a:endParaRPr>
          </a:p>
        </p:txBody>
      </p:sp>
      <p:pic>
        <p:nvPicPr>
          <p:cNvPr id="8198" name="Picture 13" descr="ANd9GcQyRmUdwY6I_8gMxuDv8Bz1O6l-HfW6O5vlPsBybxYPlKf-FhnkWQ"/>
          <p:cNvPicPr>
            <a:picLocks noChangeAspect="1" noChangeArrowheads="1"/>
          </p:cNvPicPr>
          <p:nvPr/>
        </p:nvPicPr>
        <p:blipFill>
          <a:blip r:embed="rId4"/>
          <a:srcRect/>
          <a:stretch>
            <a:fillRect/>
          </a:stretch>
        </p:blipFill>
        <p:spPr bwMode="auto">
          <a:xfrm>
            <a:off x="5864225" y="3021013"/>
            <a:ext cx="2754313" cy="2063750"/>
          </a:xfrm>
          <a:prstGeom prst="rect">
            <a:avLst/>
          </a:prstGeom>
          <a:noFill/>
          <a:ln w="12700">
            <a:solidFill>
              <a:srgbClr val="000000"/>
            </a:solidFill>
            <a:miter lim="800000"/>
            <a:headEnd/>
            <a:tailEnd/>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miter lim="800000"/>
            <a:headEnd/>
            <a:tailEnd/>
          </a:ln>
        </p:spPr>
        <p:txBody>
          <a:bodyPr/>
          <a:lstStyle/>
          <a:p>
            <a:fld id="{503C5EA2-19A7-4A98-9E66-225FEE24685E}" type="slidenum">
              <a:rPr lang="pt-BR"/>
              <a:pPr/>
              <a:t>40</a:t>
            </a:fld>
            <a:endParaRPr lang="pt-BR" dirty="0"/>
          </a:p>
        </p:txBody>
      </p:sp>
      <p:sp>
        <p:nvSpPr>
          <p:cNvPr id="73731" name="Rectangle 5"/>
          <p:cNvSpPr>
            <a:spLocks noGrp="1" noChangeArrowheads="1"/>
          </p:cNvSpPr>
          <p:nvPr>
            <p:ph type="title"/>
          </p:nvPr>
        </p:nvSpPr>
        <p:spPr bwMode="auto">
          <a:xfrm>
            <a:off x="827088" y="1714500"/>
            <a:ext cx="7427912" cy="3370263"/>
          </a:xfrm>
          <a:noFill/>
          <a:ln>
            <a:miter lim="800000"/>
            <a:headEnd/>
            <a:tailEnd/>
          </a:ln>
        </p:spPr>
        <p:txBody>
          <a:bodyPr wrap="square" lIns="91440" tIns="45720" rIns="91440" bIns="45720" numCol="1" anchor="t" anchorCtr="0" compatLnSpc="1">
            <a:prstTxWarp prst="textNoShape">
              <a:avLst/>
            </a:prstTxWarp>
          </a:bodyPr>
          <a:lstStyle/>
          <a:p>
            <a:pPr eaLnBrk="1" hangingPunct="1"/>
            <a:r>
              <a:rPr lang="pt-BR" sz="5400" dirty="0">
                <a:solidFill>
                  <a:srgbClr val="687995"/>
                </a:solidFill>
                <a:sym typeface="Arial" pitchFamily="34" charset="0"/>
              </a:rPr>
              <a:t>Há médiuns</a:t>
            </a:r>
            <a:br>
              <a:rPr lang="pt-BR" sz="5400" dirty="0">
                <a:solidFill>
                  <a:srgbClr val="687995"/>
                </a:solidFill>
                <a:sym typeface="Arial" pitchFamily="34" charset="0"/>
              </a:rPr>
            </a:br>
            <a:r>
              <a:rPr lang="pt-BR" sz="5400" b="1" dirty="0">
                <a:solidFill>
                  <a:srgbClr val="687995"/>
                </a:solidFill>
                <a:sym typeface="Arial" pitchFamily="34" charset="0"/>
              </a:rPr>
              <a:t>inconscientes</a:t>
            </a:r>
            <a:r>
              <a:rPr lang="pt-BR" sz="5400" dirty="0">
                <a:solidFill>
                  <a:srgbClr val="687995"/>
                </a:solidFill>
                <a:sym typeface="Arial" pitchFamily="34" charset="0"/>
              </a:rPr>
              <a:t>,</a:t>
            </a:r>
            <a:br>
              <a:rPr lang="pt-BR" sz="5400" dirty="0">
                <a:solidFill>
                  <a:srgbClr val="687995"/>
                </a:solidFill>
                <a:sym typeface="Arial" pitchFamily="34" charset="0"/>
              </a:rPr>
            </a:br>
            <a:r>
              <a:rPr lang="pt-BR" sz="5400" b="1" dirty="0">
                <a:solidFill>
                  <a:srgbClr val="687995"/>
                </a:solidFill>
                <a:sym typeface="Arial" pitchFamily="34" charset="0"/>
              </a:rPr>
              <a:t>semiconscientes</a:t>
            </a:r>
            <a:br>
              <a:rPr lang="pt-BR" sz="5400" dirty="0">
                <a:solidFill>
                  <a:srgbClr val="687995"/>
                </a:solidFill>
                <a:sym typeface="Arial" pitchFamily="34" charset="0"/>
              </a:rPr>
            </a:br>
            <a:r>
              <a:rPr lang="pt-BR" sz="5400" dirty="0">
                <a:solidFill>
                  <a:srgbClr val="687995"/>
                </a:solidFill>
                <a:sym typeface="Arial" pitchFamily="34" charset="0"/>
              </a:rPr>
              <a:t>e </a:t>
            </a:r>
            <a:r>
              <a:rPr lang="pt-BR" sz="5400" b="1" dirty="0">
                <a:solidFill>
                  <a:srgbClr val="687995"/>
                </a:solidFill>
                <a:sym typeface="Arial" pitchFamily="34" charset="0"/>
              </a:rPr>
              <a:t>conscientes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0"/>
          </p:nvPr>
        </p:nvSpPr>
        <p:spPr>
          <a:noFill/>
          <a:ln>
            <a:miter lim="800000"/>
            <a:headEnd/>
            <a:tailEnd/>
          </a:ln>
        </p:spPr>
        <p:txBody>
          <a:bodyPr/>
          <a:lstStyle/>
          <a:p>
            <a:fld id="{CC70012F-0C82-45BF-B912-B600252BE837}" type="slidenum">
              <a:rPr lang="pt-BR"/>
              <a:pPr/>
              <a:t>41</a:t>
            </a:fld>
            <a:endParaRPr lang="pt-BR"/>
          </a:p>
        </p:txBody>
      </p:sp>
      <p:pic>
        <p:nvPicPr>
          <p:cNvPr id="75779" name="Picture 2" descr="10-slide"/>
          <p:cNvPicPr>
            <a:picLocks noChangeAspect="1" noChangeArrowheads="1"/>
          </p:cNvPicPr>
          <p:nvPr/>
        </p:nvPicPr>
        <p:blipFill>
          <a:blip r:embed="rId3"/>
          <a:srcRect/>
          <a:stretch>
            <a:fillRect/>
          </a:stretch>
        </p:blipFill>
        <p:spPr bwMode="auto">
          <a:xfrm>
            <a:off x="-7938" y="1588"/>
            <a:ext cx="9151938" cy="6850062"/>
          </a:xfrm>
          <a:prstGeom prst="rect">
            <a:avLst/>
          </a:prstGeom>
          <a:noFill/>
          <a:ln w="9525">
            <a:noFill/>
            <a:miter lim="800000"/>
            <a:headEnd/>
            <a:tailEnd/>
          </a:ln>
        </p:spPr>
      </p:pic>
      <p:sp>
        <p:nvSpPr>
          <p:cNvPr id="75780" name="Rectangle 3"/>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74720E97-A50B-4804-8C0D-09D3E180455D}" type="slidenum">
              <a:rPr lang="pt-BR" sz="1000" b="1">
                <a:solidFill>
                  <a:srgbClr val="687995"/>
                </a:solidFill>
              </a:rPr>
              <a:pPr algn="ctr" eaLnBrk="1" hangingPunct="1"/>
              <a:t>41</a:t>
            </a:fld>
            <a:endParaRPr lang="pt-BR" sz="1000" b="1">
              <a:solidFill>
                <a:srgbClr val="687995"/>
              </a:solidFill>
            </a:endParaRPr>
          </a:p>
        </p:txBody>
      </p:sp>
      <p:sp>
        <p:nvSpPr>
          <p:cNvPr id="75781" name="Rectangle 4"/>
          <p:cNvSpPr>
            <a:spLocks noChangeArrowheads="1"/>
          </p:cNvSpPr>
          <p:nvPr/>
        </p:nvSpPr>
        <p:spPr bwMode="auto">
          <a:xfrm>
            <a:off x="5364089" y="2852936"/>
            <a:ext cx="3096344" cy="3325390"/>
          </a:xfrm>
          <a:prstGeom prst="rect">
            <a:avLst/>
          </a:prstGeom>
          <a:noFill/>
          <a:ln w="9525">
            <a:noFill/>
            <a:miter lim="800000"/>
            <a:headEnd/>
            <a:tailEnd/>
          </a:ln>
        </p:spPr>
        <p:txBody>
          <a:bodyPr lIns="64291" tIns="32146" rIns="64291" bIns="32146"/>
          <a:lstStyle/>
          <a:p>
            <a:pPr eaLnBrk="1" hangingPunct="1"/>
            <a:r>
              <a:rPr lang="pt-BR" sz="3600" dirty="0">
                <a:solidFill>
                  <a:srgbClr val="687995"/>
                </a:solidFill>
                <a:cs typeface="Arial" pitchFamily="34" charset="0"/>
                <a:sym typeface="Arial" pitchFamily="34" charset="0"/>
              </a:rPr>
              <a:t>No médium</a:t>
            </a:r>
            <a:br>
              <a:rPr lang="pt-BR" sz="3600" dirty="0">
                <a:solidFill>
                  <a:srgbClr val="687995"/>
                </a:solidFill>
                <a:cs typeface="Arial" pitchFamily="34" charset="0"/>
                <a:sym typeface="Arial" pitchFamily="34" charset="0"/>
              </a:rPr>
            </a:br>
            <a:r>
              <a:rPr lang="pt-BR" sz="3600" b="1" dirty="0">
                <a:solidFill>
                  <a:srgbClr val="687995"/>
                </a:solidFill>
                <a:cs typeface="Arial" pitchFamily="34" charset="0"/>
                <a:sym typeface="Arial" pitchFamily="34" charset="0"/>
              </a:rPr>
              <a:t>inconsciente</a:t>
            </a:r>
            <a:r>
              <a:rPr lang="pt-BR" sz="3600" dirty="0">
                <a:solidFill>
                  <a:srgbClr val="687995"/>
                </a:solidFill>
                <a:cs typeface="Arial" pitchFamily="34" charset="0"/>
                <a:sym typeface="Arial" pitchFamily="34" charset="0"/>
              </a:rPr>
              <a:t>, há </a:t>
            </a:r>
            <a:r>
              <a:rPr lang="pt-BR" sz="3600" b="1" dirty="0">
                <a:solidFill>
                  <a:srgbClr val="687995"/>
                </a:solidFill>
                <a:cs typeface="Arial" pitchFamily="34" charset="0"/>
                <a:sym typeface="Arial" pitchFamily="34" charset="0"/>
              </a:rPr>
              <a:t>maior</a:t>
            </a:r>
            <a:r>
              <a:rPr lang="pt-BR" sz="3600" dirty="0">
                <a:solidFill>
                  <a:srgbClr val="687995"/>
                </a:solidFill>
                <a:cs typeface="Arial" pitchFamily="34" charset="0"/>
                <a:sym typeface="Arial" pitchFamily="34" charset="0"/>
              </a:rPr>
              <a:t> </a:t>
            </a:r>
            <a:r>
              <a:rPr lang="pt-BR" sz="3600" b="1" dirty="0">
                <a:solidFill>
                  <a:srgbClr val="687995"/>
                </a:solidFill>
                <a:cs typeface="Arial" pitchFamily="34" charset="0"/>
                <a:sym typeface="Arial" pitchFamily="34" charset="0"/>
              </a:rPr>
              <a:t>expansão</a:t>
            </a:r>
            <a:r>
              <a:rPr lang="pt-BR" sz="3600" dirty="0">
                <a:solidFill>
                  <a:srgbClr val="687995"/>
                </a:solidFill>
                <a:cs typeface="Arial" pitchFamily="34" charset="0"/>
                <a:sym typeface="Arial" pitchFamily="34" charset="0"/>
              </a:rPr>
              <a:t> do Perispírito</a:t>
            </a:r>
            <a:endParaRPr lang="pt-BR" sz="3600" dirty="0">
              <a:solidFill>
                <a:srgbClr val="687995"/>
              </a:solidFill>
              <a:cs typeface="Arial" pitchFamily="34" charset="0"/>
            </a:endParaRPr>
          </a:p>
        </p:txBody>
      </p:sp>
      <p:pic>
        <p:nvPicPr>
          <p:cNvPr id="75782" name="Picture 6" descr="perispirito04_tratada"/>
          <p:cNvPicPr>
            <a:picLocks noChangeAspect="1" noChangeArrowheads="1"/>
          </p:cNvPicPr>
          <p:nvPr/>
        </p:nvPicPr>
        <p:blipFill>
          <a:blip r:embed="rId4"/>
          <a:srcRect/>
          <a:stretch>
            <a:fillRect/>
          </a:stretch>
        </p:blipFill>
        <p:spPr bwMode="auto">
          <a:xfrm>
            <a:off x="1116013" y="3241675"/>
            <a:ext cx="3749675" cy="2171700"/>
          </a:xfrm>
          <a:prstGeom prst="rect">
            <a:avLst/>
          </a:prstGeom>
          <a:noFill/>
          <a:ln w="12700">
            <a:solidFill>
              <a:srgbClr val="000000"/>
            </a:solidFill>
            <a:miter lim="800000"/>
            <a:headEnd/>
            <a:tailEnd/>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a:noFill/>
          <a:ln>
            <a:miter lim="800000"/>
            <a:headEnd/>
            <a:tailEnd/>
          </a:ln>
        </p:spPr>
        <p:txBody>
          <a:bodyPr/>
          <a:lstStyle/>
          <a:p>
            <a:fld id="{71FD0870-B6D8-4A9C-8FD8-A97904C81AA6}" type="slidenum">
              <a:rPr lang="pt-BR"/>
              <a:pPr/>
              <a:t>42</a:t>
            </a:fld>
            <a:endParaRPr lang="pt-BR"/>
          </a:p>
        </p:txBody>
      </p:sp>
      <p:pic>
        <p:nvPicPr>
          <p:cNvPr id="77827" name="Picture 2" descr="10-slide"/>
          <p:cNvPicPr>
            <a:picLocks noChangeAspect="1" noChangeArrowheads="1"/>
          </p:cNvPicPr>
          <p:nvPr/>
        </p:nvPicPr>
        <p:blipFill>
          <a:blip r:embed="rId2"/>
          <a:srcRect/>
          <a:stretch>
            <a:fillRect/>
          </a:stretch>
        </p:blipFill>
        <p:spPr bwMode="auto">
          <a:xfrm>
            <a:off x="-7938" y="1588"/>
            <a:ext cx="9151938" cy="6850062"/>
          </a:xfrm>
          <a:prstGeom prst="rect">
            <a:avLst/>
          </a:prstGeom>
          <a:noFill/>
          <a:ln w="9525">
            <a:noFill/>
            <a:miter lim="800000"/>
            <a:headEnd/>
            <a:tailEnd/>
          </a:ln>
        </p:spPr>
      </p:pic>
      <p:sp>
        <p:nvSpPr>
          <p:cNvPr id="77828" name="Rectangle 3"/>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995A5BB4-56BA-49E4-8863-4409916CB5B9}" type="slidenum">
              <a:rPr lang="pt-BR" sz="1000" b="1">
                <a:solidFill>
                  <a:srgbClr val="687995"/>
                </a:solidFill>
              </a:rPr>
              <a:pPr algn="ctr" eaLnBrk="1" hangingPunct="1"/>
              <a:t>42</a:t>
            </a:fld>
            <a:endParaRPr lang="pt-BR" sz="1000" b="1">
              <a:solidFill>
                <a:srgbClr val="687995"/>
              </a:solidFill>
            </a:endParaRPr>
          </a:p>
        </p:txBody>
      </p:sp>
      <p:sp>
        <p:nvSpPr>
          <p:cNvPr id="77829" name="Rectangle 5"/>
          <p:cNvSpPr>
            <a:spLocks noChangeArrowheads="1"/>
          </p:cNvSpPr>
          <p:nvPr/>
        </p:nvSpPr>
        <p:spPr bwMode="auto">
          <a:xfrm>
            <a:off x="5580112" y="2852936"/>
            <a:ext cx="3095576" cy="2736304"/>
          </a:xfrm>
          <a:prstGeom prst="rect">
            <a:avLst/>
          </a:prstGeom>
          <a:noFill/>
          <a:ln w="9525">
            <a:noFill/>
            <a:miter lim="800000"/>
            <a:headEnd/>
            <a:tailEnd/>
          </a:ln>
        </p:spPr>
        <p:txBody>
          <a:bodyPr lIns="64291" tIns="32146" rIns="64291" bIns="32146"/>
          <a:lstStyle/>
          <a:p>
            <a:pPr eaLnBrk="1" hangingPunct="1"/>
            <a:r>
              <a:rPr lang="pt-BR" sz="3600" dirty="0">
                <a:solidFill>
                  <a:srgbClr val="687995"/>
                </a:solidFill>
                <a:cs typeface="Arial" pitchFamily="34" charset="0"/>
                <a:sym typeface="Arial" pitchFamily="34" charset="0"/>
              </a:rPr>
              <a:t>No médium</a:t>
            </a:r>
            <a:br>
              <a:rPr lang="pt-BR" sz="3600" dirty="0">
                <a:solidFill>
                  <a:srgbClr val="687995"/>
                </a:solidFill>
                <a:cs typeface="Arial" pitchFamily="34" charset="0"/>
                <a:sym typeface="Arial" pitchFamily="34" charset="0"/>
              </a:rPr>
            </a:br>
            <a:r>
              <a:rPr lang="pt-BR" sz="3600" b="1" dirty="0">
                <a:solidFill>
                  <a:srgbClr val="687995"/>
                </a:solidFill>
                <a:cs typeface="Arial" pitchFamily="34" charset="0"/>
                <a:sym typeface="Arial" pitchFamily="34" charset="0"/>
              </a:rPr>
              <a:t>consciente</a:t>
            </a:r>
            <a:r>
              <a:rPr lang="pt-BR" sz="3600" dirty="0">
                <a:solidFill>
                  <a:srgbClr val="687995"/>
                </a:solidFill>
                <a:cs typeface="Arial" pitchFamily="34" charset="0"/>
                <a:sym typeface="Arial" pitchFamily="34" charset="0"/>
              </a:rPr>
              <a:t>,</a:t>
            </a:r>
            <a:br>
              <a:rPr lang="pt-BR" sz="3600" dirty="0">
                <a:solidFill>
                  <a:srgbClr val="687995"/>
                </a:solidFill>
                <a:cs typeface="Arial" pitchFamily="34" charset="0"/>
                <a:sym typeface="Arial" pitchFamily="34" charset="0"/>
              </a:rPr>
            </a:br>
            <a:r>
              <a:rPr lang="pt-BR" sz="3600" dirty="0">
                <a:solidFill>
                  <a:srgbClr val="687995"/>
                </a:solidFill>
                <a:cs typeface="Arial" pitchFamily="34" charset="0"/>
                <a:sym typeface="Arial" pitchFamily="34" charset="0"/>
              </a:rPr>
              <a:t>há </a:t>
            </a:r>
            <a:r>
              <a:rPr lang="pt-BR" sz="3600" b="1" dirty="0">
                <a:solidFill>
                  <a:srgbClr val="687995"/>
                </a:solidFill>
                <a:cs typeface="Arial" pitchFamily="34" charset="0"/>
                <a:sym typeface="Arial" pitchFamily="34" charset="0"/>
              </a:rPr>
              <a:t>menor</a:t>
            </a:r>
            <a:r>
              <a:rPr lang="pt-BR" sz="3600" dirty="0">
                <a:solidFill>
                  <a:srgbClr val="687995"/>
                </a:solidFill>
                <a:cs typeface="Arial" pitchFamily="34" charset="0"/>
                <a:sym typeface="Arial" pitchFamily="34" charset="0"/>
              </a:rPr>
              <a:t> </a:t>
            </a:r>
            <a:r>
              <a:rPr lang="pt-BR" sz="3600" b="1" dirty="0">
                <a:solidFill>
                  <a:srgbClr val="687995"/>
                </a:solidFill>
                <a:cs typeface="Arial" pitchFamily="34" charset="0"/>
                <a:sym typeface="Arial" pitchFamily="34" charset="0"/>
              </a:rPr>
              <a:t>expansão</a:t>
            </a:r>
            <a:r>
              <a:rPr lang="pt-BR" sz="3600" dirty="0">
                <a:solidFill>
                  <a:srgbClr val="687995"/>
                </a:solidFill>
                <a:cs typeface="Arial" pitchFamily="34" charset="0"/>
                <a:sym typeface="Arial" pitchFamily="34" charset="0"/>
              </a:rPr>
              <a:t> do Perispírito</a:t>
            </a:r>
            <a:endParaRPr lang="pt-BR" sz="3600" dirty="0">
              <a:solidFill>
                <a:srgbClr val="687995"/>
              </a:solidFill>
              <a:cs typeface="Arial" pitchFamily="34" charset="0"/>
            </a:endParaRPr>
          </a:p>
        </p:txBody>
      </p:sp>
      <p:pic>
        <p:nvPicPr>
          <p:cNvPr id="77830" name="Picture 6" descr="perispirito02_tratada"/>
          <p:cNvPicPr>
            <a:picLocks noChangeAspect="1" noChangeArrowheads="1"/>
          </p:cNvPicPr>
          <p:nvPr/>
        </p:nvPicPr>
        <p:blipFill>
          <a:blip r:embed="rId3"/>
          <a:srcRect/>
          <a:stretch>
            <a:fillRect/>
          </a:stretch>
        </p:blipFill>
        <p:spPr bwMode="auto">
          <a:xfrm>
            <a:off x="1130300" y="3273425"/>
            <a:ext cx="3749675" cy="2171700"/>
          </a:xfrm>
          <a:prstGeom prst="rect">
            <a:avLst/>
          </a:prstGeom>
          <a:noFill/>
          <a:ln w="12700">
            <a:solidFill>
              <a:srgbClr val="000000"/>
            </a:solidFill>
            <a:miter lim="800000"/>
            <a:headEnd/>
            <a:tailEnd/>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txBox="1">
            <a:spLocks noGrp="1"/>
          </p:cNvSpPr>
          <p:nvPr/>
        </p:nvSpPr>
        <p:spPr bwMode="auto">
          <a:xfrm>
            <a:off x="6902450" y="6410325"/>
            <a:ext cx="2133600" cy="476250"/>
          </a:xfrm>
          <a:prstGeom prst="rect">
            <a:avLst/>
          </a:prstGeom>
          <a:noFill/>
          <a:ln w="9525">
            <a:noFill/>
            <a:miter lim="800000"/>
            <a:headEnd/>
            <a:tailEnd/>
          </a:ln>
        </p:spPr>
        <p:txBody>
          <a:bodyPr/>
          <a:lstStyle/>
          <a:p>
            <a:pPr algn="r" eaLnBrk="1" hangingPunct="1"/>
            <a:fld id="{0BEC3DA9-E442-4776-B93F-0D2D41D9E65B}" type="slidenum">
              <a:rPr lang="pt-BR" sz="1000" b="1">
                <a:solidFill>
                  <a:srgbClr val="687995"/>
                </a:solidFill>
              </a:rPr>
              <a:pPr algn="r" eaLnBrk="1" hangingPunct="1"/>
              <a:t>43</a:t>
            </a:fld>
            <a:endParaRPr lang="pt-BR" sz="1000" b="1">
              <a:solidFill>
                <a:srgbClr val="687995"/>
              </a:solidFill>
            </a:endParaRPr>
          </a:p>
        </p:txBody>
      </p:sp>
      <p:sp>
        <p:nvSpPr>
          <p:cNvPr id="78851" name="Rectangle 5"/>
          <p:cNvSpPr>
            <a:spLocks noGrp="1" noChangeArrowheads="1"/>
          </p:cNvSpPr>
          <p:nvPr>
            <p:ph type="title" idx="4294967295"/>
          </p:nvPr>
        </p:nvSpPr>
        <p:spPr bwMode="auto">
          <a:xfrm>
            <a:off x="827088" y="1427163"/>
            <a:ext cx="7427912" cy="3946525"/>
          </a:xfrm>
          <a:prstGeom prst="rect">
            <a:avLst/>
          </a:prstGeom>
          <a:noFill/>
          <a:ln>
            <a:miter lim="800000"/>
            <a:headEnd/>
            <a:tailEnd/>
          </a:ln>
        </p:spPr>
        <p:txBody>
          <a:bodyPr/>
          <a:lstStyle/>
          <a:p>
            <a:pPr eaLnBrk="1" hangingPunct="1"/>
            <a:r>
              <a:rPr lang="pt-BR" sz="4800">
                <a:solidFill>
                  <a:srgbClr val="687995"/>
                </a:solidFill>
                <a:sym typeface="Arial" pitchFamily="34" charset="0"/>
              </a:rPr>
              <a:t>O médium</a:t>
            </a:r>
            <a:br>
              <a:rPr lang="pt-BR" sz="4800">
                <a:solidFill>
                  <a:srgbClr val="687995"/>
                </a:solidFill>
                <a:sym typeface="Arial" pitchFamily="34" charset="0"/>
              </a:rPr>
            </a:br>
            <a:r>
              <a:rPr lang="pt-BR" sz="4800" b="1">
                <a:solidFill>
                  <a:srgbClr val="687995"/>
                </a:solidFill>
                <a:sym typeface="Arial" pitchFamily="34" charset="0"/>
              </a:rPr>
              <a:t>semiconsciente </a:t>
            </a:r>
            <a:r>
              <a:rPr lang="pt-BR" sz="4800">
                <a:solidFill>
                  <a:srgbClr val="687995"/>
                </a:solidFill>
                <a:sym typeface="Arial" pitchFamily="34" charset="0"/>
              </a:rPr>
              <a:t>é</a:t>
            </a:r>
            <a:br>
              <a:rPr lang="pt-BR" sz="4800">
                <a:solidFill>
                  <a:srgbClr val="687995"/>
                </a:solidFill>
                <a:sym typeface="Arial" pitchFamily="34" charset="0"/>
              </a:rPr>
            </a:br>
            <a:r>
              <a:rPr lang="pt-BR" sz="4800">
                <a:solidFill>
                  <a:srgbClr val="687995"/>
                </a:solidFill>
                <a:sym typeface="Arial" pitchFamily="34" charset="0"/>
              </a:rPr>
              <a:t>uma transição entre</a:t>
            </a:r>
            <a:br>
              <a:rPr lang="pt-BR" sz="4800">
                <a:solidFill>
                  <a:srgbClr val="687995"/>
                </a:solidFill>
                <a:sym typeface="Arial" pitchFamily="34" charset="0"/>
              </a:rPr>
            </a:br>
            <a:r>
              <a:rPr lang="pt-BR" sz="4800">
                <a:solidFill>
                  <a:srgbClr val="687995"/>
                </a:solidFill>
                <a:sym typeface="Arial" pitchFamily="34" charset="0"/>
              </a:rPr>
              <a:t>o médium consciente e</a:t>
            </a:r>
            <a:br>
              <a:rPr lang="pt-BR" sz="4800">
                <a:solidFill>
                  <a:srgbClr val="687995"/>
                </a:solidFill>
                <a:sym typeface="Arial" pitchFamily="34" charset="0"/>
              </a:rPr>
            </a:br>
            <a:r>
              <a:rPr lang="pt-BR" sz="4800">
                <a:solidFill>
                  <a:srgbClr val="687995"/>
                </a:solidFill>
                <a:sym typeface="Arial" pitchFamily="34" charset="0"/>
              </a:rPr>
              <a:t>o médium inconsciente</a:t>
            </a:r>
            <a:endParaRPr lang="pt-BR" sz="4800" b="1">
              <a:solidFill>
                <a:srgbClr val="687995"/>
              </a:solidFill>
              <a:sym typeface="Arial"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miter lim="800000"/>
            <a:headEnd/>
            <a:tailEnd/>
          </a:ln>
        </p:spPr>
        <p:txBody>
          <a:bodyPr/>
          <a:lstStyle/>
          <a:p>
            <a:fld id="{8B8AE399-625D-4657-8108-F35608E206BB}" type="slidenum">
              <a:rPr lang="pt-BR"/>
              <a:pPr/>
              <a:t>44</a:t>
            </a:fld>
            <a:endParaRPr lang="pt-BR"/>
          </a:p>
        </p:txBody>
      </p:sp>
      <p:sp>
        <p:nvSpPr>
          <p:cNvPr id="80899" name="Rectangle 2"/>
          <p:cNvSpPr>
            <a:spLocks noGrp="1" noChangeArrowheads="1"/>
          </p:cNvSpPr>
          <p:nvPr>
            <p:ph type="title"/>
          </p:nvPr>
        </p:nvSpPr>
        <p:spPr bwMode="auto">
          <a:xfrm>
            <a:off x="438150" y="427038"/>
            <a:ext cx="7878763" cy="1143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eaLnBrk="1" hangingPunct="1"/>
            <a:endParaRPr lang="en-US"/>
          </a:p>
        </p:txBody>
      </p:sp>
      <p:sp>
        <p:nvSpPr>
          <p:cNvPr id="61443" name="Rectangle 3"/>
          <p:cNvSpPr>
            <a:spLocks noGrp="1" noChangeArrowheads="1"/>
          </p:cNvSpPr>
          <p:nvPr>
            <p:ph type="body" idx="1"/>
          </p:nvPr>
        </p:nvSpPr>
        <p:spPr>
          <a:xfrm>
            <a:off x="457200" y="1743075"/>
            <a:ext cx="8229600" cy="4133850"/>
          </a:xfrm>
        </p:spPr>
        <p:txBody>
          <a:bodyPr/>
          <a:lstStyle/>
          <a:p>
            <a:pPr eaLnBrk="1" hangingPunct="1">
              <a:defRPr/>
            </a:pPr>
            <a:endParaRPr lang="en-US">
              <a:cs typeface="+mn-cs"/>
            </a:endParaRPr>
          </a:p>
        </p:txBody>
      </p:sp>
      <p:pic>
        <p:nvPicPr>
          <p:cNvPr id="80901" name="Picture 4" descr="4-parte pratica"/>
          <p:cNvPicPr>
            <a:picLocks noChangeAspect="1" noChangeArrowheads="1"/>
          </p:cNvPicPr>
          <p:nvPr/>
        </p:nvPicPr>
        <p:blipFill>
          <a:blip r:embed="rId3"/>
          <a:srcRect/>
          <a:stretch>
            <a:fillRect/>
          </a:stretch>
        </p:blipFill>
        <p:spPr bwMode="auto">
          <a:xfrm>
            <a:off x="7938" y="-1588"/>
            <a:ext cx="9139237" cy="6859588"/>
          </a:xfrm>
          <a:prstGeom prst="rect">
            <a:avLst/>
          </a:prstGeom>
          <a:noFill/>
          <a:ln w="9525">
            <a:noFill/>
            <a:miter lim="800000"/>
            <a:headEnd/>
            <a:tailEnd/>
          </a:ln>
        </p:spPr>
      </p:pic>
      <p:sp>
        <p:nvSpPr>
          <p:cNvPr id="80902"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027B931-02FE-4988-B432-2CC0E42043B5}" type="slidenum">
              <a:rPr lang="pt-BR" sz="1000" b="1">
                <a:solidFill>
                  <a:srgbClr val="687995"/>
                </a:solidFill>
              </a:rPr>
              <a:pPr algn="ctr" eaLnBrk="1" hangingPunct="1"/>
              <a:t>44</a:t>
            </a:fld>
            <a:endParaRPr lang="pt-BR" sz="1000" b="1">
              <a:solidFill>
                <a:srgbClr val="68799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8-slide"/>
          <p:cNvPicPr>
            <a:picLocks noChangeAspect="1" noChangeArrowheads="1"/>
          </p:cNvPicPr>
          <p:nvPr/>
        </p:nvPicPr>
        <p:blipFill>
          <a:blip r:embed="rId2"/>
          <a:srcRect/>
          <a:stretch>
            <a:fillRect/>
          </a:stretch>
        </p:blipFill>
        <p:spPr bwMode="auto">
          <a:xfrm>
            <a:off x="7938" y="1588"/>
            <a:ext cx="9136062" cy="6856412"/>
          </a:xfrm>
          <a:prstGeom prst="rect">
            <a:avLst/>
          </a:prstGeom>
          <a:noFill/>
          <a:ln w="9525">
            <a:noFill/>
            <a:miter lim="800000"/>
            <a:headEnd/>
            <a:tailEnd/>
          </a:ln>
        </p:spPr>
      </p:pic>
      <p:sp>
        <p:nvSpPr>
          <p:cNvPr id="82946" name="Slide Number Placeholder 3"/>
          <p:cNvSpPr>
            <a:spLocks noGrp="1"/>
          </p:cNvSpPr>
          <p:nvPr>
            <p:ph type="sldNum" sz="quarter" idx="10"/>
          </p:nvPr>
        </p:nvSpPr>
        <p:spPr>
          <a:noFill/>
          <a:ln>
            <a:miter lim="800000"/>
            <a:headEnd/>
            <a:tailEnd/>
          </a:ln>
        </p:spPr>
        <p:txBody>
          <a:bodyPr/>
          <a:lstStyle/>
          <a:p>
            <a:fld id="{6C0E779D-4BCC-49AF-BC9B-CB38FD484422}" type="slidenum">
              <a:rPr lang="pt-BR"/>
              <a:pPr/>
              <a:t>45</a:t>
            </a:fld>
            <a:endParaRPr lang="pt-BR"/>
          </a:p>
        </p:txBody>
      </p:sp>
      <p:sp>
        <p:nvSpPr>
          <p:cNvPr id="82948" name="Rectangle 2"/>
          <p:cNvSpPr>
            <a:spLocks/>
          </p:cNvSpPr>
          <p:nvPr/>
        </p:nvSpPr>
        <p:spPr bwMode="auto">
          <a:xfrm>
            <a:off x="706438" y="2997200"/>
            <a:ext cx="7729537" cy="2160588"/>
          </a:xfrm>
          <a:prstGeom prst="rect">
            <a:avLst/>
          </a:prstGeom>
          <a:noFill/>
          <a:ln w="9525">
            <a:noFill/>
            <a:miter lim="800000"/>
            <a:headEnd/>
            <a:tailEnd/>
          </a:ln>
        </p:spPr>
        <p:txBody>
          <a:bodyPr lIns="0" tIns="0" rIns="0" bIns="0"/>
          <a:lstStyle/>
          <a:p>
            <a:pPr algn="ctr" defTabSz="642938" eaLnBrk="1"/>
            <a:r>
              <a:rPr lang="pt-BR" sz="7200" b="1">
                <a:solidFill>
                  <a:schemeClr val="bg1"/>
                </a:solidFill>
                <a:cs typeface="Arial" pitchFamily="34" charset="0"/>
                <a:sym typeface="Arial" pitchFamily="34" charset="0"/>
              </a:rPr>
              <a:t>Cultivo das Virtudes</a:t>
            </a:r>
            <a:endParaRPr lang="pt-BR" sz="7200">
              <a:solidFill>
                <a:schemeClr val="bg1"/>
              </a:solidFill>
              <a:cs typeface="Arial" pitchFamily="34" charset="0"/>
              <a:sym typeface="Helvetica Light"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agem 2"/>
          <p:cNvPicPr>
            <a:picLocks noChangeAspect="1"/>
          </p:cNvPicPr>
          <p:nvPr/>
        </p:nvPicPr>
        <p:blipFill>
          <a:blip r:embed="rId2"/>
          <a:srcRect/>
          <a:stretch>
            <a:fillRect/>
          </a:stretch>
        </p:blipFill>
        <p:spPr bwMode="auto">
          <a:xfrm>
            <a:off x="0" y="-26988"/>
            <a:ext cx="9144000" cy="6884988"/>
          </a:xfrm>
          <a:prstGeom prst="rect">
            <a:avLst/>
          </a:prstGeom>
          <a:noFill/>
          <a:ln w="9525">
            <a:noFill/>
            <a:miter lim="800000"/>
            <a:headEnd/>
            <a:tailEnd/>
          </a:ln>
        </p:spPr>
      </p:pic>
      <p:sp>
        <p:nvSpPr>
          <p:cNvPr id="83971" name="Slide Number Placeholder 3"/>
          <p:cNvSpPr>
            <a:spLocks noGrp="1"/>
          </p:cNvSpPr>
          <p:nvPr>
            <p:ph type="sldNum" sz="quarter" idx="10"/>
          </p:nvPr>
        </p:nvSpPr>
        <p:spPr>
          <a:noFill/>
          <a:ln>
            <a:miter lim="800000"/>
            <a:headEnd/>
            <a:tailEnd/>
          </a:ln>
        </p:spPr>
        <p:txBody>
          <a:bodyPr/>
          <a:lstStyle/>
          <a:p>
            <a:fld id="{7B02E267-7A46-4ABD-8E03-A28E6D270EDD}" type="slidenum">
              <a:rPr lang="pt-BR"/>
              <a:pPr/>
              <a:t>46</a:t>
            </a:fld>
            <a:endParaRPr lang="pt-BR"/>
          </a:p>
        </p:txBody>
      </p:sp>
      <p:sp>
        <p:nvSpPr>
          <p:cNvPr id="83972" name="Rectangle 2"/>
          <p:cNvSpPr>
            <a:spLocks/>
          </p:cNvSpPr>
          <p:nvPr/>
        </p:nvSpPr>
        <p:spPr bwMode="auto">
          <a:xfrm>
            <a:off x="971550" y="3392488"/>
            <a:ext cx="4032250" cy="2197100"/>
          </a:xfrm>
          <a:prstGeom prst="rect">
            <a:avLst/>
          </a:prstGeom>
          <a:noFill/>
          <a:ln w="9525">
            <a:noFill/>
            <a:miter lim="800000"/>
            <a:headEnd/>
            <a:tailEnd/>
          </a:ln>
        </p:spPr>
        <p:txBody>
          <a:bodyPr lIns="0" tIns="0" rIns="0" bIns="0"/>
          <a:lstStyle/>
          <a:p>
            <a:pPr algn="r" defTabSz="642938" eaLnBrk="1"/>
            <a:r>
              <a:rPr lang="pt-BR" sz="4400" dirty="0">
                <a:solidFill>
                  <a:schemeClr val="bg1"/>
                </a:solidFill>
                <a:cs typeface="Arial" pitchFamily="34" charset="0"/>
                <a:sym typeface="Arial" pitchFamily="34" charset="0"/>
              </a:rPr>
              <a:t>Como estamos quanto à nossa reforma íntima?</a:t>
            </a:r>
            <a:endParaRPr lang="pt-BR" sz="4400" b="1" dirty="0">
              <a:solidFill>
                <a:schemeClr val="bg1"/>
              </a:solidFill>
              <a:cs typeface="Arial" pitchFamily="34" charset="0"/>
              <a:sym typeface="Helvetica Light" charset="0"/>
            </a:endParaRPr>
          </a:p>
        </p:txBody>
      </p:sp>
      <p:pic>
        <p:nvPicPr>
          <p:cNvPr id="83973" name="Imagem 1"/>
          <p:cNvPicPr>
            <a:picLocks noChangeAspect="1"/>
          </p:cNvPicPr>
          <p:nvPr/>
        </p:nvPicPr>
        <p:blipFill>
          <a:blip r:embed="rId3"/>
          <a:srcRect l="32487"/>
          <a:stretch>
            <a:fillRect/>
          </a:stretch>
        </p:blipFill>
        <p:spPr bwMode="auto">
          <a:xfrm>
            <a:off x="5580063" y="2913063"/>
            <a:ext cx="2736850" cy="3036887"/>
          </a:xfrm>
          <a:prstGeom prst="rect">
            <a:avLst/>
          </a:prstGeom>
          <a:noFill/>
          <a:ln w="12700">
            <a:solidFill>
              <a:schemeClr val="tx1"/>
            </a:solidFill>
            <a:miter lim="800000"/>
            <a:headEnd/>
            <a:tailEnd/>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agem 2"/>
          <p:cNvPicPr>
            <a:picLocks noChangeAspect="1"/>
          </p:cNvPicPr>
          <p:nvPr/>
        </p:nvPicPr>
        <p:blipFill>
          <a:blip r:embed="rId3"/>
          <a:srcRect/>
          <a:stretch>
            <a:fillRect/>
          </a:stretch>
        </p:blipFill>
        <p:spPr bwMode="auto">
          <a:xfrm>
            <a:off x="0" y="-26988"/>
            <a:ext cx="9144000" cy="6911976"/>
          </a:xfrm>
          <a:prstGeom prst="rect">
            <a:avLst/>
          </a:prstGeom>
          <a:noFill/>
          <a:ln w="9525">
            <a:noFill/>
            <a:miter lim="800000"/>
            <a:headEnd/>
            <a:tailEnd/>
          </a:ln>
        </p:spPr>
      </p:pic>
      <p:sp>
        <p:nvSpPr>
          <p:cNvPr id="84995" name="Slide Number Placeholder 1"/>
          <p:cNvSpPr>
            <a:spLocks noGrp="1"/>
          </p:cNvSpPr>
          <p:nvPr>
            <p:ph type="sldNum" sz="quarter" idx="10"/>
          </p:nvPr>
        </p:nvSpPr>
        <p:spPr>
          <a:noFill/>
          <a:ln>
            <a:miter lim="800000"/>
            <a:headEnd/>
            <a:tailEnd/>
          </a:ln>
        </p:spPr>
        <p:txBody>
          <a:bodyPr/>
          <a:lstStyle/>
          <a:p>
            <a:fld id="{359B58D8-F047-4304-96D4-48ECDA0C85B2}" type="slidenum">
              <a:rPr lang="pt-BR"/>
              <a:pPr/>
              <a:t>47</a:t>
            </a:fld>
            <a:endParaRPr lang="pt-BR"/>
          </a:p>
        </p:txBody>
      </p:sp>
      <p:sp>
        <p:nvSpPr>
          <p:cNvPr id="84996" name="Text Box 3"/>
          <p:cNvSpPr txBox="1">
            <a:spLocks noChangeArrowheads="1"/>
          </p:cNvSpPr>
          <p:nvPr/>
        </p:nvSpPr>
        <p:spPr bwMode="auto">
          <a:xfrm>
            <a:off x="1671638" y="2008188"/>
            <a:ext cx="184150" cy="366712"/>
          </a:xfrm>
          <a:prstGeom prst="rect">
            <a:avLst/>
          </a:prstGeom>
          <a:noFill/>
          <a:ln w="9525">
            <a:noFill/>
            <a:miter lim="800000"/>
            <a:headEnd/>
            <a:tailEnd/>
          </a:ln>
        </p:spPr>
        <p:txBody>
          <a:bodyPr wrap="none">
            <a:spAutoFit/>
          </a:bodyPr>
          <a:lstStyle/>
          <a:p>
            <a:endParaRPr lang="en-US"/>
          </a:p>
        </p:txBody>
      </p:sp>
      <p:sp>
        <p:nvSpPr>
          <p:cNvPr id="84997" name="Rectangle 5"/>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0E92DBD8-011D-4A69-A5A8-1C2D62DAC44E}" type="slidenum">
              <a:rPr lang="pt-BR" sz="1000" b="1">
                <a:solidFill>
                  <a:srgbClr val="687995"/>
                </a:solidFill>
              </a:rPr>
              <a:pPr algn="ctr" eaLnBrk="1" hangingPunct="1"/>
              <a:t>47</a:t>
            </a:fld>
            <a:endParaRPr lang="pt-BR" sz="1000" b="1">
              <a:solidFill>
                <a:srgbClr val="687995"/>
              </a:solidFill>
            </a:endParaRPr>
          </a:p>
        </p:txBody>
      </p:sp>
      <p:sp>
        <p:nvSpPr>
          <p:cNvPr id="84998" name="Rectangle 6"/>
          <p:cNvSpPr>
            <a:spLocks/>
          </p:cNvSpPr>
          <p:nvPr/>
        </p:nvSpPr>
        <p:spPr bwMode="auto">
          <a:xfrm>
            <a:off x="755650" y="2924175"/>
            <a:ext cx="7632700" cy="2108200"/>
          </a:xfrm>
          <a:prstGeom prst="rect">
            <a:avLst/>
          </a:prstGeom>
          <a:noFill/>
          <a:ln w="9525">
            <a:noFill/>
            <a:miter lim="800000"/>
            <a:headEnd/>
            <a:tailEnd/>
          </a:ln>
        </p:spPr>
        <p:txBody>
          <a:bodyPr lIns="0" tIns="0" rIns="0" bIns="0"/>
          <a:lstStyle/>
          <a:p>
            <a:pPr algn="ctr" defTabSz="642938"/>
            <a:r>
              <a:rPr lang="pt-BR" sz="7200" b="1">
                <a:solidFill>
                  <a:srgbClr val="687995"/>
                </a:solidFill>
                <a:sym typeface="Helvetica Light" charset="0"/>
              </a:rPr>
              <a:t>Nossa vida interior</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p:cNvSpPr>
            <a:spLocks noGrp="1"/>
          </p:cNvSpPr>
          <p:nvPr>
            <p:ph type="sldNum" sz="quarter" idx="10"/>
          </p:nvPr>
        </p:nvSpPr>
        <p:spPr>
          <a:noFill/>
          <a:ln>
            <a:miter lim="800000"/>
            <a:headEnd/>
            <a:tailEnd/>
          </a:ln>
        </p:spPr>
        <p:txBody>
          <a:bodyPr/>
          <a:lstStyle/>
          <a:p>
            <a:fld id="{8B004268-A28D-4385-B7DE-0C2636D2A2B1}" type="slidenum">
              <a:rPr lang="pt-BR"/>
              <a:pPr/>
              <a:t>48</a:t>
            </a:fld>
            <a:endParaRPr lang="pt-BR"/>
          </a:p>
        </p:txBody>
      </p:sp>
      <p:sp>
        <p:nvSpPr>
          <p:cNvPr id="87043" name="Text Box 3"/>
          <p:cNvSpPr txBox="1">
            <a:spLocks noChangeArrowheads="1"/>
          </p:cNvSpPr>
          <p:nvPr/>
        </p:nvSpPr>
        <p:spPr bwMode="auto">
          <a:xfrm>
            <a:off x="1671638" y="2008188"/>
            <a:ext cx="184150" cy="366712"/>
          </a:xfrm>
          <a:prstGeom prst="rect">
            <a:avLst/>
          </a:prstGeom>
          <a:noFill/>
          <a:ln w="9525">
            <a:noFill/>
            <a:miter lim="800000"/>
            <a:headEnd/>
            <a:tailEnd/>
          </a:ln>
        </p:spPr>
        <p:txBody>
          <a:bodyPr wrap="none">
            <a:spAutoFit/>
          </a:bodyPr>
          <a:lstStyle/>
          <a:p>
            <a:endParaRPr lang="en-US"/>
          </a:p>
        </p:txBody>
      </p:sp>
      <p:sp>
        <p:nvSpPr>
          <p:cNvPr id="87044" name="Rectangle 5"/>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BEF0C201-D882-4BDE-B284-383A09A3DDC0}" type="slidenum">
              <a:rPr lang="pt-BR" sz="1000" b="1">
                <a:solidFill>
                  <a:srgbClr val="687995"/>
                </a:solidFill>
              </a:rPr>
              <a:pPr algn="ctr" eaLnBrk="1" hangingPunct="1"/>
              <a:t>48</a:t>
            </a:fld>
            <a:endParaRPr lang="pt-BR" sz="1000" b="1">
              <a:solidFill>
                <a:srgbClr val="687995"/>
              </a:solidFill>
            </a:endParaRPr>
          </a:p>
        </p:txBody>
      </p:sp>
      <p:sp>
        <p:nvSpPr>
          <p:cNvPr id="87045" name="Rectangle 6"/>
          <p:cNvSpPr>
            <a:spLocks/>
          </p:cNvSpPr>
          <p:nvPr/>
        </p:nvSpPr>
        <p:spPr bwMode="auto">
          <a:xfrm>
            <a:off x="395288" y="4202113"/>
            <a:ext cx="8285162" cy="1963737"/>
          </a:xfrm>
          <a:prstGeom prst="rect">
            <a:avLst/>
          </a:prstGeom>
          <a:noFill/>
          <a:ln w="9525">
            <a:noFill/>
            <a:miter lim="800000"/>
            <a:headEnd/>
            <a:tailEnd/>
          </a:ln>
        </p:spPr>
        <p:txBody>
          <a:bodyPr lIns="0" tIns="0" rIns="0" bIns="0"/>
          <a:lstStyle/>
          <a:p>
            <a:pPr algn="ctr" defTabSz="642938"/>
            <a:r>
              <a:rPr lang="pt-BR" sz="4400">
                <a:solidFill>
                  <a:srgbClr val="687995"/>
                </a:solidFill>
                <a:cs typeface="Arial" pitchFamily="34" charset="0"/>
                <a:sym typeface="Arial" pitchFamily="34" charset="0"/>
              </a:rPr>
              <a:t>O conhecimento de si mesmo é a chave do progresso individual </a:t>
            </a:r>
            <a:r>
              <a:rPr lang="pt-BR" sz="2800" i="1">
                <a:solidFill>
                  <a:srgbClr val="687995"/>
                </a:solidFill>
                <a:cs typeface="Arial" pitchFamily="34" charset="0"/>
                <a:sym typeface="Arial" pitchFamily="34" charset="0"/>
              </a:rPr>
              <a:t>Santo Agostinho</a:t>
            </a:r>
            <a:endParaRPr lang="pt-BR" sz="4400">
              <a:solidFill>
                <a:srgbClr val="687995"/>
              </a:solidFill>
              <a:cs typeface="Arial" pitchFamily="34" charset="0"/>
              <a:sym typeface="Helvetica Light" charset="0"/>
            </a:endParaRPr>
          </a:p>
        </p:txBody>
      </p:sp>
      <p:pic>
        <p:nvPicPr>
          <p:cNvPr id="87046" name="Imagem 1"/>
          <p:cNvPicPr>
            <a:picLocks noChangeAspect="1"/>
          </p:cNvPicPr>
          <p:nvPr/>
        </p:nvPicPr>
        <p:blipFill>
          <a:blip r:embed="rId3"/>
          <a:srcRect/>
          <a:stretch>
            <a:fillRect/>
          </a:stretch>
        </p:blipFill>
        <p:spPr bwMode="auto">
          <a:xfrm>
            <a:off x="3451225" y="906463"/>
            <a:ext cx="2273300" cy="3170237"/>
          </a:xfrm>
          <a:prstGeom prst="rect">
            <a:avLst/>
          </a:prstGeom>
          <a:noFill/>
          <a:ln w="12700">
            <a:solidFill>
              <a:schemeClr val="tx1"/>
            </a:solidFill>
            <a:miter lim="800000"/>
            <a:headEnd/>
            <a:tailEnd/>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agem 3"/>
          <p:cNvPicPr>
            <a:picLocks noChangeAspect="1"/>
          </p:cNvPicPr>
          <p:nvPr/>
        </p:nvPicPr>
        <p:blipFill>
          <a:blip r:embed="rId2"/>
          <a:srcRect/>
          <a:stretch>
            <a:fillRect/>
          </a:stretch>
        </p:blipFill>
        <p:spPr bwMode="auto">
          <a:xfrm>
            <a:off x="0" y="-26988"/>
            <a:ext cx="9144000" cy="6884988"/>
          </a:xfrm>
          <a:prstGeom prst="rect">
            <a:avLst/>
          </a:prstGeom>
          <a:noFill/>
          <a:ln w="9525">
            <a:noFill/>
            <a:miter lim="800000"/>
            <a:headEnd/>
            <a:tailEnd/>
          </a:ln>
        </p:spPr>
      </p:pic>
      <p:sp>
        <p:nvSpPr>
          <p:cNvPr id="89091" name="Slide Number Placeholder 3"/>
          <p:cNvSpPr>
            <a:spLocks noGrp="1"/>
          </p:cNvSpPr>
          <p:nvPr>
            <p:ph type="sldNum" sz="quarter" idx="10"/>
          </p:nvPr>
        </p:nvSpPr>
        <p:spPr>
          <a:noFill/>
          <a:ln>
            <a:miter lim="800000"/>
            <a:headEnd/>
            <a:tailEnd/>
          </a:ln>
        </p:spPr>
        <p:txBody>
          <a:bodyPr/>
          <a:lstStyle/>
          <a:p>
            <a:fld id="{C738B4B4-624B-4D51-A5D5-607B058011DD}" type="slidenum">
              <a:rPr lang="pt-BR"/>
              <a:pPr/>
              <a:t>49</a:t>
            </a:fld>
            <a:endParaRPr lang="pt-BR"/>
          </a:p>
        </p:txBody>
      </p:sp>
      <p:sp>
        <p:nvSpPr>
          <p:cNvPr id="89092" name="Rectangle 2"/>
          <p:cNvSpPr>
            <a:spLocks/>
          </p:cNvSpPr>
          <p:nvPr/>
        </p:nvSpPr>
        <p:spPr bwMode="auto">
          <a:xfrm>
            <a:off x="827088" y="2276475"/>
            <a:ext cx="3824287" cy="2305050"/>
          </a:xfrm>
          <a:prstGeom prst="rect">
            <a:avLst/>
          </a:prstGeom>
          <a:noFill/>
          <a:ln w="9525">
            <a:noFill/>
            <a:miter lim="800000"/>
            <a:headEnd/>
            <a:tailEnd/>
          </a:ln>
        </p:spPr>
        <p:txBody>
          <a:bodyPr lIns="0" tIns="0" rIns="0" bIns="0"/>
          <a:lstStyle/>
          <a:p>
            <a:pPr algn="r" defTabSz="642938" eaLnBrk="1"/>
            <a:r>
              <a:rPr lang="pt-BR" sz="4800">
                <a:solidFill>
                  <a:schemeClr val="bg1"/>
                </a:solidFill>
                <a:cs typeface="Arial" pitchFamily="34" charset="0"/>
                <a:sym typeface="Arial" pitchFamily="34" charset="0"/>
              </a:rPr>
              <a:t>O que devo fazer em meu dia-a-dia?</a:t>
            </a:r>
          </a:p>
        </p:txBody>
      </p:sp>
      <p:pic>
        <p:nvPicPr>
          <p:cNvPr id="89093" name="Imagem 2"/>
          <p:cNvPicPr>
            <a:picLocks noChangeAspect="1"/>
          </p:cNvPicPr>
          <p:nvPr/>
        </p:nvPicPr>
        <p:blipFill>
          <a:blip r:embed="rId3"/>
          <a:srcRect l="5399" t="3833" r="12090" b="3833"/>
          <a:stretch>
            <a:fillRect/>
          </a:stretch>
        </p:blipFill>
        <p:spPr bwMode="auto">
          <a:xfrm>
            <a:off x="5867400" y="2420938"/>
            <a:ext cx="2665413" cy="3455987"/>
          </a:xfrm>
          <a:prstGeom prst="rect">
            <a:avLst/>
          </a:prstGeom>
          <a:noFill/>
          <a:ln w="12700">
            <a:solidFill>
              <a:schemeClr val="tx1"/>
            </a:solidFill>
            <a:miter lim="8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miter lim="800000"/>
            <a:headEnd/>
            <a:tailEnd/>
          </a:ln>
        </p:spPr>
        <p:txBody>
          <a:bodyPr/>
          <a:lstStyle/>
          <a:p>
            <a:fld id="{5D18A456-7EE7-4422-9205-3ACB2F5B805B}" type="slidenum">
              <a:rPr lang="pt-BR"/>
              <a:pPr/>
              <a:t>5</a:t>
            </a:fld>
            <a:endParaRPr lang="pt-BR"/>
          </a:p>
        </p:txBody>
      </p:sp>
      <p:sp>
        <p:nvSpPr>
          <p:cNvPr id="9219" name="Rectangle 2"/>
          <p:cNvSpPr>
            <a:spLocks noGrp="1" noChangeArrowheads="1"/>
          </p:cNvSpPr>
          <p:nvPr>
            <p:ph type="title"/>
          </p:nvPr>
        </p:nvSpPr>
        <p:spPr bwMode="auto">
          <a:xfrm>
            <a:off x="914400" y="1711325"/>
            <a:ext cx="7313613" cy="3433763"/>
          </a:xfrm>
          <a:noFill/>
          <a:ln>
            <a:miter lim="800000"/>
            <a:headEnd/>
            <a:tailEnd/>
          </a:ln>
        </p:spPr>
        <p:txBody>
          <a:bodyPr wrap="square" lIns="64291" tIns="32146" rIns="64291" bIns="32146" numCol="1" anchor="t" anchorCtr="0" compatLnSpc="1">
            <a:prstTxWarp prst="textNoShape">
              <a:avLst/>
            </a:prstTxWarp>
          </a:bodyPr>
          <a:lstStyle/>
          <a:p>
            <a:pPr eaLnBrk="1" hangingPunct="1"/>
            <a:r>
              <a:rPr lang="pt-BR" sz="5400" dirty="0">
                <a:solidFill>
                  <a:srgbClr val="687995"/>
                </a:solidFill>
                <a:cs typeface="Arial" pitchFamily="34" charset="0"/>
                <a:sym typeface="Arial" pitchFamily="34" charset="0"/>
              </a:rPr>
              <a:t>É por meio</a:t>
            </a:r>
            <a:br>
              <a:rPr lang="pt-BR" sz="5400" dirty="0">
                <a:solidFill>
                  <a:srgbClr val="687995"/>
                </a:solidFill>
                <a:cs typeface="Arial" pitchFamily="34" charset="0"/>
                <a:sym typeface="Arial" pitchFamily="34" charset="0"/>
              </a:rPr>
            </a:br>
            <a:r>
              <a:rPr lang="pt-BR" sz="5400" dirty="0">
                <a:solidFill>
                  <a:srgbClr val="687995"/>
                </a:solidFill>
                <a:cs typeface="Arial" pitchFamily="34" charset="0"/>
                <a:sym typeface="Arial" pitchFamily="34" charset="0"/>
              </a:rPr>
              <a:t>do Perispírito que</a:t>
            </a:r>
            <a:br>
              <a:rPr lang="pt-BR" sz="5400" dirty="0">
                <a:solidFill>
                  <a:srgbClr val="687995"/>
                </a:solidFill>
                <a:cs typeface="Arial" pitchFamily="34" charset="0"/>
                <a:sym typeface="Arial" pitchFamily="34" charset="0"/>
              </a:rPr>
            </a:br>
            <a:r>
              <a:rPr lang="pt-BR" sz="5400" dirty="0">
                <a:solidFill>
                  <a:srgbClr val="687995"/>
                </a:solidFill>
                <a:cs typeface="Arial" pitchFamily="34" charset="0"/>
                <a:sym typeface="Arial" pitchFamily="34" charset="0"/>
              </a:rPr>
              <a:t>o </a:t>
            </a:r>
            <a:r>
              <a:rPr lang="pt-BR" sz="5400" b="1" dirty="0">
                <a:solidFill>
                  <a:srgbClr val="687995"/>
                </a:solidFill>
                <a:cs typeface="Arial" pitchFamily="34" charset="0"/>
                <a:sym typeface="Arial" pitchFamily="34" charset="0"/>
              </a:rPr>
              <a:t>intercâmbio mediúnico ocorre</a:t>
            </a:r>
            <a:endParaRPr lang="pt-BR" sz="5400" dirty="0">
              <a:solidFill>
                <a:srgbClr val="687995"/>
              </a:solidFill>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miter lim="800000"/>
            <a:headEnd/>
            <a:tailEnd/>
          </a:ln>
        </p:spPr>
        <p:txBody>
          <a:bodyPr/>
          <a:lstStyle/>
          <a:p>
            <a:fld id="{595A5C37-13FD-4E2D-9CF8-8EDF2D4C53E2}" type="slidenum">
              <a:rPr lang="pt-BR"/>
              <a:pPr/>
              <a:t>50</a:t>
            </a:fld>
            <a:endParaRPr lang="pt-BR"/>
          </a:p>
        </p:txBody>
      </p:sp>
      <p:sp>
        <p:nvSpPr>
          <p:cNvPr id="90115" name="Rectangle 2"/>
          <p:cNvSpPr>
            <a:spLocks/>
          </p:cNvSpPr>
          <p:nvPr/>
        </p:nvSpPr>
        <p:spPr bwMode="auto">
          <a:xfrm>
            <a:off x="388938" y="4327525"/>
            <a:ext cx="8364537" cy="1477963"/>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Estou </a:t>
            </a:r>
            <a:r>
              <a:rPr lang="pt-BR" sz="4800" b="1">
                <a:solidFill>
                  <a:srgbClr val="687995"/>
                </a:solidFill>
                <a:cs typeface="Arial" pitchFamily="34" charset="0"/>
                <a:sym typeface="Arial" pitchFamily="34" charset="0"/>
              </a:rPr>
              <a:t>praticando</a:t>
            </a:r>
          </a:p>
          <a:p>
            <a:pPr algn="ctr" defTabSz="642938" eaLnBrk="1"/>
            <a:r>
              <a:rPr lang="pt-BR" sz="4800">
                <a:solidFill>
                  <a:srgbClr val="687995"/>
                </a:solidFill>
                <a:cs typeface="Arial" pitchFamily="34" charset="0"/>
                <a:sym typeface="Arial" pitchFamily="34" charset="0"/>
              </a:rPr>
              <a:t>as leis </a:t>
            </a:r>
            <a:r>
              <a:rPr lang="pt-BR" sz="4800" b="1">
                <a:solidFill>
                  <a:srgbClr val="687995"/>
                </a:solidFill>
                <a:cs typeface="Arial" pitchFamily="34" charset="0"/>
                <a:sym typeface="Arial" pitchFamily="34" charset="0"/>
              </a:rPr>
              <a:t>Divinas</a:t>
            </a:r>
            <a:r>
              <a:rPr lang="pt-BR" sz="4800">
                <a:solidFill>
                  <a:srgbClr val="687995"/>
                </a:solidFill>
                <a:cs typeface="Arial" pitchFamily="34" charset="0"/>
                <a:sym typeface="Arial" pitchFamily="34" charset="0"/>
              </a:rPr>
              <a:t>?</a:t>
            </a:r>
          </a:p>
        </p:txBody>
      </p:sp>
      <p:pic>
        <p:nvPicPr>
          <p:cNvPr id="90116" name="Imagem 1"/>
          <p:cNvPicPr>
            <a:picLocks noChangeAspect="1"/>
          </p:cNvPicPr>
          <p:nvPr/>
        </p:nvPicPr>
        <p:blipFill>
          <a:blip r:embed="rId2"/>
          <a:srcRect/>
          <a:stretch>
            <a:fillRect/>
          </a:stretch>
        </p:blipFill>
        <p:spPr bwMode="auto">
          <a:xfrm>
            <a:off x="2428875" y="1125538"/>
            <a:ext cx="4286250" cy="2971800"/>
          </a:xfrm>
          <a:prstGeom prst="rect">
            <a:avLst/>
          </a:prstGeom>
          <a:noFill/>
          <a:ln w="12700">
            <a:solidFill>
              <a:schemeClr val="tx1"/>
            </a:solidFill>
            <a:miter lim="800000"/>
            <a:headEnd/>
            <a:tailEnd/>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miter lim="800000"/>
            <a:headEnd/>
            <a:tailEnd/>
          </a:ln>
        </p:spPr>
        <p:txBody>
          <a:bodyPr/>
          <a:lstStyle/>
          <a:p>
            <a:fld id="{3534D0A8-1758-4C33-871D-37C6337A3927}" type="slidenum">
              <a:rPr lang="pt-BR"/>
              <a:pPr/>
              <a:t>51</a:t>
            </a:fld>
            <a:endParaRPr lang="pt-BR"/>
          </a:p>
        </p:txBody>
      </p:sp>
      <p:sp>
        <p:nvSpPr>
          <p:cNvPr id="91139" name="Rectangle 2"/>
          <p:cNvSpPr>
            <a:spLocks/>
          </p:cNvSpPr>
          <p:nvPr/>
        </p:nvSpPr>
        <p:spPr bwMode="auto">
          <a:xfrm>
            <a:off x="388938" y="4508500"/>
            <a:ext cx="8364537" cy="1477963"/>
          </a:xfrm>
          <a:prstGeom prst="rect">
            <a:avLst/>
          </a:prstGeom>
          <a:noFill/>
          <a:ln w="9525">
            <a:noFill/>
            <a:miter lim="800000"/>
            <a:headEnd/>
            <a:tailEnd/>
          </a:ln>
        </p:spPr>
        <p:txBody>
          <a:bodyPr lIns="0" tIns="0" rIns="0" bIns="0"/>
          <a:lstStyle/>
          <a:p>
            <a:pPr algn="ctr" defTabSz="642938" eaLnBrk="1"/>
            <a:r>
              <a:rPr lang="pt-BR" sz="4800" b="1" dirty="0">
                <a:solidFill>
                  <a:srgbClr val="687995"/>
                </a:solidFill>
                <a:cs typeface="Arial" pitchFamily="34" charset="0"/>
                <a:sym typeface="Arial" pitchFamily="34" charset="0"/>
              </a:rPr>
              <a:t>Fiz</a:t>
            </a:r>
            <a:r>
              <a:rPr lang="pt-BR" sz="4800" dirty="0">
                <a:solidFill>
                  <a:srgbClr val="687995"/>
                </a:solidFill>
                <a:cs typeface="Arial" pitchFamily="34" charset="0"/>
                <a:sym typeface="Arial" pitchFamily="34" charset="0"/>
              </a:rPr>
              <a:t> </a:t>
            </a:r>
            <a:r>
              <a:rPr lang="pt-BR" sz="4800" b="1" dirty="0">
                <a:solidFill>
                  <a:srgbClr val="687995"/>
                </a:solidFill>
                <a:cs typeface="Arial" pitchFamily="34" charset="0"/>
                <a:sym typeface="Arial" pitchFamily="34" charset="0"/>
              </a:rPr>
              <a:t>algo</a:t>
            </a:r>
            <a:r>
              <a:rPr lang="pt-BR" sz="4800" dirty="0">
                <a:solidFill>
                  <a:srgbClr val="687995"/>
                </a:solidFill>
                <a:cs typeface="Arial" pitchFamily="34" charset="0"/>
                <a:sym typeface="Arial" pitchFamily="34" charset="0"/>
              </a:rPr>
              <a:t> para</a:t>
            </a:r>
          </a:p>
          <a:p>
            <a:pPr algn="ctr" defTabSz="642938" eaLnBrk="1"/>
            <a:r>
              <a:rPr lang="pt-BR" sz="4800" dirty="0">
                <a:solidFill>
                  <a:srgbClr val="687995"/>
                </a:solidFill>
                <a:cs typeface="Arial" pitchFamily="34" charset="0"/>
                <a:sym typeface="Arial" pitchFamily="34" charset="0"/>
              </a:rPr>
              <a:t>meu </a:t>
            </a:r>
            <a:r>
              <a:rPr lang="pt-BR" sz="4800" b="1" dirty="0">
                <a:solidFill>
                  <a:srgbClr val="687995"/>
                </a:solidFill>
                <a:cs typeface="Arial" pitchFamily="34" charset="0"/>
                <a:sym typeface="Arial" pitchFamily="34" charset="0"/>
              </a:rPr>
              <a:t>próximo</a:t>
            </a:r>
            <a:r>
              <a:rPr lang="pt-BR" sz="4800" dirty="0">
                <a:solidFill>
                  <a:srgbClr val="687995"/>
                </a:solidFill>
                <a:cs typeface="Arial" pitchFamily="34" charset="0"/>
                <a:sym typeface="Arial" pitchFamily="34" charset="0"/>
              </a:rPr>
              <a:t>?</a:t>
            </a:r>
          </a:p>
        </p:txBody>
      </p:sp>
      <p:pic>
        <p:nvPicPr>
          <p:cNvPr id="91140" name="Imagem 2"/>
          <p:cNvPicPr>
            <a:picLocks noChangeAspect="1"/>
          </p:cNvPicPr>
          <p:nvPr/>
        </p:nvPicPr>
        <p:blipFill>
          <a:blip r:embed="rId2"/>
          <a:srcRect/>
          <a:stretch>
            <a:fillRect/>
          </a:stretch>
        </p:blipFill>
        <p:spPr bwMode="auto">
          <a:xfrm>
            <a:off x="2268538" y="1044575"/>
            <a:ext cx="4502150" cy="3176588"/>
          </a:xfrm>
          <a:prstGeom prst="rect">
            <a:avLst/>
          </a:prstGeom>
          <a:noFill/>
          <a:ln w="12700">
            <a:solidFill>
              <a:schemeClr val="tx1"/>
            </a:solidFill>
            <a:miter lim="800000"/>
            <a:headEnd/>
            <a:tailEnd/>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a:ln>
            <a:miter lim="800000"/>
            <a:headEnd/>
            <a:tailEnd/>
          </a:ln>
        </p:spPr>
        <p:txBody>
          <a:bodyPr/>
          <a:lstStyle/>
          <a:p>
            <a:fld id="{0562813B-3758-4DA2-87B7-4995C1298209}" type="slidenum">
              <a:rPr lang="pt-BR"/>
              <a:pPr/>
              <a:t>52</a:t>
            </a:fld>
            <a:endParaRPr lang="pt-BR"/>
          </a:p>
        </p:txBody>
      </p:sp>
      <p:sp>
        <p:nvSpPr>
          <p:cNvPr id="92163" name="Rectangle 2"/>
          <p:cNvSpPr>
            <a:spLocks/>
          </p:cNvSpPr>
          <p:nvPr/>
        </p:nvSpPr>
        <p:spPr bwMode="auto">
          <a:xfrm>
            <a:off x="388938" y="4581525"/>
            <a:ext cx="8364537" cy="1477963"/>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O que estou </a:t>
            </a:r>
          </a:p>
          <a:p>
            <a:pPr algn="ctr" defTabSz="642938" eaLnBrk="1"/>
            <a:r>
              <a:rPr lang="pt-BR" sz="4800">
                <a:solidFill>
                  <a:srgbClr val="687995"/>
                </a:solidFill>
                <a:cs typeface="Arial" pitchFamily="34" charset="0"/>
                <a:sym typeface="Arial" pitchFamily="34" charset="0"/>
              </a:rPr>
              <a:t>fazendo </a:t>
            </a:r>
            <a:r>
              <a:rPr lang="pt-BR" sz="4800" b="1">
                <a:solidFill>
                  <a:srgbClr val="687995"/>
                </a:solidFill>
                <a:cs typeface="Arial" pitchFamily="34" charset="0"/>
                <a:sym typeface="Arial" pitchFamily="34" charset="0"/>
              </a:rPr>
              <a:t>por</a:t>
            </a:r>
            <a:r>
              <a:rPr lang="pt-BR" sz="4800">
                <a:solidFill>
                  <a:srgbClr val="687995"/>
                </a:solidFill>
                <a:cs typeface="Arial" pitchFamily="34" charset="0"/>
                <a:sym typeface="Arial" pitchFamily="34" charset="0"/>
              </a:rPr>
              <a:t> </a:t>
            </a:r>
            <a:r>
              <a:rPr lang="pt-BR" sz="4800" b="1">
                <a:solidFill>
                  <a:srgbClr val="687995"/>
                </a:solidFill>
                <a:cs typeface="Arial" pitchFamily="34" charset="0"/>
                <a:sym typeface="Arial" pitchFamily="34" charset="0"/>
              </a:rPr>
              <a:t>mim</a:t>
            </a:r>
            <a:r>
              <a:rPr lang="pt-BR" sz="4800">
                <a:solidFill>
                  <a:srgbClr val="687995"/>
                </a:solidFill>
                <a:cs typeface="Arial" pitchFamily="34" charset="0"/>
                <a:sym typeface="Arial" pitchFamily="34" charset="0"/>
              </a:rPr>
              <a:t>?</a:t>
            </a:r>
          </a:p>
        </p:txBody>
      </p:sp>
      <p:pic>
        <p:nvPicPr>
          <p:cNvPr id="92164" name="Imagem 1"/>
          <p:cNvPicPr>
            <a:picLocks noChangeAspect="1"/>
          </p:cNvPicPr>
          <p:nvPr/>
        </p:nvPicPr>
        <p:blipFill>
          <a:blip r:embed="rId2"/>
          <a:srcRect l="13713" b="15947"/>
          <a:stretch>
            <a:fillRect/>
          </a:stretch>
        </p:blipFill>
        <p:spPr bwMode="auto">
          <a:xfrm>
            <a:off x="2232025" y="1325563"/>
            <a:ext cx="4686300" cy="3040062"/>
          </a:xfrm>
          <a:prstGeom prst="rect">
            <a:avLst/>
          </a:prstGeom>
          <a:noFill/>
          <a:ln w="12700">
            <a:solidFill>
              <a:schemeClr val="tx1"/>
            </a:solidFill>
            <a:miter lim="800000"/>
            <a:headEnd/>
            <a:tailEnd/>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miter lim="800000"/>
            <a:headEnd/>
            <a:tailEnd/>
          </a:ln>
        </p:spPr>
        <p:txBody>
          <a:bodyPr/>
          <a:lstStyle/>
          <a:p>
            <a:fld id="{959AADD7-4217-4CD1-8D0E-B0FC457A2952}" type="slidenum">
              <a:rPr lang="pt-BR"/>
              <a:pPr/>
              <a:t>53</a:t>
            </a:fld>
            <a:endParaRPr lang="pt-BR"/>
          </a:p>
        </p:txBody>
      </p:sp>
      <p:sp>
        <p:nvSpPr>
          <p:cNvPr id="93187" name="Rectangle 2"/>
          <p:cNvSpPr>
            <a:spLocks/>
          </p:cNvSpPr>
          <p:nvPr/>
        </p:nvSpPr>
        <p:spPr bwMode="auto">
          <a:xfrm>
            <a:off x="388938" y="1772816"/>
            <a:ext cx="8364537" cy="3132808"/>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Devemos ficar atentos às desculpas que apresentaremos ao nosso julgamento</a:t>
            </a:r>
            <a:endParaRPr lang="pt-BR" sz="5400" b="1" dirty="0">
              <a:solidFill>
                <a:srgbClr val="687995"/>
              </a:solidFill>
              <a:cs typeface="Arial" pitchFamily="34" charset="0"/>
              <a:sym typeface="Helvetica Light"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ln>
            <a:miter lim="800000"/>
            <a:headEnd/>
            <a:tailEnd/>
          </a:ln>
        </p:spPr>
        <p:txBody>
          <a:bodyPr/>
          <a:lstStyle/>
          <a:p>
            <a:fld id="{D1060474-955C-44DC-92FE-961375E06F53}" type="slidenum">
              <a:rPr lang="pt-BR"/>
              <a:pPr/>
              <a:t>54</a:t>
            </a:fld>
            <a:endParaRPr lang="pt-BR"/>
          </a:p>
        </p:txBody>
      </p:sp>
      <p:sp>
        <p:nvSpPr>
          <p:cNvPr id="95235" name="Rectangle 2"/>
          <p:cNvSpPr>
            <a:spLocks/>
          </p:cNvSpPr>
          <p:nvPr/>
        </p:nvSpPr>
        <p:spPr bwMode="auto">
          <a:xfrm>
            <a:off x="388938" y="2276872"/>
            <a:ext cx="8143875" cy="2412727"/>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Se outra pessoa fizesse a mim determinada ação, como eu me sentiria?</a:t>
            </a:r>
            <a:endParaRPr lang="pt-BR" sz="5400" b="1" dirty="0">
              <a:solidFill>
                <a:srgbClr val="687995"/>
              </a:solidFill>
              <a:cs typeface="Arial" pitchFamily="34" charset="0"/>
              <a:sym typeface="Helvetica Light"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agem 2"/>
          <p:cNvPicPr>
            <a:picLocks noChangeAspect="1"/>
          </p:cNvPicPr>
          <p:nvPr/>
        </p:nvPicPr>
        <p:blipFill>
          <a:blip r:embed="rId3"/>
          <a:srcRect/>
          <a:stretch>
            <a:fillRect/>
          </a:stretch>
        </p:blipFill>
        <p:spPr bwMode="auto">
          <a:xfrm>
            <a:off x="0" y="-26988"/>
            <a:ext cx="9144000" cy="6911976"/>
          </a:xfrm>
          <a:prstGeom prst="rect">
            <a:avLst/>
          </a:prstGeom>
          <a:noFill/>
          <a:ln w="9525">
            <a:noFill/>
            <a:miter lim="800000"/>
            <a:headEnd/>
            <a:tailEnd/>
          </a:ln>
        </p:spPr>
      </p:pic>
      <p:sp>
        <p:nvSpPr>
          <p:cNvPr id="96259" name="Slide Number Placeholder 1"/>
          <p:cNvSpPr>
            <a:spLocks noGrp="1"/>
          </p:cNvSpPr>
          <p:nvPr>
            <p:ph type="sldNum" sz="quarter" idx="10"/>
          </p:nvPr>
        </p:nvSpPr>
        <p:spPr>
          <a:noFill/>
          <a:ln>
            <a:miter lim="800000"/>
            <a:headEnd/>
            <a:tailEnd/>
          </a:ln>
        </p:spPr>
        <p:txBody>
          <a:bodyPr/>
          <a:lstStyle/>
          <a:p>
            <a:fld id="{8F5A99C2-17A7-44E8-AFBD-25C957D99D90}" type="slidenum">
              <a:rPr lang="pt-BR"/>
              <a:pPr/>
              <a:t>55</a:t>
            </a:fld>
            <a:endParaRPr lang="pt-BR"/>
          </a:p>
        </p:txBody>
      </p:sp>
      <p:sp>
        <p:nvSpPr>
          <p:cNvPr id="96260" name="Text Box 3"/>
          <p:cNvSpPr txBox="1">
            <a:spLocks noChangeArrowheads="1"/>
          </p:cNvSpPr>
          <p:nvPr/>
        </p:nvSpPr>
        <p:spPr bwMode="auto">
          <a:xfrm>
            <a:off x="1671638" y="2008188"/>
            <a:ext cx="184150" cy="366712"/>
          </a:xfrm>
          <a:prstGeom prst="rect">
            <a:avLst/>
          </a:prstGeom>
          <a:noFill/>
          <a:ln w="9525">
            <a:noFill/>
            <a:miter lim="800000"/>
            <a:headEnd/>
            <a:tailEnd/>
          </a:ln>
        </p:spPr>
        <p:txBody>
          <a:bodyPr wrap="none">
            <a:spAutoFit/>
          </a:bodyPr>
          <a:lstStyle/>
          <a:p>
            <a:endParaRPr lang="en-US"/>
          </a:p>
        </p:txBody>
      </p:sp>
      <p:sp>
        <p:nvSpPr>
          <p:cNvPr id="96261" name="Rectangle 5"/>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EC1EC25E-125D-421B-B553-4B4C07EFD6E2}" type="slidenum">
              <a:rPr lang="pt-BR" sz="1000" b="1">
                <a:solidFill>
                  <a:srgbClr val="687995"/>
                </a:solidFill>
              </a:rPr>
              <a:pPr algn="ctr" eaLnBrk="1" hangingPunct="1"/>
              <a:t>55</a:t>
            </a:fld>
            <a:endParaRPr lang="pt-BR" sz="1000" b="1">
              <a:solidFill>
                <a:srgbClr val="687995"/>
              </a:solidFill>
            </a:endParaRPr>
          </a:p>
        </p:txBody>
      </p:sp>
      <p:sp>
        <p:nvSpPr>
          <p:cNvPr id="96262" name="Rectangle 6"/>
          <p:cNvSpPr>
            <a:spLocks/>
          </p:cNvSpPr>
          <p:nvPr/>
        </p:nvSpPr>
        <p:spPr bwMode="auto">
          <a:xfrm>
            <a:off x="755650" y="2924175"/>
            <a:ext cx="7632700" cy="2108200"/>
          </a:xfrm>
          <a:prstGeom prst="rect">
            <a:avLst/>
          </a:prstGeom>
          <a:noFill/>
          <a:ln w="9525">
            <a:noFill/>
            <a:miter lim="800000"/>
            <a:headEnd/>
            <a:tailEnd/>
          </a:ln>
        </p:spPr>
        <p:txBody>
          <a:bodyPr lIns="0" tIns="0" rIns="0" bIns="0"/>
          <a:lstStyle/>
          <a:p>
            <a:pPr algn="ctr" defTabSz="642938"/>
            <a:r>
              <a:rPr lang="pt-BR" sz="7200" b="1">
                <a:solidFill>
                  <a:srgbClr val="687995"/>
                </a:solidFill>
                <a:sym typeface="Helvetica Light" charset="0"/>
              </a:rPr>
              <a:t>Nossa vida de relacionamento</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miter lim="800000"/>
            <a:headEnd/>
            <a:tailEnd/>
          </a:ln>
        </p:spPr>
        <p:txBody>
          <a:bodyPr/>
          <a:lstStyle/>
          <a:p>
            <a:fld id="{C6CE0A57-B5C9-4415-92A9-F3D8327C8C71}" type="slidenum">
              <a:rPr lang="pt-BR"/>
              <a:pPr/>
              <a:t>56</a:t>
            </a:fld>
            <a:endParaRPr lang="pt-BR"/>
          </a:p>
        </p:txBody>
      </p:sp>
      <p:sp>
        <p:nvSpPr>
          <p:cNvPr id="98307" name="Rectangle 2"/>
          <p:cNvSpPr>
            <a:spLocks/>
          </p:cNvSpPr>
          <p:nvPr/>
        </p:nvSpPr>
        <p:spPr bwMode="auto">
          <a:xfrm>
            <a:off x="388938" y="4400550"/>
            <a:ext cx="8364537" cy="1620838"/>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Como é meu convívio</a:t>
            </a:r>
          </a:p>
          <a:p>
            <a:pPr algn="ctr" defTabSz="642938" eaLnBrk="1"/>
            <a:r>
              <a:rPr lang="pt-BR" sz="5400" dirty="0">
                <a:solidFill>
                  <a:srgbClr val="687995"/>
                </a:solidFill>
                <a:cs typeface="Arial" pitchFamily="34" charset="0"/>
                <a:sym typeface="Arial" pitchFamily="34" charset="0"/>
              </a:rPr>
              <a:t>com as outras pessoas?</a:t>
            </a:r>
            <a:endParaRPr lang="pt-BR" sz="5400" b="1" dirty="0">
              <a:solidFill>
                <a:srgbClr val="687995"/>
              </a:solidFill>
              <a:cs typeface="Arial" pitchFamily="34" charset="0"/>
              <a:sym typeface="Helvetica Light" charset="0"/>
            </a:endParaRPr>
          </a:p>
        </p:txBody>
      </p:sp>
      <p:pic>
        <p:nvPicPr>
          <p:cNvPr id="98308" name="Imagem 1"/>
          <p:cNvPicPr>
            <a:picLocks noChangeAspect="1"/>
          </p:cNvPicPr>
          <p:nvPr/>
        </p:nvPicPr>
        <p:blipFill>
          <a:blip r:embed="rId3"/>
          <a:srcRect l="6557" t="12569" r="4918"/>
          <a:stretch>
            <a:fillRect/>
          </a:stretch>
        </p:blipFill>
        <p:spPr bwMode="auto">
          <a:xfrm>
            <a:off x="2411413" y="966788"/>
            <a:ext cx="4392612" cy="3254375"/>
          </a:xfrm>
          <a:prstGeom prst="rect">
            <a:avLst/>
          </a:prstGeom>
          <a:noFill/>
          <a:ln w="12700">
            <a:solidFill>
              <a:schemeClr val="tx1"/>
            </a:solidFill>
            <a:miter lim="800000"/>
            <a:headEnd/>
            <a:tailEnd/>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miter lim="800000"/>
            <a:headEnd/>
            <a:tailEnd/>
          </a:ln>
        </p:spPr>
        <p:txBody>
          <a:bodyPr/>
          <a:lstStyle/>
          <a:p>
            <a:fld id="{BB27EDF9-01D8-41B4-99E6-3B1DE4A65D47}" type="slidenum">
              <a:rPr lang="pt-BR"/>
              <a:pPr/>
              <a:t>57</a:t>
            </a:fld>
            <a:endParaRPr lang="pt-BR"/>
          </a:p>
        </p:txBody>
      </p:sp>
      <p:sp>
        <p:nvSpPr>
          <p:cNvPr id="100355" name="Rectangle 2"/>
          <p:cNvSpPr>
            <a:spLocks/>
          </p:cNvSpPr>
          <p:nvPr/>
        </p:nvSpPr>
        <p:spPr bwMode="auto">
          <a:xfrm>
            <a:off x="388938" y="4005064"/>
            <a:ext cx="8364537" cy="2376189"/>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Quais reações provocamos</a:t>
            </a:r>
          </a:p>
          <a:p>
            <a:pPr algn="ctr" defTabSz="642938" eaLnBrk="1"/>
            <a:r>
              <a:rPr lang="pt-BR" sz="5400" dirty="0">
                <a:solidFill>
                  <a:srgbClr val="687995"/>
                </a:solidFill>
                <a:cs typeface="Arial" pitchFamily="34" charset="0"/>
                <a:sym typeface="Arial" pitchFamily="34" charset="0"/>
              </a:rPr>
              <a:t>nos outros e os outros em nós?</a:t>
            </a:r>
            <a:endParaRPr lang="pt-BR" sz="5400" b="1" dirty="0">
              <a:solidFill>
                <a:srgbClr val="687995"/>
              </a:solidFill>
              <a:cs typeface="Arial" pitchFamily="34" charset="0"/>
              <a:sym typeface="Helvetica Light" charset="0"/>
            </a:endParaRPr>
          </a:p>
        </p:txBody>
      </p:sp>
      <p:pic>
        <p:nvPicPr>
          <p:cNvPr id="100356" name="Imagem 1"/>
          <p:cNvPicPr>
            <a:picLocks noChangeAspect="1"/>
          </p:cNvPicPr>
          <p:nvPr/>
        </p:nvPicPr>
        <p:blipFill>
          <a:blip r:embed="rId2"/>
          <a:srcRect l="10626" t="14001" r="16927" b="14001"/>
          <a:stretch>
            <a:fillRect/>
          </a:stretch>
        </p:blipFill>
        <p:spPr bwMode="auto">
          <a:xfrm>
            <a:off x="971550" y="1557338"/>
            <a:ext cx="3313113" cy="2159000"/>
          </a:xfrm>
          <a:prstGeom prst="rect">
            <a:avLst/>
          </a:prstGeom>
          <a:noFill/>
          <a:ln w="12700">
            <a:solidFill>
              <a:schemeClr val="tx1"/>
            </a:solidFill>
            <a:miter lim="800000"/>
            <a:headEnd/>
            <a:tailEnd/>
          </a:ln>
        </p:spPr>
      </p:pic>
      <p:pic>
        <p:nvPicPr>
          <p:cNvPr id="100357" name="Imagem 2"/>
          <p:cNvPicPr>
            <a:picLocks noChangeAspect="1"/>
          </p:cNvPicPr>
          <p:nvPr/>
        </p:nvPicPr>
        <p:blipFill>
          <a:blip r:embed="rId3"/>
          <a:srcRect l="-2" r="453"/>
          <a:stretch>
            <a:fillRect/>
          </a:stretch>
        </p:blipFill>
        <p:spPr bwMode="auto">
          <a:xfrm>
            <a:off x="4876800" y="1535113"/>
            <a:ext cx="3295650" cy="2181225"/>
          </a:xfrm>
          <a:prstGeom prst="rect">
            <a:avLst/>
          </a:prstGeom>
          <a:noFill/>
          <a:ln w="12700">
            <a:solidFill>
              <a:schemeClr val="tx1"/>
            </a:solidFill>
            <a:miter lim="800000"/>
            <a:headEnd/>
            <a:tailEnd/>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a:miter lim="800000"/>
            <a:headEnd/>
            <a:tailEnd/>
          </a:ln>
        </p:spPr>
        <p:txBody>
          <a:bodyPr/>
          <a:lstStyle/>
          <a:p>
            <a:fld id="{1A82B1A2-73D6-4323-B6A2-8805F82C0CB9}" type="slidenum">
              <a:rPr lang="pt-BR"/>
              <a:pPr/>
              <a:t>58</a:t>
            </a:fld>
            <a:endParaRPr lang="pt-BR"/>
          </a:p>
        </p:txBody>
      </p:sp>
      <p:sp>
        <p:nvSpPr>
          <p:cNvPr id="101379" name="Rectangle 2"/>
          <p:cNvSpPr>
            <a:spLocks/>
          </p:cNvSpPr>
          <p:nvPr/>
        </p:nvSpPr>
        <p:spPr bwMode="auto">
          <a:xfrm>
            <a:off x="388938" y="2349500"/>
            <a:ext cx="8364537" cy="2197100"/>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Aceitar as críticas como</a:t>
            </a:r>
          </a:p>
          <a:p>
            <a:pPr algn="ctr" defTabSz="642938" eaLnBrk="1"/>
            <a:r>
              <a:rPr lang="pt-BR" sz="5400" dirty="0">
                <a:solidFill>
                  <a:srgbClr val="687995"/>
                </a:solidFill>
                <a:cs typeface="Arial" pitchFamily="34" charset="0"/>
                <a:sym typeface="Arial" pitchFamily="34" charset="0"/>
              </a:rPr>
              <a:t>um presente para nossa autoanálise</a:t>
            </a:r>
            <a:endParaRPr lang="pt-BR" sz="5400" b="1" dirty="0">
              <a:solidFill>
                <a:srgbClr val="687995"/>
              </a:solidFill>
              <a:cs typeface="Arial" pitchFamily="34" charset="0"/>
              <a:sym typeface="Helvetica Light"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Imagem 2"/>
          <p:cNvPicPr>
            <a:picLocks noChangeAspect="1"/>
          </p:cNvPicPr>
          <p:nvPr/>
        </p:nvPicPr>
        <p:blipFill>
          <a:blip r:embed="rId3"/>
          <a:srcRect/>
          <a:stretch>
            <a:fillRect/>
          </a:stretch>
        </p:blipFill>
        <p:spPr bwMode="auto">
          <a:xfrm>
            <a:off x="0" y="-26988"/>
            <a:ext cx="9144000" cy="6911976"/>
          </a:xfrm>
          <a:prstGeom prst="rect">
            <a:avLst/>
          </a:prstGeom>
          <a:noFill/>
          <a:ln w="9525">
            <a:noFill/>
            <a:miter lim="800000"/>
            <a:headEnd/>
            <a:tailEnd/>
          </a:ln>
        </p:spPr>
      </p:pic>
      <p:sp>
        <p:nvSpPr>
          <p:cNvPr id="103427" name="Slide Number Placeholder 1"/>
          <p:cNvSpPr>
            <a:spLocks noGrp="1"/>
          </p:cNvSpPr>
          <p:nvPr>
            <p:ph type="sldNum" sz="quarter" idx="10"/>
          </p:nvPr>
        </p:nvSpPr>
        <p:spPr>
          <a:noFill/>
          <a:ln>
            <a:miter lim="800000"/>
            <a:headEnd/>
            <a:tailEnd/>
          </a:ln>
        </p:spPr>
        <p:txBody>
          <a:bodyPr/>
          <a:lstStyle/>
          <a:p>
            <a:fld id="{7B09052B-9170-4A34-866D-CF1386BA9560}" type="slidenum">
              <a:rPr lang="pt-BR"/>
              <a:pPr/>
              <a:t>59</a:t>
            </a:fld>
            <a:endParaRPr lang="pt-BR"/>
          </a:p>
        </p:txBody>
      </p:sp>
      <p:sp>
        <p:nvSpPr>
          <p:cNvPr id="103428" name="Text Box 3"/>
          <p:cNvSpPr txBox="1">
            <a:spLocks noChangeArrowheads="1"/>
          </p:cNvSpPr>
          <p:nvPr/>
        </p:nvSpPr>
        <p:spPr bwMode="auto">
          <a:xfrm>
            <a:off x="1671638" y="2008188"/>
            <a:ext cx="184150" cy="366712"/>
          </a:xfrm>
          <a:prstGeom prst="rect">
            <a:avLst/>
          </a:prstGeom>
          <a:noFill/>
          <a:ln w="9525">
            <a:noFill/>
            <a:miter lim="800000"/>
            <a:headEnd/>
            <a:tailEnd/>
          </a:ln>
        </p:spPr>
        <p:txBody>
          <a:bodyPr wrap="none">
            <a:spAutoFit/>
          </a:bodyPr>
          <a:lstStyle/>
          <a:p>
            <a:endParaRPr lang="en-US"/>
          </a:p>
        </p:txBody>
      </p:sp>
      <p:sp>
        <p:nvSpPr>
          <p:cNvPr id="103429" name="Rectangle 5"/>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E8FB779A-C853-449D-87EE-5250C5CCCC04}" type="slidenum">
              <a:rPr lang="pt-BR" sz="1000" b="1">
                <a:solidFill>
                  <a:srgbClr val="687995"/>
                </a:solidFill>
              </a:rPr>
              <a:pPr algn="ctr" eaLnBrk="1" hangingPunct="1"/>
              <a:t>59</a:t>
            </a:fld>
            <a:endParaRPr lang="pt-BR" sz="1000" b="1">
              <a:solidFill>
                <a:srgbClr val="687995"/>
              </a:solidFill>
            </a:endParaRPr>
          </a:p>
        </p:txBody>
      </p:sp>
      <p:sp>
        <p:nvSpPr>
          <p:cNvPr id="103430" name="Rectangle 6"/>
          <p:cNvSpPr>
            <a:spLocks/>
          </p:cNvSpPr>
          <p:nvPr/>
        </p:nvSpPr>
        <p:spPr bwMode="auto">
          <a:xfrm>
            <a:off x="755650" y="3644900"/>
            <a:ext cx="7632700" cy="1152525"/>
          </a:xfrm>
          <a:prstGeom prst="rect">
            <a:avLst/>
          </a:prstGeom>
          <a:noFill/>
          <a:ln w="9525">
            <a:noFill/>
            <a:miter lim="800000"/>
            <a:headEnd/>
            <a:tailEnd/>
          </a:ln>
        </p:spPr>
        <p:txBody>
          <a:bodyPr lIns="0" tIns="0" rIns="0" bIns="0"/>
          <a:lstStyle/>
          <a:p>
            <a:pPr algn="ctr" defTabSz="642938"/>
            <a:r>
              <a:rPr lang="pt-BR" sz="7200" b="1">
                <a:solidFill>
                  <a:srgbClr val="687995"/>
                </a:solidFill>
                <a:sym typeface="Helvetica Light" charset="0"/>
              </a:rPr>
              <a:t>VIRTUDES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miter lim="800000"/>
            <a:headEnd/>
            <a:tailEnd/>
          </a:ln>
        </p:spPr>
        <p:txBody>
          <a:bodyPr/>
          <a:lstStyle/>
          <a:p>
            <a:fld id="{F4B6B863-5F3D-4076-A221-E6E85389E873}" type="slidenum">
              <a:rPr lang="pt-BR"/>
              <a:pPr/>
              <a:t>6</a:t>
            </a:fld>
            <a:endParaRPr lang="pt-BR"/>
          </a:p>
        </p:txBody>
      </p:sp>
      <p:pic>
        <p:nvPicPr>
          <p:cNvPr id="10243" name="Picture 2" descr="11-slide"/>
          <p:cNvPicPr>
            <a:picLocks noChangeAspect="1" noChangeArrowheads="1"/>
          </p:cNvPicPr>
          <p:nvPr/>
        </p:nvPicPr>
        <p:blipFill>
          <a:blip r:embed="rId3"/>
          <a:srcRect/>
          <a:stretch>
            <a:fillRect/>
          </a:stretch>
        </p:blipFill>
        <p:spPr bwMode="auto">
          <a:xfrm>
            <a:off x="-22225" y="1588"/>
            <a:ext cx="9166225" cy="6856412"/>
          </a:xfrm>
          <a:prstGeom prst="rect">
            <a:avLst/>
          </a:prstGeom>
          <a:noFill/>
          <a:ln w="9525">
            <a:noFill/>
            <a:miter lim="800000"/>
            <a:headEnd/>
            <a:tailEnd/>
          </a:ln>
        </p:spPr>
      </p:pic>
      <p:sp>
        <p:nvSpPr>
          <p:cNvPr id="10244" name="Rectangle 3"/>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69AB0D9-05DE-41F3-A50F-399E67577867}" type="slidenum">
              <a:rPr lang="pt-BR" sz="1000" b="1">
                <a:solidFill>
                  <a:srgbClr val="687995"/>
                </a:solidFill>
              </a:rPr>
              <a:pPr algn="ctr" eaLnBrk="1" hangingPunct="1"/>
              <a:t>6</a:t>
            </a:fld>
            <a:endParaRPr lang="pt-BR" sz="1000" b="1">
              <a:solidFill>
                <a:srgbClr val="687995"/>
              </a:solidFill>
            </a:endParaRPr>
          </a:p>
        </p:txBody>
      </p:sp>
      <p:pic>
        <p:nvPicPr>
          <p:cNvPr id="10245" name="Picture 4" descr="ANd9GcQEmpywcM3G42qVw7qfliXLbCvqXLqvbQ4K5kV-RD_fEkWql8c83w"/>
          <p:cNvPicPr>
            <a:picLocks noChangeAspect="1" noChangeArrowheads="1"/>
          </p:cNvPicPr>
          <p:nvPr/>
        </p:nvPicPr>
        <p:blipFill>
          <a:blip r:embed="rId4"/>
          <a:srcRect/>
          <a:stretch>
            <a:fillRect/>
          </a:stretch>
        </p:blipFill>
        <p:spPr bwMode="auto">
          <a:xfrm>
            <a:off x="6156325" y="2286000"/>
            <a:ext cx="2376488" cy="3087688"/>
          </a:xfrm>
          <a:prstGeom prst="rect">
            <a:avLst/>
          </a:prstGeom>
          <a:noFill/>
          <a:ln w="12700">
            <a:solidFill>
              <a:srgbClr val="000000"/>
            </a:solidFill>
            <a:miter lim="800000"/>
            <a:headEnd/>
            <a:tailEnd/>
          </a:ln>
        </p:spPr>
      </p:pic>
      <p:sp>
        <p:nvSpPr>
          <p:cNvPr id="10246" name="Rectangle 5"/>
          <p:cNvSpPr>
            <a:spLocks noChangeArrowheads="1"/>
          </p:cNvSpPr>
          <p:nvPr/>
        </p:nvSpPr>
        <p:spPr bwMode="auto">
          <a:xfrm>
            <a:off x="1187450" y="2276475"/>
            <a:ext cx="3816350" cy="2778125"/>
          </a:xfrm>
          <a:prstGeom prst="rect">
            <a:avLst/>
          </a:prstGeom>
          <a:noFill/>
          <a:ln w="9525">
            <a:noFill/>
            <a:miter lim="800000"/>
            <a:headEnd/>
            <a:tailEnd/>
          </a:ln>
        </p:spPr>
        <p:txBody>
          <a:bodyPr>
            <a:spAutoFit/>
          </a:bodyPr>
          <a:lstStyle/>
          <a:p>
            <a:pPr algn="r" eaLnBrk="1" hangingPunct="1"/>
            <a:r>
              <a:rPr lang="pt-BR" altLang="ja-JP" sz="2600">
                <a:solidFill>
                  <a:schemeClr val="bg1"/>
                </a:solidFill>
                <a:sym typeface="Arial" pitchFamily="34" charset="0"/>
              </a:rPr>
              <a:t>Perispírito é o </a:t>
            </a:r>
          </a:p>
          <a:p>
            <a:pPr algn="r" eaLnBrk="1" hangingPunct="1"/>
            <a:r>
              <a:rPr lang="pt-BR" sz="2600" b="1">
                <a:solidFill>
                  <a:schemeClr val="bg1"/>
                </a:solidFill>
                <a:sym typeface="Arial" pitchFamily="34" charset="0"/>
              </a:rPr>
              <a:t>envoltório fluídico</a:t>
            </a:r>
            <a:r>
              <a:rPr lang="pt-BR" sz="2600">
                <a:solidFill>
                  <a:schemeClr val="bg1"/>
                </a:solidFill>
                <a:sym typeface="Arial" pitchFamily="34" charset="0"/>
              </a:rPr>
              <a:t>,</a:t>
            </a:r>
            <a:br>
              <a:rPr lang="pt-BR" sz="2600">
                <a:solidFill>
                  <a:schemeClr val="bg1"/>
                </a:solidFill>
                <a:sym typeface="Arial" pitchFamily="34" charset="0"/>
              </a:rPr>
            </a:br>
            <a:r>
              <a:rPr lang="pt-BR" sz="2600">
                <a:solidFill>
                  <a:schemeClr val="bg1"/>
                </a:solidFill>
                <a:sym typeface="Arial" pitchFamily="34" charset="0"/>
              </a:rPr>
              <a:t>feito de substância </a:t>
            </a:r>
            <a:r>
              <a:rPr lang="pt-BR" sz="2600" b="1">
                <a:solidFill>
                  <a:schemeClr val="bg1"/>
                </a:solidFill>
                <a:sym typeface="Arial" pitchFamily="34" charset="0"/>
              </a:rPr>
              <a:t>semimaterial, </a:t>
            </a:r>
            <a:r>
              <a:rPr lang="pt-BR" sz="2600">
                <a:solidFill>
                  <a:schemeClr val="bg1"/>
                </a:solidFill>
                <a:sym typeface="Arial" pitchFamily="34" charset="0"/>
              </a:rPr>
              <a:t>que </a:t>
            </a:r>
          </a:p>
          <a:p>
            <a:pPr algn="r" eaLnBrk="1" hangingPunct="1"/>
            <a:r>
              <a:rPr lang="pt-BR" sz="2600">
                <a:solidFill>
                  <a:schemeClr val="bg1"/>
                </a:solidFill>
                <a:sym typeface="Arial" pitchFamily="34" charset="0"/>
              </a:rPr>
              <a:t>os Espíritos </a:t>
            </a:r>
            <a:r>
              <a:rPr lang="pt-BR" sz="2600" b="1">
                <a:solidFill>
                  <a:schemeClr val="bg1"/>
                </a:solidFill>
                <a:sym typeface="Arial" pitchFamily="34" charset="0"/>
              </a:rPr>
              <a:t>extraem </a:t>
            </a:r>
            <a:br>
              <a:rPr lang="pt-BR" sz="2600" b="1">
                <a:solidFill>
                  <a:schemeClr val="bg1"/>
                </a:solidFill>
                <a:sym typeface="Arial" pitchFamily="34" charset="0"/>
              </a:rPr>
            </a:br>
            <a:r>
              <a:rPr lang="pt-BR" sz="2600" b="1">
                <a:solidFill>
                  <a:schemeClr val="bg1"/>
                </a:solidFill>
                <a:sym typeface="Arial" pitchFamily="34" charset="0"/>
              </a:rPr>
              <a:t>do fluido universal</a:t>
            </a:r>
            <a:br>
              <a:rPr lang="pt-BR" altLang="ja-JP" sz="2600" b="1">
                <a:solidFill>
                  <a:schemeClr val="bg1"/>
                </a:solidFill>
                <a:sym typeface="Arial" pitchFamily="34" charset="0"/>
              </a:rPr>
            </a:br>
            <a:r>
              <a:rPr lang="pt-BR" altLang="ja-JP" sz="2000" i="1">
                <a:solidFill>
                  <a:schemeClr val="bg1"/>
                </a:solidFill>
                <a:sym typeface="Arial" pitchFamily="34" charset="0"/>
              </a:rPr>
              <a:t>Therezinha Oliveira</a:t>
            </a:r>
            <a:endParaRPr lang="pt-BR" sz="2000" i="1">
              <a:solidFill>
                <a:schemeClr val="bg1"/>
              </a:solidFill>
              <a:sym typeface="Arial" pitchFamily="34" charset="0"/>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ln>
            <a:miter lim="800000"/>
            <a:headEnd/>
            <a:tailEnd/>
          </a:ln>
        </p:spPr>
        <p:txBody>
          <a:bodyPr/>
          <a:lstStyle/>
          <a:p>
            <a:fld id="{0006CE81-8530-4340-9023-FBF0AAF5F2A2}" type="slidenum">
              <a:rPr lang="pt-BR"/>
              <a:pPr/>
              <a:t>60</a:t>
            </a:fld>
            <a:endParaRPr lang="pt-BR"/>
          </a:p>
        </p:txBody>
      </p:sp>
      <p:sp>
        <p:nvSpPr>
          <p:cNvPr id="105475" name="Rectangle 2"/>
          <p:cNvSpPr>
            <a:spLocks/>
          </p:cNvSpPr>
          <p:nvPr/>
        </p:nvSpPr>
        <p:spPr bwMode="auto">
          <a:xfrm>
            <a:off x="533400" y="4040188"/>
            <a:ext cx="8142288" cy="2052637"/>
          </a:xfrm>
          <a:prstGeom prst="rect">
            <a:avLst/>
          </a:prstGeom>
          <a:noFill/>
          <a:ln w="9525">
            <a:noFill/>
            <a:miter lim="800000"/>
            <a:headEnd/>
            <a:tailEnd/>
          </a:ln>
        </p:spPr>
        <p:txBody>
          <a:bodyPr lIns="0" tIns="0" rIns="0" bIns="0"/>
          <a:lstStyle/>
          <a:p>
            <a:pPr algn="ctr" defTabSz="642938" eaLnBrk="1"/>
            <a:r>
              <a:rPr lang="pt-BR" sz="4400" b="1" dirty="0">
                <a:solidFill>
                  <a:srgbClr val="687995"/>
                </a:solidFill>
                <a:cs typeface="Arial" pitchFamily="34" charset="0"/>
                <a:sym typeface="Arial" pitchFamily="34" charset="0"/>
              </a:rPr>
              <a:t>Virtude</a:t>
            </a:r>
            <a:r>
              <a:rPr lang="pt-BR" sz="4400" dirty="0">
                <a:solidFill>
                  <a:srgbClr val="687995"/>
                </a:solidFill>
                <a:cs typeface="Arial" pitchFamily="34" charset="0"/>
                <a:sym typeface="Arial" pitchFamily="34" charset="0"/>
              </a:rPr>
              <a:t> é a disposição constante da alma que leva a praticar o bem e a evitar o mal</a:t>
            </a:r>
            <a:endParaRPr lang="pt-BR" sz="4400" b="1" dirty="0">
              <a:solidFill>
                <a:srgbClr val="687995"/>
              </a:solidFill>
              <a:cs typeface="Arial" pitchFamily="34" charset="0"/>
              <a:sym typeface="Helvetica Light" charset="0"/>
            </a:endParaRPr>
          </a:p>
        </p:txBody>
      </p:sp>
      <p:pic>
        <p:nvPicPr>
          <p:cNvPr id="105476" name="Imagem 1"/>
          <p:cNvPicPr>
            <a:picLocks noChangeAspect="1"/>
          </p:cNvPicPr>
          <p:nvPr/>
        </p:nvPicPr>
        <p:blipFill>
          <a:blip r:embed="rId2"/>
          <a:srcRect/>
          <a:stretch>
            <a:fillRect/>
          </a:stretch>
        </p:blipFill>
        <p:spPr bwMode="auto">
          <a:xfrm>
            <a:off x="2276475" y="830263"/>
            <a:ext cx="4598988" cy="2959100"/>
          </a:xfrm>
          <a:prstGeom prst="rect">
            <a:avLst/>
          </a:prstGeom>
          <a:noFill/>
          <a:ln w="12700">
            <a:solidFill>
              <a:schemeClr val="tx1"/>
            </a:solidFill>
            <a:miter lim="800000"/>
            <a:headEnd/>
            <a:tailEnd/>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p:cNvSpPr>
            <a:spLocks noGrp="1"/>
          </p:cNvSpPr>
          <p:nvPr>
            <p:ph type="sldNum" sz="quarter" idx="10"/>
          </p:nvPr>
        </p:nvSpPr>
        <p:spPr>
          <a:noFill/>
          <a:ln>
            <a:miter lim="800000"/>
            <a:headEnd/>
            <a:tailEnd/>
          </a:ln>
        </p:spPr>
        <p:txBody>
          <a:bodyPr/>
          <a:lstStyle/>
          <a:p>
            <a:fld id="{AF17C3FE-9532-48AD-984B-CB7A5B4D4385}" type="slidenum">
              <a:rPr lang="pt-BR"/>
              <a:pPr/>
              <a:t>61</a:t>
            </a:fld>
            <a:endParaRPr lang="pt-BR"/>
          </a:p>
        </p:txBody>
      </p:sp>
      <p:pic>
        <p:nvPicPr>
          <p:cNvPr id="106499" name="Picture 2" descr="5-voce sabia"/>
          <p:cNvPicPr>
            <a:picLocks noChangeAspect="1" noChangeArrowheads="1"/>
          </p:cNvPicPr>
          <p:nvPr/>
        </p:nvPicPr>
        <p:blipFill>
          <a:blip r:embed="rId2"/>
          <a:srcRect/>
          <a:stretch>
            <a:fillRect/>
          </a:stretch>
        </p:blipFill>
        <p:spPr bwMode="auto">
          <a:xfrm>
            <a:off x="-6350" y="12700"/>
            <a:ext cx="9150350" cy="6845300"/>
          </a:xfrm>
          <a:prstGeom prst="rect">
            <a:avLst/>
          </a:prstGeom>
          <a:noFill/>
          <a:ln w="9525">
            <a:noFill/>
            <a:miter lim="800000"/>
            <a:headEnd/>
            <a:tailEnd/>
          </a:ln>
        </p:spPr>
      </p:pic>
      <p:sp>
        <p:nvSpPr>
          <p:cNvPr id="106500" name="Text Box 3"/>
          <p:cNvSpPr txBox="1">
            <a:spLocks noChangeArrowheads="1"/>
          </p:cNvSpPr>
          <p:nvPr/>
        </p:nvSpPr>
        <p:spPr bwMode="auto">
          <a:xfrm>
            <a:off x="611188" y="2276872"/>
            <a:ext cx="7921625" cy="3416320"/>
          </a:xfrm>
          <a:prstGeom prst="rect">
            <a:avLst/>
          </a:prstGeom>
          <a:noFill/>
          <a:ln w="9525">
            <a:noFill/>
            <a:miter lim="800000"/>
            <a:headEnd/>
            <a:tailEnd/>
          </a:ln>
        </p:spPr>
        <p:txBody>
          <a:bodyPr>
            <a:spAutoFit/>
          </a:bodyPr>
          <a:lstStyle/>
          <a:p>
            <a:pPr algn="ctr" eaLnBrk="1" hangingPunct="1"/>
            <a:r>
              <a:rPr lang="pt-BR" sz="5400" dirty="0">
                <a:solidFill>
                  <a:srgbClr val="687995"/>
                </a:solidFill>
                <a:sym typeface="Verdana" pitchFamily="34" charset="0"/>
              </a:rPr>
              <a:t>Para ser </a:t>
            </a:r>
            <a:r>
              <a:rPr lang="pt-BR" sz="5400" b="1" dirty="0">
                <a:solidFill>
                  <a:srgbClr val="687995"/>
                </a:solidFill>
                <a:sym typeface="Verdana" pitchFamily="34" charset="0"/>
              </a:rPr>
              <a:t>humilde</a:t>
            </a:r>
            <a:r>
              <a:rPr lang="pt-BR" sz="5400" dirty="0">
                <a:solidFill>
                  <a:srgbClr val="687995"/>
                </a:solidFill>
                <a:sym typeface="Verdana" pitchFamily="34" charset="0"/>
              </a:rPr>
              <a:t> não necessitamos negar nossos dons e virtudes pessoais</a:t>
            </a:r>
            <a:endParaRPr lang="pt-BR" sz="4000" dirty="0">
              <a:solidFill>
                <a:srgbClr val="687995"/>
              </a:solidFill>
              <a:sym typeface="Verdana" pitchFamily="34" charset="0"/>
            </a:endParaRPr>
          </a:p>
        </p:txBody>
      </p:sp>
      <p:sp>
        <p:nvSpPr>
          <p:cNvPr id="106501"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06B0B9EB-2E4D-4F0C-92D2-6E677B04AA18}" type="slidenum">
              <a:rPr lang="pt-BR" sz="1000" b="1">
                <a:solidFill>
                  <a:srgbClr val="687995"/>
                </a:solidFill>
              </a:rPr>
              <a:pPr algn="ctr" eaLnBrk="1" hangingPunct="1"/>
              <a:t>61</a:t>
            </a:fld>
            <a:endParaRPr lang="pt-BR" sz="1000" b="1">
              <a:solidFill>
                <a:srgbClr val="687995"/>
              </a:solidFill>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a:miter lim="800000"/>
            <a:headEnd/>
            <a:tailEnd/>
          </a:ln>
        </p:spPr>
        <p:txBody>
          <a:bodyPr/>
          <a:lstStyle/>
          <a:p>
            <a:fld id="{E1FB53D9-9E94-44D1-B9C6-4E8A39A649EE}" type="slidenum">
              <a:rPr lang="pt-BR"/>
              <a:pPr/>
              <a:t>62</a:t>
            </a:fld>
            <a:endParaRPr lang="pt-BR"/>
          </a:p>
        </p:txBody>
      </p:sp>
      <p:sp>
        <p:nvSpPr>
          <p:cNvPr id="107523" name="Rectangle 2"/>
          <p:cNvSpPr>
            <a:spLocks/>
          </p:cNvSpPr>
          <p:nvPr/>
        </p:nvSpPr>
        <p:spPr bwMode="auto">
          <a:xfrm>
            <a:off x="388938" y="1052736"/>
            <a:ext cx="8364537" cy="4680520"/>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A </a:t>
            </a:r>
            <a:r>
              <a:rPr lang="pt-BR" sz="5400" b="1" dirty="0">
                <a:solidFill>
                  <a:srgbClr val="687995"/>
                </a:solidFill>
                <a:cs typeface="Arial" pitchFamily="34" charset="0"/>
                <a:sym typeface="Arial" pitchFamily="34" charset="0"/>
              </a:rPr>
              <a:t>modéstia </a:t>
            </a:r>
            <a:r>
              <a:rPr lang="pt-BR" sz="5400" dirty="0">
                <a:solidFill>
                  <a:srgbClr val="687995"/>
                </a:solidFill>
                <a:cs typeface="Arial" pitchFamily="34" charset="0"/>
                <a:sym typeface="Arial" pitchFamily="34" charset="0"/>
              </a:rPr>
              <a:t>é a</a:t>
            </a:r>
            <a:r>
              <a:rPr lang="pt-BR" sz="5400" b="1" dirty="0">
                <a:solidFill>
                  <a:srgbClr val="687995"/>
                </a:solidFill>
                <a:cs typeface="Arial" pitchFamily="34" charset="0"/>
                <a:sym typeface="Arial" pitchFamily="34" charset="0"/>
              </a:rPr>
              <a:t> </a:t>
            </a:r>
            <a:r>
              <a:rPr lang="pt-BR" sz="5400" dirty="0">
                <a:solidFill>
                  <a:srgbClr val="687995"/>
                </a:solidFill>
                <a:cs typeface="Arial" pitchFamily="34" charset="0"/>
                <a:sym typeface="Arial" pitchFamily="34" charset="0"/>
              </a:rPr>
              <a:t>virtude</a:t>
            </a:r>
            <a:r>
              <a:rPr lang="pt-BR" sz="5400" b="1" dirty="0">
                <a:solidFill>
                  <a:srgbClr val="687995"/>
                </a:solidFill>
                <a:cs typeface="Arial" pitchFamily="34" charset="0"/>
                <a:sym typeface="Arial" pitchFamily="34" charset="0"/>
              </a:rPr>
              <a:t> </a:t>
            </a:r>
            <a:r>
              <a:rPr lang="pt-BR" sz="5400" dirty="0">
                <a:solidFill>
                  <a:srgbClr val="687995"/>
                </a:solidFill>
                <a:cs typeface="Arial" pitchFamily="34" charset="0"/>
                <a:sym typeface="Arial" pitchFamily="34" charset="0"/>
              </a:rPr>
              <a:t>que nos faz despretensiosos, sem vaidade, comedidos, moderados em nossos desejos ou aspirações</a:t>
            </a:r>
            <a:r>
              <a:rPr lang="pt-BR" sz="5400" i="1" dirty="0">
                <a:solidFill>
                  <a:srgbClr val="687995"/>
                </a:solidFill>
                <a:cs typeface="Arial" pitchFamily="34" charset="0"/>
                <a:sym typeface="Arial" pitchFamily="34" charset="0"/>
              </a:rPr>
              <a:t> </a:t>
            </a:r>
          </a:p>
          <a:p>
            <a:pPr algn="ctr" defTabSz="642938" eaLnBrk="1"/>
            <a:r>
              <a:rPr lang="pt-BR" sz="2800" i="1" dirty="0">
                <a:solidFill>
                  <a:srgbClr val="687995"/>
                </a:solidFill>
                <a:cs typeface="Arial" pitchFamily="34" charset="0"/>
                <a:sym typeface="Arial" pitchFamily="34" charset="0"/>
              </a:rPr>
              <a:t>Therezinha Oliveira</a:t>
            </a:r>
            <a:endParaRPr lang="pt-BR" sz="4800" b="1" dirty="0">
              <a:solidFill>
                <a:srgbClr val="687995"/>
              </a:solidFill>
              <a:cs typeface="Arial" pitchFamily="34" charset="0"/>
              <a:sym typeface="Helvetica Light"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miter lim="800000"/>
            <a:headEnd/>
            <a:tailEnd/>
          </a:ln>
        </p:spPr>
        <p:txBody>
          <a:bodyPr/>
          <a:lstStyle/>
          <a:p>
            <a:fld id="{819C0FF3-2C67-4237-B601-CFD49E94A2E5}" type="slidenum">
              <a:rPr lang="pt-BR"/>
              <a:pPr/>
              <a:t>63</a:t>
            </a:fld>
            <a:endParaRPr lang="pt-BR"/>
          </a:p>
        </p:txBody>
      </p:sp>
      <p:sp>
        <p:nvSpPr>
          <p:cNvPr id="108547" name="Rectangle 2"/>
          <p:cNvSpPr>
            <a:spLocks/>
          </p:cNvSpPr>
          <p:nvPr/>
        </p:nvSpPr>
        <p:spPr bwMode="auto">
          <a:xfrm>
            <a:off x="676275" y="765175"/>
            <a:ext cx="2887663" cy="755650"/>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Sensatez</a:t>
            </a:r>
            <a:endParaRPr lang="pt-BR" sz="4800" b="1">
              <a:solidFill>
                <a:srgbClr val="687995"/>
              </a:solidFill>
              <a:cs typeface="Arial" pitchFamily="34" charset="0"/>
              <a:sym typeface="Helvetica Light" charset="0"/>
            </a:endParaRPr>
          </a:p>
        </p:txBody>
      </p:sp>
      <p:sp>
        <p:nvSpPr>
          <p:cNvPr id="108548" name="Rectangle 2"/>
          <p:cNvSpPr>
            <a:spLocks/>
          </p:cNvSpPr>
          <p:nvPr/>
        </p:nvSpPr>
        <p:spPr bwMode="auto">
          <a:xfrm>
            <a:off x="5357813" y="2671763"/>
            <a:ext cx="3246437" cy="757237"/>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Paciência</a:t>
            </a:r>
            <a:endParaRPr lang="pt-BR" sz="4800" b="1">
              <a:solidFill>
                <a:srgbClr val="687995"/>
              </a:solidFill>
              <a:cs typeface="Arial" pitchFamily="34" charset="0"/>
              <a:sym typeface="Helvetica Light" charset="0"/>
            </a:endParaRPr>
          </a:p>
        </p:txBody>
      </p:sp>
      <p:sp>
        <p:nvSpPr>
          <p:cNvPr id="108549" name="Rectangle 2"/>
          <p:cNvSpPr>
            <a:spLocks/>
          </p:cNvSpPr>
          <p:nvPr/>
        </p:nvSpPr>
        <p:spPr bwMode="auto">
          <a:xfrm>
            <a:off x="3068638" y="1844675"/>
            <a:ext cx="3246437" cy="757238"/>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Bom-senso</a:t>
            </a:r>
            <a:endParaRPr lang="pt-BR" sz="4800" b="1">
              <a:solidFill>
                <a:srgbClr val="687995"/>
              </a:solidFill>
              <a:cs typeface="Arial" pitchFamily="34" charset="0"/>
              <a:sym typeface="Helvetica Light" charset="0"/>
            </a:endParaRPr>
          </a:p>
        </p:txBody>
      </p:sp>
      <p:sp>
        <p:nvSpPr>
          <p:cNvPr id="108550" name="Rectangle 2"/>
          <p:cNvSpPr>
            <a:spLocks/>
          </p:cNvSpPr>
          <p:nvPr/>
        </p:nvSpPr>
        <p:spPr bwMode="auto">
          <a:xfrm>
            <a:off x="755650" y="3213100"/>
            <a:ext cx="3246438" cy="755650"/>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Resignação</a:t>
            </a:r>
            <a:endParaRPr lang="pt-BR" sz="4800" b="1">
              <a:solidFill>
                <a:srgbClr val="687995"/>
              </a:solidFill>
              <a:cs typeface="Arial" pitchFamily="34" charset="0"/>
              <a:sym typeface="Helvetica Light" charset="0"/>
            </a:endParaRPr>
          </a:p>
        </p:txBody>
      </p:sp>
      <p:sp>
        <p:nvSpPr>
          <p:cNvPr id="108551" name="Rectangle 2"/>
          <p:cNvSpPr>
            <a:spLocks/>
          </p:cNvSpPr>
          <p:nvPr/>
        </p:nvSpPr>
        <p:spPr bwMode="auto">
          <a:xfrm>
            <a:off x="2981325" y="4292600"/>
            <a:ext cx="3246438" cy="757238"/>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Sobriedade</a:t>
            </a:r>
            <a:endParaRPr lang="pt-BR" sz="4800" b="1">
              <a:solidFill>
                <a:srgbClr val="687995"/>
              </a:solidFill>
              <a:cs typeface="Arial" pitchFamily="34" charset="0"/>
              <a:sym typeface="Helvetica Light" charset="0"/>
            </a:endParaRPr>
          </a:p>
        </p:txBody>
      </p:sp>
      <p:sp>
        <p:nvSpPr>
          <p:cNvPr id="108552" name="Rectangle 2"/>
          <p:cNvSpPr>
            <a:spLocks/>
          </p:cNvSpPr>
          <p:nvPr/>
        </p:nvSpPr>
        <p:spPr bwMode="auto">
          <a:xfrm>
            <a:off x="4572000" y="5445125"/>
            <a:ext cx="4032250" cy="757238"/>
          </a:xfrm>
          <a:prstGeom prst="rect">
            <a:avLst/>
          </a:prstGeom>
          <a:noFill/>
          <a:ln w="9525">
            <a:noFill/>
            <a:miter lim="800000"/>
            <a:headEnd/>
            <a:tailEnd/>
          </a:ln>
        </p:spPr>
        <p:txBody>
          <a:bodyPr lIns="0" tIns="0" rIns="0" bIns="0"/>
          <a:lstStyle/>
          <a:p>
            <a:pPr algn="ctr" defTabSz="642938" eaLnBrk="1"/>
            <a:r>
              <a:rPr lang="pt-BR" sz="4800">
                <a:solidFill>
                  <a:srgbClr val="687995"/>
                </a:solidFill>
                <a:cs typeface="Arial" pitchFamily="34" charset="0"/>
                <a:sym typeface="Arial" pitchFamily="34" charset="0"/>
              </a:rPr>
              <a:t>Generosidade</a:t>
            </a:r>
            <a:endParaRPr lang="pt-BR" sz="4800" b="1">
              <a:solidFill>
                <a:srgbClr val="687995"/>
              </a:solidFill>
              <a:cs typeface="Arial" pitchFamily="34" charset="0"/>
              <a:sym typeface="Helvetica Light"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a:miter lim="800000"/>
            <a:headEnd/>
            <a:tailEnd/>
          </a:ln>
        </p:spPr>
        <p:txBody>
          <a:bodyPr/>
          <a:lstStyle/>
          <a:p>
            <a:fld id="{C08F3FAF-5370-45C6-9693-71FBFC4D237A}" type="slidenum">
              <a:rPr lang="pt-BR"/>
              <a:pPr/>
              <a:t>64</a:t>
            </a:fld>
            <a:endParaRPr lang="pt-BR"/>
          </a:p>
        </p:txBody>
      </p:sp>
      <p:sp>
        <p:nvSpPr>
          <p:cNvPr id="109571" name="Rectangle 2"/>
          <p:cNvSpPr>
            <a:spLocks/>
          </p:cNvSpPr>
          <p:nvPr/>
        </p:nvSpPr>
        <p:spPr bwMode="auto">
          <a:xfrm>
            <a:off x="388938" y="2348607"/>
            <a:ext cx="8364537" cy="2520553"/>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A </a:t>
            </a:r>
            <a:r>
              <a:rPr lang="pt-BR" sz="5400" b="1" dirty="0">
                <a:solidFill>
                  <a:srgbClr val="687995"/>
                </a:solidFill>
                <a:cs typeface="Arial" pitchFamily="34" charset="0"/>
                <a:sym typeface="Arial" pitchFamily="34" charset="0"/>
              </a:rPr>
              <a:t>compaixão </a:t>
            </a:r>
            <a:r>
              <a:rPr lang="pt-BR" sz="5400" dirty="0">
                <a:solidFill>
                  <a:srgbClr val="687995"/>
                </a:solidFill>
                <a:cs typeface="Arial" pitchFamily="34" charset="0"/>
                <a:sym typeface="Arial" pitchFamily="34" charset="0"/>
              </a:rPr>
              <a:t>é</a:t>
            </a:r>
            <a:r>
              <a:rPr lang="pt-BR" sz="5400" b="1" dirty="0">
                <a:solidFill>
                  <a:srgbClr val="687995"/>
                </a:solidFill>
                <a:cs typeface="Arial" pitchFamily="34" charset="0"/>
                <a:sym typeface="Arial" pitchFamily="34" charset="0"/>
              </a:rPr>
              <a:t> </a:t>
            </a:r>
            <a:r>
              <a:rPr lang="pt-BR" sz="5400" dirty="0">
                <a:solidFill>
                  <a:srgbClr val="687995"/>
                </a:solidFill>
                <a:cs typeface="Arial" pitchFamily="34" charset="0"/>
                <a:sym typeface="Arial" pitchFamily="34" charset="0"/>
              </a:rPr>
              <a:t>o saber condoer-se pelo sofrimento alheio </a:t>
            </a:r>
            <a:r>
              <a:rPr lang="pt-BR" sz="2800" i="1" dirty="0">
                <a:solidFill>
                  <a:srgbClr val="687995"/>
                </a:solidFill>
                <a:cs typeface="Arial" pitchFamily="34" charset="0"/>
                <a:sym typeface="Arial" pitchFamily="34" charset="0"/>
              </a:rPr>
              <a:t>Therezinha Oliveira</a:t>
            </a:r>
            <a:endParaRPr lang="pt-BR" sz="4800" b="1" i="1" dirty="0">
              <a:solidFill>
                <a:srgbClr val="687995"/>
              </a:solidFill>
              <a:cs typeface="Arial" pitchFamily="34" charset="0"/>
              <a:sym typeface="Helvetica Light"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a:ln>
            <a:miter lim="800000"/>
            <a:headEnd/>
            <a:tailEnd/>
          </a:ln>
        </p:spPr>
        <p:txBody>
          <a:bodyPr/>
          <a:lstStyle/>
          <a:p>
            <a:fld id="{A1D34FCA-AF94-4E95-A47C-AEC6C7A88EA2}" type="slidenum">
              <a:rPr lang="pt-BR"/>
              <a:pPr/>
              <a:t>65</a:t>
            </a:fld>
            <a:endParaRPr lang="pt-BR"/>
          </a:p>
        </p:txBody>
      </p:sp>
      <p:sp>
        <p:nvSpPr>
          <p:cNvPr id="110595" name="Rectangle 2"/>
          <p:cNvSpPr>
            <a:spLocks/>
          </p:cNvSpPr>
          <p:nvPr/>
        </p:nvSpPr>
        <p:spPr bwMode="auto">
          <a:xfrm>
            <a:off x="388938" y="1340768"/>
            <a:ext cx="8364537" cy="4176464"/>
          </a:xfrm>
          <a:prstGeom prst="rect">
            <a:avLst/>
          </a:prstGeom>
          <a:noFill/>
          <a:ln w="9525">
            <a:noFill/>
            <a:miter lim="800000"/>
            <a:headEnd/>
            <a:tailEnd/>
          </a:ln>
        </p:spPr>
        <p:txBody>
          <a:bodyPr lIns="0" tIns="0" rIns="0" bIns="0"/>
          <a:lstStyle/>
          <a:p>
            <a:pPr algn="ctr" defTabSz="642938" eaLnBrk="1"/>
            <a:r>
              <a:rPr lang="pt-BR" sz="5400" dirty="0">
                <a:solidFill>
                  <a:srgbClr val="687995"/>
                </a:solidFill>
                <a:cs typeface="Arial" pitchFamily="34" charset="0"/>
                <a:sym typeface="Arial" pitchFamily="34" charset="0"/>
              </a:rPr>
              <a:t>Temos que nos </a:t>
            </a:r>
            <a:r>
              <a:rPr lang="pt-BR" sz="5400" b="1" dirty="0">
                <a:solidFill>
                  <a:srgbClr val="687995"/>
                </a:solidFill>
                <a:cs typeface="Arial" pitchFamily="34" charset="0"/>
                <a:sym typeface="Arial" pitchFamily="34" charset="0"/>
              </a:rPr>
              <a:t>esforçar</a:t>
            </a:r>
            <a:r>
              <a:rPr lang="pt-BR" sz="5400" dirty="0">
                <a:solidFill>
                  <a:srgbClr val="687995"/>
                </a:solidFill>
                <a:cs typeface="Arial" pitchFamily="34" charset="0"/>
                <a:sym typeface="Arial" pitchFamily="34" charset="0"/>
              </a:rPr>
              <a:t> para </a:t>
            </a:r>
            <a:r>
              <a:rPr lang="pt-BR" sz="5400" b="1" dirty="0">
                <a:solidFill>
                  <a:srgbClr val="687995"/>
                </a:solidFill>
                <a:cs typeface="Arial" pitchFamily="34" charset="0"/>
                <a:sym typeface="Arial" pitchFamily="34" charset="0"/>
              </a:rPr>
              <a:t>exercitar</a:t>
            </a:r>
            <a:r>
              <a:rPr lang="pt-BR" sz="5400" dirty="0">
                <a:solidFill>
                  <a:srgbClr val="687995"/>
                </a:solidFill>
                <a:cs typeface="Arial" pitchFamily="34" charset="0"/>
                <a:sym typeface="Arial" pitchFamily="34" charset="0"/>
              </a:rPr>
              <a:t> as </a:t>
            </a:r>
            <a:r>
              <a:rPr lang="pt-BR" sz="5400" b="1" dirty="0">
                <a:solidFill>
                  <a:srgbClr val="687995"/>
                </a:solidFill>
                <a:cs typeface="Arial" pitchFamily="34" charset="0"/>
                <a:sym typeface="Arial" pitchFamily="34" charset="0"/>
              </a:rPr>
              <a:t>virtudes</a:t>
            </a:r>
            <a:r>
              <a:rPr lang="pt-BR" sz="5400" dirty="0">
                <a:solidFill>
                  <a:srgbClr val="687995"/>
                </a:solidFill>
                <a:cs typeface="Arial" pitchFamily="34" charset="0"/>
                <a:sym typeface="Arial" pitchFamily="34" charset="0"/>
              </a:rPr>
              <a:t> em todos os instantes, até que elas se tornem hábitos naturais</a:t>
            </a:r>
            <a:endParaRPr lang="pt-BR" sz="5400" b="1" dirty="0">
              <a:solidFill>
                <a:srgbClr val="687995"/>
              </a:solidFill>
              <a:cs typeface="Arial" pitchFamily="34" charset="0"/>
              <a:sym typeface="Helvetica Light"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111618" name="Slide Number Placeholder 1"/>
          <p:cNvSpPr>
            <a:spLocks noGrp="1"/>
          </p:cNvSpPr>
          <p:nvPr>
            <p:ph type="sldNum" sz="quarter" idx="10"/>
          </p:nvPr>
        </p:nvSpPr>
        <p:spPr>
          <a:noFill/>
          <a:ln>
            <a:miter lim="800000"/>
            <a:headEnd/>
            <a:tailEnd/>
          </a:ln>
        </p:spPr>
        <p:txBody>
          <a:bodyPr/>
          <a:lstStyle/>
          <a:p>
            <a:fld id="{C666CB64-D042-4246-A5F1-E9EFFA12E5B1}" type="slidenum">
              <a:rPr lang="pt-BR"/>
              <a:pPr/>
              <a:t>66</a:t>
            </a:fld>
            <a:endParaRPr lang="pt-BR" dirty="0"/>
          </a:p>
        </p:txBody>
      </p:sp>
      <p:sp>
        <p:nvSpPr>
          <p:cNvPr id="111620" name="Rectangle 3"/>
          <p:cNvSpPr>
            <a:spLocks/>
          </p:cNvSpPr>
          <p:nvPr/>
        </p:nvSpPr>
        <p:spPr bwMode="auto">
          <a:xfrm>
            <a:off x="539552" y="908050"/>
            <a:ext cx="7811144" cy="4968875"/>
          </a:xfrm>
          <a:prstGeom prst="rect">
            <a:avLst/>
          </a:prstGeom>
          <a:noFill/>
          <a:ln w="9525">
            <a:noFill/>
            <a:miter lim="800000"/>
            <a:headEnd/>
            <a:tailEnd/>
          </a:ln>
        </p:spPr>
        <p:txBody>
          <a:bodyPr lIns="0" tIns="0" rIns="0" bIns="0"/>
          <a:lstStyle/>
          <a:p>
            <a:pPr defTabSz="642938" eaLnBrk="1">
              <a:spcBef>
                <a:spcPct val="30000"/>
              </a:spcBef>
            </a:pPr>
            <a:r>
              <a:rPr lang="pt-BR" sz="2000" b="1" dirty="0">
                <a:solidFill>
                  <a:srgbClr val="687995"/>
                </a:solidFill>
                <a:latin typeface="+mj-lt"/>
                <a:sym typeface="Helvetica Light" charset="0"/>
              </a:rPr>
              <a:t>BIBLIOGRAFIA</a:t>
            </a:r>
            <a:endParaRPr lang="pt-BR" sz="2700" dirty="0">
              <a:solidFill>
                <a:srgbClr val="687995"/>
              </a:solidFill>
              <a:latin typeface="+mj-lt"/>
              <a:sym typeface="Helvetica Light" charset="0"/>
            </a:endParaRPr>
          </a:p>
          <a:p>
            <a:pPr defTabSz="642938" eaLnBrk="1">
              <a:spcBef>
                <a:spcPct val="30000"/>
              </a:spcBef>
            </a:pPr>
            <a:r>
              <a:rPr lang="pt-BR" sz="2000" i="1" dirty="0">
                <a:solidFill>
                  <a:srgbClr val="687995"/>
                </a:solidFill>
                <a:latin typeface="+mj-lt"/>
                <a:sym typeface="Helvetica Light" charset="0"/>
              </a:rPr>
              <a:t>Oliveira, Therezinha</a:t>
            </a:r>
            <a:r>
              <a:rPr lang="pt-BR" sz="2000" dirty="0">
                <a:solidFill>
                  <a:srgbClr val="687995"/>
                </a:solidFill>
                <a:latin typeface="+mj-lt"/>
                <a:sym typeface="Helvetica Light" charset="0"/>
              </a:rPr>
              <a:t>: Mediunidade. 15.ed.Campinas, SP</a:t>
            </a:r>
            <a:r>
              <a:rPr lang="pt-BR" sz="2000" i="1" dirty="0">
                <a:solidFill>
                  <a:srgbClr val="687995"/>
                </a:solidFill>
                <a:latin typeface="+mj-lt"/>
                <a:sym typeface="Helvetica Light" charset="0"/>
              </a:rPr>
              <a:t>: Allan Kardec</a:t>
            </a:r>
            <a:r>
              <a:rPr lang="pt-BR" sz="2000" dirty="0">
                <a:solidFill>
                  <a:srgbClr val="687995"/>
                </a:solidFill>
                <a:latin typeface="+mj-lt"/>
                <a:sym typeface="Helvetica Light" charset="0"/>
              </a:rPr>
              <a:t>, 2013.</a:t>
            </a:r>
          </a:p>
          <a:p>
            <a:pPr defTabSz="642938" eaLnBrk="1">
              <a:spcBef>
                <a:spcPct val="30000"/>
              </a:spcBef>
            </a:pPr>
            <a:r>
              <a:rPr lang="pt-BR" sz="2000" i="1" dirty="0">
                <a:solidFill>
                  <a:srgbClr val="687995"/>
                </a:solidFill>
                <a:latin typeface="+mj-lt"/>
                <a:sym typeface="Helvetica Light" charset="0"/>
              </a:rPr>
              <a:t>Nilson, Teddy e Oliveira, Therezinha</a:t>
            </a:r>
            <a:r>
              <a:rPr lang="pt-BR" sz="2000" dirty="0">
                <a:solidFill>
                  <a:srgbClr val="687995"/>
                </a:solidFill>
                <a:latin typeface="+mj-lt"/>
                <a:sym typeface="Helvetica Light" charset="0"/>
              </a:rPr>
              <a:t>: Orientação Mediúnica. Campinas, SP: Centro Espírita </a:t>
            </a:r>
            <a:r>
              <a:rPr lang="ja-JP" altLang="pt-BR" sz="2000" dirty="0">
                <a:solidFill>
                  <a:srgbClr val="687995"/>
                </a:solidFill>
                <a:latin typeface="+mj-lt"/>
                <a:sym typeface="Helvetica Light" charset="0"/>
              </a:rPr>
              <a:t>“</a:t>
            </a:r>
            <a:r>
              <a:rPr lang="pt-BR" altLang="ja-JP" sz="2000" dirty="0">
                <a:solidFill>
                  <a:srgbClr val="687995"/>
                </a:solidFill>
                <a:latin typeface="+mj-lt"/>
                <a:sym typeface="Helvetica Light" charset="0"/>
              </a:rPr>
              <a:t>Allan Kardec</a:t>
            </a:r>
            <a:r>
              <a:rPr lang="ja-JP" altLang="pt-BR" sz="2000" dirty="0">
                <a:solidFill>
                  <a:srgbClr val="687995"/>
                </a:solidFill>
                <a:latin typeface="+mj-lt"/>
                <a:sym typeface="Helvetica Light" charset="0"/>
              </a:rPr>
              <a:t>”</a:t>
            </a:r>
            <a:r>
              <a:rPr lang="pt-BR" altLang="ja-JP" sz="2000" dirty="0">
                <a:solidFill>
                  <a:srgbClr val="687995"/>
                </a:solidFill>
                <a:latin typeface="+mj-lt"/>
                <a:sym typeface="Helvetica Light" charset="0"/>
              </a:rPr>
              <a:t> - Dep. Editorial, 2001.</a:t>
            </a:r>
          </a:p>
          <a:p>
            <a:pPr defTabSz="642938" eaLnBrk="1">
              <a:spcBef>
                <a:spcPct val="30000"/>
              </a:spcBef>
            </a:pPr>
            <a:endParaRPr lang="pt-BR" sz="2000" dirty="0">
              <a:solidFill>
                <a:srgbClr val="687995"/>
              </a:solidFill>
              <a:latin typeface="+mj-lt"/>
              <a:sym typeface="Helvetica Light" charset="0"/>
            </a:endParaRPr>
          </a:p>
          <a:p>
            <a:pPr defTabSz="642938" eaLnBrk="1">
              <a:spcBef>
                <a:spcPct val="30000"/>
              </a:spcBef>
            </a:pPr>
            <a:r>
              <a:rPr lang="pt-BR" sz="2000" b="1" dirty="0">
                <a:solidFill>
                  <a:srgbClr val="687995"/>
                </a:solidFill>
                <a:latin typeface="+mj-lt"/>
                <a:sym typeface="Helvetica Light" charset="0"/>
              </a:rPr>
              <a:t>CRÉDITOS</a:t>
            </a:r>
          </a:p>
          <a:p>
            <a:pPr defTabSz="642938" eaLnBrk="1" hangingPunct="1">
              <a:spcBef>
                <a:spcPct val="30000"/>
              </a:spcBef>
            </a:pPr>
            <a:r>
              <a:rPr lang="pt-BR" dirty="0">
                <a:solidFill>
                  <a:srgbClr val="687995"/>
                </a:solidFill>
                <a:latin typeface="+mj-lt"/>
              </a:rPr>
              <a:t>Pesquisa e Elaboração: </a:t>
            </a:r>
            <a:r>
              <a:rPr lang="pt-BR" b="1" i="1" dirty="0">
                <a:solidFill>
                  <a:srgbClr val="687995"/>
                </a:solidFill>
                <a:latin typeface="+mj-lt"/>
              </a:rPr>
              <a:t>Aníbal</a:t>
            </a:r>
            <a:r>
              <a:rPr lang="pt-BR" i="1" dirty="0">
                <a:solidFill>
                  <a:srgbClr val="687995"/>
                </a:solidFill>
                <a:latin typeface="+mj-lt"/>
              </a:rPr>
              <a:t> Jorge Oliveira Albuquerque</a:t>
            </a:r>
            <a:endParaRPr lang="pt-BR" b="1" dirty="0">
              <a:solidFill>
                <a:srgbClr val="687995"/>
              </a:solidFill>
              <a:latin typeface="+mj-lt"/>
              <a:sym typeface="Helvetica Light" charset="0"/>
            </a:endParaRPr>
          </a:p>
          <a:p>
            <a:pPr defTabSz="642938" eaLnBrk="1" hangingPunct="1">
              <a:spcBef>
                <a:spcPct val="30000"/>
              </a:spcBef>
            </a:pPr>
            <a:r>
              <a:rPr lang="pt-BR" dirty="0">
                <a:solidFill>
                  <a:srgbClr val="687995"/>
                </a:solidFill>
                <a:latin typeface="+mj-lt"/>
              </a:rPr>
              <a:t>Direção de Arte: </a:t>
            </a:r>
            <a:r>
              <a:rPr lang="pt-BR" b="1" i="1" dirty="0" err="1">
                <a:solidFill>
                  <a:srgbClr val="687995"/>
                </a:solidFill>
                <a:latin typeface="+mj-lt"/>
              </a:rPr>
              <a:t>Weyne</a:t>
            </a:r>
            <a:r>
              <a:rPr lang="pt-BR" i="1" dirty="0">
                <a:solidFill>
                  <a:srgbClr val="687995"/>
                </a:solidFill>
                <a:latin typeface="+mj-lt"/>
              </a:rPr>
              <a:t> Vasconcelos</a:t>
            </a:r>
          </a:p>
          <a:p>
            <a:pPr defTabSz="642938" eaLnBrk="1" hangingPunct="1">
              <a:spcBef>
                <a:spcPct val="30000"/>
              </a:spcBef>
            </a:pPr>
            <a:r>
              <a:rPr lang="pt-BR" dirty="0">
                <a:solidFill>
                  <a:srgbClr val="687995"/>
                </a:solidFill>
                <a:latin typeface="+mj-lt"/>
              </a:rPr>
              <a:t>Revisão: </a:t>
            </a:r>
            <a:r>
              <a:rPr lang="pt-BR" i="1" dirty="0">
                <a:solidFill>
                  <a:srgbClr val="687995"/>
                </a:solidFill>
                <a:latin typeface="+mj-lt"/>
              </a:rPr>
              <a:t>José </a:t>
            </a:r>
            <a:r>
              <a:rPr lang="pt-BR" b="1" i="1" dirty="0">
                <a:solidFill>
                  <a:srgbClr val="687995"/>
                </a:solidFill>
                <a:latin typeface="+mj-lt"/>
              </a:rPr>
              <a:t>Roberto</a:t>
            </a:r>
            <a:r>
              <a:rPr lang="pt-BR" i="1" dirty="0">
                <a:solidFill>
                  <a:srgbClr val="687995"/>
                </a:solidFill>
                <a:latin typeface="+mj-lt"/>
              </a:rPr>
              <a:t> Alves de Albuquerque</a:t>
            </a:r>
          </a:p>
          <a:p>
            <a:pPr defTabSz="642938" eaLnBrk="1" hangingPunct="1">
              <a:spcBef>
                <a:spcPct val="30000"/>
              </a:spcBef>
            </a:pPr>
            <a:r>
              <a:rPr lang="pt-BR" dirty="0">
                <a:solidFill>
                  <a:srgbClr val="687995"/>
                </a:solidFill>
                <a:latin typeface="+mj-lt"/>
              </a:rPr>
              <a:t>Colaboradores: </a:t>
            </a:r>
            <a:r>
              <a:rPr lang="pt-BR" i="1" dirty="0">
                <a:solidFill>
                  <a:srgbClr val="687995"/>
                </a:solidFill>
                <a:latin typeface="+mj-lt"/>
              </a:rPr>
              <a:t>Antônio Alfredo de Sousa </a:t>
            </a:r>
            <a:r>
              <a:rPr lang="pt-BR" b="1" i="1" dirty="0">
                <a:solidFill>
                  <a:srgbClr val="687995"/>
                </a:solidFill>
                <a:latin typeface="+mj-lt"/>
              </a:rPr>
              <a:t>Monteiro</a:t>
            </a:r>
            <a:r>
              <a:rPr lang="pt-BR" i="1" dirty="0">
                <a:solidFill>
                  <a:srgbClr val="687995"/>
                </a:solidFill>
                <a:latin typeface="+mj-lt"/>
              </a:rPr>
              <a:t>, </a:t>
            </a:r>
            <a:r>
              <a:rPr lang="pt-BR" b="1" i="1" dirty="0">
                <a:solidFill>
                  <a:srgbClr val="687995"/>
                </a:solidFill>
                <a:latin typeface="+mj-lt"/>
              </a:rPr>
              <a:t>Lisboa</a:t>
            </a:r>
            <a:r>
              <a:rPr lang="pt-BR" i="1" dirty="0">
                <a:solidFill>
                  <a:srgbClr val="687995"/>
                </a:solidFill>
                <a:latin typeface="+mj-lt"/>
              </a:rPr>
              <a:t>, </a:t>
            </a:r>
            <a:r>
              <a:rPr lang="pt-BR" b="1" i="1" dirty="0">
                <a:solidFill>
                  <a:srgbClr val="687995"/>
                </a:solidFill>
                <a:latin typeface="+mj-lt"/>
              </a:rPr>
              <a:t>Regina </a:t>
            </a:r>
            <a:r>
              <a:rPr lang="pt-BR" i="1" dirty="0">
                <a:solidFill>
                  <a:srgbClr val="687995"/>
                </a:solidFill>
                <a:latin typeface="+mj-lt"/>
              </a:rPr>
              <a:t>Célia Mesquita Gondim, </a:t>
            </a:r>
            <a:r>
              <a:rPr lang="pt-BR" b="1" i="1" dirty="0">
                <a:solidFill>
                  <a:srgbClr val="687995"/>
                </a:solidFill>
                <a:latin typeface="+mj-lt"/>
              </a:rPr>
              <a:t>Sônia </a:t>
            </a:r>
            <a:r>
              <a:rPr lang="pt-BR" i="1" dirty="0">
                <a:solidFill>
                  <a:srgbClr val="687995"/>
                </a:solidFill>
                <a:latin typeface="+mj-lt"/>
              </a:rPr>
              <a:t>Ponte</a:t>
            </a:r>
          </a:p>
        </p:txBody>
      </p:sp>
      <p:sp>
        <p:nvSpPr>
          <p:cNvPr id="3" name="Retângulo 2"/>
          <p:cNvSpPr/>
          <p:nvPr/>
        </p:nvSpPr>
        <p:spPr>
          <a:xfrm>
            <a:off x="3851920" y="5733256"/>
            <a:ext cx="2864887" cy="369332"/>
          </a:xfrm>
          <a:prstGeom prst="rect">
            <a:avLst/>
          </a:prstGeom>
        </p:spPr>
        <p:txBody>
          <a:bodyPr wrap="none">
            <a:spAutoFit/>
          </a:bodyPr>
          <a:lstStyle/>
          <a:p>
            <a:r>
              <a:rPr lang="pt-BR" dirty="0">
                <a:solidFill>
                  <a:srgbClr val="687995"/>
                </a:solidFill>
              </a:rPr>
              <a:t>Fortaleza, janeiro de 2014</a:t>
            </a:r>
            <a:endParaRPr lang="pt-B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miter lim="800000"/>
            <a:headEnd/>
            <a:tailEnd/>
          </a:ln>
        </p:spPr>
        <p:txBody>
          <a:bodyPr/>
          <a:lstStyle/>
          <a:p>
            <a:fld id="{841567D0-BA81-4D78-91FB-F2A43872E84B}" type="slidenum">
              <a:rPr lang="pt-BR"/>
              <a:pPr/>
              <a:t>7</a:t>
            </a:fld>
            <a:endParaRPr lang="pt-BR"/>
          </a:p>
        </p:txBody>
      </p:sp>
      <p:pic>
        <p:nvPicPr>
          <p:cNvPr id="12291" name="Picture 2" descr="5-voce sabia"/>
          <p:cNvPicPr>
            <a:picLocks noChangeAspect="1" noChangeArrowheads="1"/>
          </p:cNvPicPr>
          <p:nvPr/>
        </p:nvPicPr>
        <p:blipFill>
          <a:blip r:embed="rId3"/>
          <a:srcRect/>
          <a:stretch>
            <a:fillRect/>
          </a:stretch>
        </p:blipFill>
        <p:spPr bwMode="auto">
          <a:xfrm>
            <a:off x="-6350" y="12700"/>
            <a:ext cx="9150350" cy="6845300"/>
          </a:xfrm>
          <a:prstGeom prst="rect">
            <a:avLst/>
          </a:prstGeom>
          <a:noFill/>
          <a:ln w="9525">
            <a:noFill/>
            <a:miter lim="800000"/>
            <a:headEnd/>
            <a:tailEnd/>
          </a:ln>
        </p:spPr>
      </p:pic>
      <p:sp>
        <p:nvSpPr>
          <p:cNvPr id="12292" name="Text Box 3"/>
          <p:cNvSpPr txBox="1">
            <a:spLocks noChangeArrowheads="1"/>
          </p:cNvSpPr>
          <p:nvPr/>
        </p:nvSpPr>
        <p:spPr bwMode="auto">
          <a:xfrm>
            <a:off x="468313" y="2492375"/>
            <a:ext cx="8207375" cy="2678113"/>
          </a:xfrm>
          <a:prstGeom prst="rect">
            <a:avLst/>
          </a:prstGeom>
          <a:noFill/>
          <a:ln w="9525">
            <a:noFill/>
            <a:miter lim="800000"/>
            <a:headEnd/>
            <a:tailEnd/>
          </a:ln>
        </p:spPr>
        <p:txBody>
          <a:bodyPr>
            <a:spAutoFit/>
          </a:bodyPr>
          <a:lstStyle/>
          <a:p>
            <a:pPr algn="ctr" eaLnBrk="1" hangingPunct="1"/>
            <a:r>
              <a:rPr lang="pt-BR" sz="4200">
                <a:solidFill>
                  <a:srgbClr val="687995"/>
                </a:solidFill>
                <a:cs typeface="Arial" pitchFamily="34" charset="0"/>
                <a:sym typeface="Arial" pitchFamily="34" charset="0"/>
              </a:rPr>
              <a:t>O Perispírito é </a:t>
            </a:r>
            <a:r>
              <a:rPr lang="pt-BR" sz="4200" b="1">
                <a:solidFill>
                  <a:srgbClr val="687995"/>
                </a:solidFill>
                <a:cs typeface="Arial" pitchFamily="34" charset="0"/>
                <a:sym typeface="Arial" pitchFamily="34" charset="0"/>
              </a:rPr>
              <a:t>formado</a:t>
            </a:r>
            <a:br>
              <a:rPr lang="pt-BR" sz="4200">
                <a:solidFill>
                  <a:srgbClr val="687995"/>
                </a:solidFill>
                <a:cs typeface="Arial" pitchFamily="34" charset="0"/>
                <a:sym typeface="Arial" pitchFamily="34" charset="0"/>
              </a:rPr>
            </a:br>
            <a:r>
              <a:rPr lang="pt-BR" sz="4200">
                <a:solidFill>
                  <a:srgbClr val="687995"/>
                </a:solidFill>
                <a:cs typeface="Arial" pitchFamily="34" charset="0"/>
                <a:sym typeface="Arial" pitchFamily="34" charset="0"/>
              </a:rPr>
              <a:t>pelo </a:t>
            </a:r>
            <a:r>
              <a:rPr lang="pt-BR" sz="4200" b="1">
                <a:solidFill>
                  <a:srgbClr val="687995"/>
                </a:solidFill>
                <a:cs typeface="Arial" pitchFamily="34" charset="0"/>
                <a:sym typeface="Arial" pitchFamily="34" charset="0"/>
              </a:rPr>
              <a:t>fluido</a:t>
            </a:r>
            <a:r>
              <a:rPr lang="pt-BR" sz="4200">
                <a:solidFill>
                  <a:srgbClr val="687995"/>
                </a:solidFill>
                <a:cs typeface="Arial" pitchFamily="34" charset="0"/>
                <a:sym typeface="Arial" pitchFamily="34" charset="0"/>
              </a:rPr>
              <a:t> </a:t>
            </a:r>
            <a:r>
              <a:rPr lang="pt-BR" sz="4200" b="1">
                <a:solidFill>
                  <a:srgbClr val="687995"/>
                </a:solidFill>
                <a:cs typeface="Arial" pitchFamily="34" charset="0"/>
                <a:sym typeface="Arial" pitchFamily="34" charset="0"/>
              </a:rPr>
              <a:t>universal</a:t>
            </a:r>
            <a:endParaRPr lang="pt-BR" sz="4200">
              <a:solidFill>
                <a:srgbClr val="687995"/>
              </a:solidFill>
              <a:cs typeface="Arial" pitchFamily="34" charset="0"/>
              <a:sym typeface="Arial" pitchFamily="34" charset="0"/>
            </a:endParaRPr>
          </a:p>
          <a:p>
            <a:pPr algn="ctr" eaLnBrk="1" hangingPunct="1"/>
            <a:r>
              <a:rPr lang="pt-BR" sz="4200">
                <a:solidFill>
                  <a:srgbClr val="687995"/>
                </a:solidFill>
                <a:cs typeface="Arial" pitchFamily="34" charset="0"/>
                <a:sym typeface="Arial" pitchFamily="34" charset="0"/>
              </a:rPr>
              <a:t>do </a:t>
            </a:r>
            <a:r>
              <a:rPr lang="pt-BR" sz="4200" b="1">
                <a:solidFill>
                  <a:srgbClr val="687995"/>
                </a:solidFill>
                <a:cs typeface="Arial" pitchFamily="34" charset="0"/>
                <a:sym typeface="Arial" pitchFamily="34" charset="0"/>
              </a:rPr>
              <a:t>mundo</a:t>
            </a:r>
            <a:r>
              <a:rPr lang="pt-BR" sz="4200">
                <a:solidFill>
                  <a:srgbClr val="687995"/>
                </a:solidFill>
                <a:cs typeface="Arial" pitchFamily="34" charset="0"/>
                <a:sym typeface="Arial" pitchFamily="34" charset="0"/>
              </a:rPr>
              <a:t> em que</a:t>
            </a:r>
          </a:p>
          <a:p>
            <a:pPr algn="ctr" eaLnBrk="1" hangingPunct="1"/>
            <a:r>
              <a:rPr lang="pt-BR" sz="4200">
                <a:solidFill>
                  <a:srgbClr val="687995"/>
                </a:solidFill>
                <a:cs typeface="Arial" pitchFamily="34" charset="0"/>
                <a:sym typeface="Arial" pitchFamily="34" charset="0"/>
              </a:rPr>
              <a:t>o </a:t>
            </a:r>
            <a:r>
              <a:rPr lang="pt-BR" sz="4200" b="1">
                <a:solidFill>
                  <a:srgbClr val="687995"/>
                </a:solidFill>
                <a:cs typeface="Arial" pitchFamily="34" charset="0"/>
                <a:sym typeface="Arial" pitchFamily="34" charset="0"/>
              </a:rPr>
              <a:t>Espírito </a:t>
            </a:r>
            <a:r>
              <a:rPr lang="pt-BR" sz="4200">
                <a:solidFill>
                  <a:srgbClr val="687995"/>
                </a:solidFill>
                <a:cs typeface="Arial" pitchFamily="34" charset="0"/>
                <a:sym typeface="Arial" pitchFamily="34" charset="0"/>
              </a:rPr>
              <a:t>vai </a:t>
            </a:r>
            <a:r>
              <a:rPr lang="pt-BR" sz="4200" b="1">
                <a:solidFill>
                  <a:srgbClr val="687995"/>
                </a:solidFill>
                <a:cs typeface="Arial" pitchFamily="34" charset="0"/>
                <a:sym typeface="Arial" pitchFamily="34" charset="0"/>
              </a:rPr>
              <a:t>habitar</a:t>
            </a:r>
            <a:endParaRPr lang="pt-BR" sz="4200">
              <a:solidFill>
                <a:srgbClr val="687995"/>
              </a:solidFill>
              <a:cs typeface="Arial" pitchFamily="34" charset="0"/>
              <a:sym typeface="Arial" pitchFamily="34" charset="0"/>
            </a:endParaRPr>
          </a:p>
        </p:txBody>
      </p:sp>
      <p:sp>
        <p:nvSpPr>
          <p:cNvPr id="12293"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28A8B4F3-9FFE-4095-B7B1-2849C0FCA7C7}" type="slidenum">
              <a:rPr lang="pt-BR" sz="1000" b="1">
                <a:solidFill>
                  <a:srgbClr val="687995"/>
                </a:solidFill>
              </a:rPr>
              <a:pPr algn="ctr" eaLnBrk="1" hangingPunct="1"/>
              <a:t>7</a:t>
            </a:fld>
            <a:endParaRPr lang="pt-BR" sz="1000" b="1">
              <a:solidFill>
                <a:srgbClr val="687995"/>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miter lim="800000"/>
            <a:headEnd/>
            <a:tailEnd/>
          </a:ln>
        </p:spPr>
        <p:txBody>
          <a:bodyPr/>
          <a:lstStyle/>
          <a:p>
            <a:fld id="{9988AB03-E8B7-45D3-BBA9-A6FD5F27BD4A}" type="slidenum">
              <a:rPr lang="pt-BR"/>
              <a:pPr/>
              <a:t>8</a:t>
            </a:fld>
            <a:endParaRPr lang="pt-BR"/>
          </a:p>
        </p:txBody>
      </p:sp>
      <p:sp>
        <p:nvSpPr>
          <p:cNvPr id="13315" name="Rectangle 2"/>
          <p:cNvSpPr>
            <a:spLocks noGrp="1" noChangeArrowheads="1"/>
          </p:cNvSpPr>
          <p:nvPr>
            <p:ph type="title"/>
          </p:nvPr>
        </p:nvSpPr>
        <p:spPr bwMode="auto">
          <a:xfrm>
            <a:off x="539750" y="2276475"/>
            <a:ext cx="5745163" cy="2305050"/>
          </a:xfrm>
          <a:noFill/>
          <a:ln>
            <a:miter lim="800000"/>
            <a:headEnd/>
            <a:tailEnd/>
          </a:ln>
        </p:spPr>
        <p:txBody>
          <a:bodyPr wrap="square" lIns="64291" tIns="32146" rIns="64291" bIns="32146" numCol="1" anchor="t" anchorCtr="0" compatLnSpc="1">
            <a:prstTxWarp prst="textNoShape">
              <a:avLst/>
            </a:prstTxWarp>
          </a:bodyPr>
          <a:lstStyle/>
          <a:p>
            <a:pPr algn="r" eaLnBrk="1" hangingPunct="1">
              <a:spcBef>
                <a:spcPct val="30000"/>
              </a:spcBef>
            </a:pPr>
            <a:r>
              <a:rPr lang="pt-BR" sz="4000">
                <a:solidFill>
                  <a:srgbClr val="687995"/>
                </a:solidFill>
                <a:cs typeface="Arial" pitchFamily="34" charset="0"/>
                <a:sym typeface="Arial" pitchFamily="34" charset="0"/>
              </a:rPr>
              <a:t>O Apóstolo </a:t>
            </a:r>
            <a:r>
              <a:rPr lang="pt-BR" sz="4000" b="1">
                <a:solidFill>
                  <a:srgbClr val="687995"/>
                </a:solidFill>
                <a:cs typeface="Arial" pitchFamily="34" charset="0"/>
                <a:sym typeface="Arial" pitchFamily="34" charset="0"/>
              </a:rPr>
              <a:t>Paulo</a:t>
            </a:r>
            <a:br>
              <a:rPr lang="pt-BR" sz="4000">
                <a:solidFill>
                  <a:srgbClr val="687995"/>
                </a:solidFill>
                <a:cs typeface="Arial" pitchFamily="34" charset="0"/>
                <a:sym typeface="Arial" pitchFamily="34" charset="0"/>
              </a:rPr>
            </a:br>
            <a:r>
              <a:rPr lang="pt-BR" sz="4000">
                <a:solidFill>
                  <a:srgbClr val="687995"/>
                </a:solidFill>
                <a:cs typeface="Arial" pitchFamily="34" charset="0"/>
                <a:sym typeface="Arial" pitchFamily="34" charset="0"/>
              </a:rPr>
              <a:t>denominou o Perispírito</a:t>
            </a:r>
            <a:br>
              <a:rPr lang="pt-BR" sz="4000">
                <a:solidFill>
                  <a:srgbClr val="687995"/>
                </a:solidFill>
                <a:cs typeface="Arial" pitchFamily="34" charset="0"/>
                <a:sym typeface="Arial" pitchFamily="34" charset="0"/>
              </a:rPr>
            </a:br>
            <a:r>
              <a:rPr lang="pt-BR" sz="4000">
                <a:solidFill>
                  <a:srgbClr val="687995"/>
                </a:solidFill>
                <a:cs typeface="Arial" pitchFamily="34" charset="0"/>
                <a:sym typeface="Arial" pitchFamily="34" charset="0"/>
              </a:rPr>
              <a:t>de </a:t>
            </a:r>
            <a:r>
              <a:rPr lang="pt-BR" sz="4000" b="1">
                <a:solidFill>
                  <a:srgbClr val="687995"/>
                </a:solidFill>
                <a:cs typeface="Arial" pitchFamily="34" charset="0"/>
                <a:sym typeface="Arial" pitchFamily="34" charset="0"/>
              </a:rPr>
              <a:t>Corpo</a:t>
            </a:r>
            <a:r>
              <a:rPr lang="pt-BR" sz="4000">
                <a:solidFill>
                  <a:srgbClr val="687995"/>
                </a:solidFill>
                <a:cs typeface="Arial" pitchFamily="34" charset="0"/>
                <a:sym typeface="Arial" pitchFamily="34" charset="0"/>
              </a:rPr>
              <a:t> </a:t>
            </a:r>
            <a:r>
              <a:rPr lang="pt-BR" sz="4000" b="1">
                <a:solidFill>
                  <a:srgbClr val="687995"/>
                </a:solidFill>
                <a:cs typeface="Arial" pitchFamily="34" charset="0"/>
                <a:sym typeface="Arial" pitchFamily="34" charset="0"/>
              </a:rPr>
              <a:t>Espiritual</a:t>
            </a:r>
            <a:r>
              <a:rPr lang="pt-BR" sz="4000">
                <a:solidFill>
                  <a:srgbClr val="687995"/>
                </a:solidFill>
                <a:cs typeface="Arial" pitchFamily="34" charset="0"/>
                <a:sym typeface="Arial" pitchFamily="34" charset="0"/>
              </a:rPr>
              <a:t> </a:t>
            </a:r>
            <a:br>
              <a:rPr lang="pt-BR" sz="4000">
                <a:solidFill>
                  <a:srgbClr val="687995"/>
                </a:solidFill>
                <a:cs typeface="Arial" pitchFamily="34" charset="0"/>
                <a:sym typeface="Arial" pitchFamily="34" charset="0"/>
              </a:rPr>
            </a:br>
            <a:r>
              <a:rPr lang="pt-BR" sz="2400" i="1">
                <a:solidFill>
                  <a:srgbClr val="687995"/>
                </a:solidFill>
                <a:cs typeface="Arial" pitchFamily="34" charset="0"/>
                <a:sym typeface="Arial" pitchFamily="34" charset="0"/>
              </a:rPr>
              <a:t>(1 Cor, 15:44) </a:t>
            </a:r>
            <a:r>
              <a:rPr lang="pt-BR" sz="2400">
                <a:solidFill>
                  <a:srgbClr val="687995"/>
                </a:solidFill>
                <a:cs typeface="Arial" pitchFamily="34" charset="0"/>
                <a:sym typeface="Arial" pitchFamily="34" charset="0"/>
              </a:rPr>
              <a:t>  </a:t>
            </a:r>
            <a:endParaRPr lang="pt-BR" sz="2400">
              <a:solidFill>
                <a:srgbClr val="687995"/>
              </a:solidFill>
            </a:endParaRPr>
          </a:p>
        </p:txBody>
      </p:sp>
      <p:pic>
        <p:nvPicPr>
          <p:cNvPr id="13316" name="Picture 4" descr="ANd9GcS0Gw3rHBs55gPwZRz63yrwHSfMKrQ4AC2lxGjJsZlYQYW0vlOU"/>
          <p:cNvPicPr>
            <a:picLocks noChangeAspect="1" noChangeArrowheads="1"/>
          </p:cNvPicPr>
          <p:nvPr/>
        </p:nvPicPr>
        <p:blipFill>
          <a:blip r:embed="rId3"/>
          <a:srcRect/>
          <a:stretch>
            <a:fillRect/>
          </a:stretch>
        </p:blipFill>
        <p:spPr bwMode="auto">
          <a:xfrm>
            <a:off x="6516688" y="2205038"/>
            <a:ext cx="1616075" cy="2374900"/>
          </a:xfrm>
          <a:prstGeom prst="rect">
            <a:avLst/>
          </a:prstGeom>
          <a:noFill/>
          <a:ln w="12700">
            <a:solidFill>
              <a:srgbClr val="000000"/>
            </a:solid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miter lim="800000"/>
            <a:headEnd/>
            <a:tailEnd/>
          </a:ln>
        </p:spPr>
        <p:txBody>
          <a:bodyPr/>
          <a:lstStyle/>
          <a:p>
            <a:fld id="{ECFA83F7-24E7-4181-A812-9D779590427A}" type="slidenum">
              <a:rPr lang="pt-BR"/>
              <a:pPr/>
              <a:t>9</a:t>
            </a:fld>
            <a:endParaRPr lang="pt-BR"/>
          </a:p>
        </p:txBody>
      </p:sp>
      <p:pic>
        <p:nvPicPr>
          <p:cNvPr id="14339" name="Picture 2" descr="8-slide"/>
          <p:cNvPicPr>
            <a:picLocks noChangeAspect="1" noChangeArrowheads="1"/>
          </p:cNvPicPr>
          <p:nvPr/>
        </p:nvPicPr>
        <p:blipFill>
          <a:blip r:embed="rId3"/>
          <a:srcRect/>
          <a:stretch>
            <a:fillRect/>
          </a:stretch>
        </p:blipFill>
        <p:spPr bwMode="auto">
          <a:xfrm>
            <a:off x="7938" y="1588"/>
            <a:ext cx="9136062" cy="6856412"/>
          </a:xfrm>
          <a:prstGeom prst="rect">
            <a:avLst/>
          </a:prstGeom>
          <a:noFill/>
          <a:ln w="9525">
            <a:noFill/>
            <a:miter lim="800000"/>
            <a:headEnd/>
            <a:tailEnd/>
          </a:ln>
        </p:spPr>
      </p:pic>
      <p:sp>
        <p:nvSpPr>
          <p:cNvPr id="14340" name="Rectangle 3"/>
          <p:cNvSpPr>
            <a:spLocks/>
          </p:cNvSpPr>
          <p:nvPr/>
        </p:nvSpPr>
        <p:spPr bwMode="auto">
          <a:xfrm>
            <a:off x="971550" y="3214688"/>
            <a:ext cx="7129463" cy="1727200"/>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PROPRIEDADES</a:t>
            </a:r>
          </a:p>
          <a:p>
            <a:pPr algn="ctr" defTabSz="642938" eaLnBrk="1"/>
            <a:r>
              <a:rPr lang="pt-BR" sz="5400" b="1">
                <a:solidFill>
                  <a:schemeClr val="bg1"/>
                </a:solidFill>
                <a:sym typeface="Helvetica Light" charset="0"/>
              </a:rPr>
              <a:t>DO PERISPÍRITO</a:t>
            </a:r>
            <a:endParaRPr lang="pt-BR" sz="5400">
              <a:solidFill>
                <a:schemeClr val="bg1"/>
              </a:solidFill>
              <a:sym typeface="Helvetica Light" charset="0"/>
            </a:endParaRPr>
          </a:p>
        </p:txBody>
      </p:sp>
      <p:sp>
        <p:nvSpPr>
          <p:cNvPr id="14341"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F20DAA20-1C87-4F84-9081-EDD33833FCCC}" type="slidenum">
              <a:rPr lang="pt-BR" sz="1000" b="1">
                <a:solidFill>
                  <a:srgbClr val="687995"/>
                </a:solidFill>
              </a:rPr>
              <a:pPr algn="ctr" eaLnBrk="1" hangingPunct="1"/>
              <a:t>9</a:t>
            </a:fld>
            <a:endParaRPr lang="pt-BR" sz="1000" b="1">
              <a:solidFill>
                <a:srgbClr val="687995"/>
              </a:solidFill>
            </a:endParaRPr>
          </a:p>
        </p:txBody>
      </p:sp>
    </p:spTree>
  </p:cSld>
  <p:clrMapOvr>
    <a:masterClrMapping/>
  </p:clrMapOvr>
  <p:transition spd="med"/>
</p:sld>
</file>

<file path=ppt/theme/theme1.xml><?xml version="1.0" encoding="utf-8"?>
<a:theme xmlns:a="http://schemas.openxmlformats.org/drawingml/2006/main" name="GEPE_GEM_Unidade1_Aula4">
  <a:themeElements>
    <a:clrScheme name="GEPE_GEM_Unidade1_Aul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PE_GEM_Unidade1_Aula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PE_GEM_Unidade1_Aul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PE_GEM_Unidade1_Aula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PE_GEM_Unidade1_Aula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PE_GEM_Unidade1_Aula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PE_GEM_Unidade1_Aula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PE_GEM_Unidade1_Aula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PE_GEM_Unidade1_Aula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PE_GEM_Unidade1_Aula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PE_GEM_Unidade1_Aula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PE_GEM_Unidade1_Aula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PE_GEM_Unidade1_Aula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PE_GEM_Unidade1_Aula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2626</TotalTime>
  <Words>2603</Words>
  <Application>Microsoft Office PowerPoint</Application>
  <PresentationFormat>Apresentação na tela (4:3)</PresentationFormat>
  <Paragraphs>359</Paragraphs>
  <Slides>66</Slides>
  <Notes>47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66</vt:i4>
      </vt:variant>
    </vt:vector>
  </HeadingPairs>
  <TitlesOfParts>
    <vt:vector size="71" baseType="lpstr">
      <vt:lpstr>ＭＳ Ｐゴシック</vt:lpstr>
      <vt:lpstr>Arial</vt:lpstr>
      <vt:lpstr>Helvetica Light</vt:lpstr>
      <vt:lpstr>Verdana</vt:lpstr>
      <vt:lpstr>GEPE_GEM_Unidade1_Aula4</vt:lpstr>
      <vt:lpstr>Apresentação do PowerPoint</vt:lpstr>
      <vt:lpstr>Apresentação do PowerPoint</vt:lpstr>
      <vt:lpstr>Apresentação do PowerPoint</vt:lpstr>
      <vt:lpstr>Apresentação do PowerPoint</vt:lpstr>
      <vt:lpstr>É por meio do Perispírito que o intercâmbio mediúnico ocorre</vt:lpstr>
      <vt:lpstr>Apresentação do PowerPoint</vt:lpstr>
      <vt:lpstr>Apresentação do PowerPoint</vt:lpstr>
      <vt:lpstr>O Apóstolo Paulo denominou o Perispírito de Corpo Espiritual  (1 Cor, 15:44)   </vt:lpstr>
      <vt:lpstr>Apresentação do PowerPoint</vt:lpstr>
      <vt:lpstr>Imponderabilidade</vt:lpstr>
      <vt:lpstr>Flexibilidade</vt:lpstr>
      <vt:lpstr>Expansibilidade</vt:lpstr>
      <vt:lpstr>Penetrabilidade</vt:lpstr>
      <vt:lpstr>Assimila fluidos</vt:lpstr>
      <vt:lpstr>Invisível</vt:lpstr>
      <vt:lpstr>Intangível</vt:lpstr>
      <vt:lpstr>Plasticidade</vt:lpstr>
      <vt:lpstr>Apresentação do PowerPoint</vt:lpstr>
      <vt:lpstr>É o veículo do pensamento do Espírito e o instrumento direto de sua vontade e ação Therezinha Oliveira </vt:lpstr>
      <vt:lpstr>Faz a relação do Espírito com o meio em que se encontre Therezinha Oliveira</vt:lpstr>
      <vt:lpstr>Comprova a existência do Espírito e torna reconhecida sua individualidade Therezinha Oliveira</vt:lpstr>
      <vt:lpstr>Serve de molde ao corpo físico Therezinha Oliveira</vt:lpstr>
      <vt:lpstr>Apresentação do PowerPoint</vt:lpstr>
      <vt:lpstr>As sensações, para os Espíritos, estão localizadas em todo o Perispírito Therezinha Oliveira</vt:lpstr>
      <vt:lpstr>Em Espíritos inferiores, os fluidos são tão materializados que lhes podem dar até a sensação de frio, de fome Therezinha Oliveira</vt:lpstr>
      <vt:lpstr>O Espírito pode agir sobre a matéria, sobre nosso corpo físico ou sobre nosso Perispírito</vt:lpstr>
      <vt:lpstr>Apresentação do PowerPoint</vt:lpstr>
      <vt:lpstr>Responsável pela relação entre o Espírito e o corpo físico</vt:lpstr>
      <vt:lpstr>O Perispírito é impregnado de fluido vital</vt:lpstr>
      <vt:lpstr>Apresentação do PowerPoint</vt:lpstr>
      <vt:lpstr>O intercâmbio entre desencarnados e encarnados ocorre por causa das propriedades do Perispírito </vt:lpstr>
      <vt:lpstr>Apresentação do PowerPoint</vt:lpstr>
      <vt:lpstr>Apresentação do PowerPoint</vt:lpstr>
      <vt:lpstr>É por causa do Perispírito e da disposição orgânica que o intercâmbio acontece</vt:lpstr>
      <vt:lpstr>O Espírito para agir sobre a matéria precisa da doação de fluido vital do Perispírito de um médium de efeitos físicos</vt:lpstr>
      <vt:lpstr>Apresentação do PowerPoint</vt:lpstr>
      <vt:lpstr>A ligação do Espírito ao corpo físico se dá pelo perispírito, e acontece no momento da reencarnação, não podendo ser desfeita, a não ser no desencarne</vt:lpstr>
      <vt:lpstr>Apresentação do PowerPoint</vt:lpstr>
      <vt:lpstr>Nas comunicações mediúnicas de efeitos inteligentes há  relação entre o grau de consciência e a expansão perispiritual</vt:lpstr>
      <vt:lpstr>Há médiuns inconscientes, semiconscientes e conscientes</vt:lpstr>
      <vt:lpstr>Apresentação do PowerPoint</vt:lpstr>
      <vt:lpstr>Apresentação do PowerPoint</vt:lpstr>
      <vt:lpstr>O médium semiconsciente é uma transição entre o médium consciente e o médium inconsciente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Caixa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Roberto Alves</cp:lastModifiedBy>
  <cp:revision>256</cp:revision>
  <dcterms:created xsi:type="dcterms:W3CDTF">2012-11-15T17:55:20Z</dcterms:created>
  <dcterms:modified xsi:type="dcterms:W3CDTF">2016-08-13T18:20:58Z</dcterms:modified>
</cp:coreProperties>
</file>