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99" r:id="rId3"/>
    <p:sldId id="337" r:id="rId4"/>
    <p:sldId id="265" r:id="rId5"/>
    <p:sldId id="338" r:id="rId6"/>
    <p:sldId id="339" r:id="rId7"/>
    <p:sldId id="341" r:id="rId8"/>
    <p:sldId id="353" r:id="rId9"/>
    <p:sldId id="342" r:id="rId10"/>
    <p:sldId id="266" r:id="rId11"/>
    <p:sldId id="343" r:id="rId12"/>
    <p:sldId id="344" r:id="rId13"/>
    <p:sldId id="345" r:id="rId14"/>
    <p:sldId id="363" r:id="rId15"/>
    <p:sldId id="349" r:id="rId16"/>
    <p:sldId id="350" r:id="rId17"/>
    <p:sldId id="351" r:id="rId18"/>
    <p:sldId id="352" r:id="rId19"/>
    <p:sldId id="354" r:id="rId20"/>
    <p:sldId id="355" r:id="rId21"/>
    <p:sldId id="359" r:id="rId22"/>
    <p:sldId id="356" r:id="rId23"/>
    <p:sldId id="361" r:id="rId24"/>
    <p:sldId id="358" r:id="rId25"/>
    <p:sldId id="360" r:id="rId26"/>
    <p:sldId id="300" r:id="rId27"/>
    <p:sldId id="308" r:id="rId28"/>
    <p:sldId id="309" r:id="rId29"/>
    <p:sldId id="364" r:id="rId30"/>
    <p:sldId id="313" r:id="rId31"/>
    <p:sldId id="368" r:id="rId32"/>
    <p:sldId id="365" r:id="rId33"/>
    <p:sldId id="366" r:id="rId34"/>
    <p:sldId id="369" r:id="rId35"/>
    <p:sldId id="370" r:id="rId36"/>
    <p:sldId id="371" r:id="rId37"/>
    <p:sldId id="372" r:id="rId38"/>
    <p:sldId id="374" r:id="rId39"/>
    <p:sldId id="375" r:id="rId40"/>
    <p:sldId id="377" r:id="rId41"/>
    <p:sldId id="378" r:id="rId42"/>
    <p:sldId id="379" r:id="rId43"/>
    <p:sldId id="386" r:id="rId44"/>
    <p:sldId id="387" r:id="rId45"/>
    <p:sldId id="380" r:id="rId46"/>
    <p:sldId id="381" r:id="rId47"/>
    <p:sldId id="383" r:id="rId48"/>
    <p:sldId id="384" r:id="rId49"/>
    <p:sldId id="385" r:id="rId50"/>
    <p:sldId id="388" r:id="rId51"/>
    <p:sldId id="389" r:id="rId52"/>
    <p:sldId id="362" r:id="rId5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3399"/>
    <a:srgbClr val="000066"/>
    <a:srgbClr val="687995"/>
    <a:srgbClr val="7C7995"/>
    <a:srgbClr val="FFFF99"/>
    <a:srgbClr val="0033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531" autoAdjust="0"/>
  </p:normalViewPr>
  <p:slideViewPr>
    <p:cSldViewPr>
      <p:cViewPr varScale="1">
        <p:scale>
          <a:sx n="64" d="100"/>
          <a:sy n="64" d="100"/>
        </p:scale>
        <p:origin x="197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1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2CA9569-486C-46FC-8432-F961DA05F247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549D0A-3087-4545-844B-EA8DD4E8800B}" type="slidenum">
              <a:rPr lang="pt-BR"/>
              <a:pPr/>
              <a:t>1</a:t>
            </a:fld>
            <a:endParaRPr lang="pt-BR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Conforme os seus efeitos, o tipo de fenômeno que produz, a mediunidade classifica-se em: </a:t>
            </a:r>
            <a:r>
              <a:rPr lang="pt-BR" dirty="0" smtClean="0"/>
              <a:t>Mediunidade de efeitos físicos e mediunidade de efeitos</a:t>
            </a:r>
            <a:r>
              <a:rPr lang="pt-BR" baseline="0" dirty="0" smtClean="0"/>
              <a:t> inteligentes</a:t>
            </a:r>
            <a:endParaRPr lang="pt-BR" dirty="0" smtClean="0"/>
          </a:p>
          <a:p>
            <a:pPr eaLnBrk="1" hangingPunct="1"/>
            <a:endParaRPr lang="pt-BR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PRIMEIRA UNIDADE – MEDIUNIDADE E SUA PRÁTICA</a:t>
            </a:r>
          </a:p>
          <a:p>
            <a:pPr eaLnBrk="1" hangingPunct="1"/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Capítulo 3 – Classificação da Mediunidade</a:t>
            </a:r>
          </a:p>
        </p:txBody>
      </p:sp>
    </p:spTree>
    <p:extLst>
      <p:ext uri="{BB962C8B-B14F-4D97-AF65-F5344CB8AC3E}">
        <p14:creationId xmlns:p14="http://schemas.microsoft.com/office/powerpoint/2010/main" val="3053747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75297F-CADE-4D5C-87EF-C168A954E4EE}" type="slidenum">
              <a:rPr lang="pt-BR"/>
              <a:pPr/>
              <a:t>11</a:t>
            </a:fld>
            <a:endParaRPr lang="pt-BR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Levitação: um ser ou objeto é suspenso no ar, aparentemente contrariando a lei da gravidade</a:t>
            </a:r>
            <a:endParaRPr lang="pt-B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1526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A44148-ACCC-4DAF-950C-449CEE00A454}" type="slidenum">
              <a:rPr lang="pt-BR"/>
              <a:pPr/>
              <a:t>12</a:t>
            </a:fld>
            <a:endParaRPr lang="pt-B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Transporte: um ser ou objeto é levado de um local para outro</a:t>
            </a:r>
            <a:endParaRPr lang="pt-BR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485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C7438D-2794-46A7-A514-37E0C1A51458}" type="slidenum">
              <a:rPr lang="pt-BR"/>
              <a:pPr/>
              <a:t>13</a:t>
            </a:fld>
            <a:endParaRPr lang="pt-BR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Modificadores ou </a:t>
            </a:r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plasmadores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: tais como a fervura da água ou a mudança de sua composição, cor, cheiro, gosto </a:t>
            </a:r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etc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, sem que se use nenhum processo material para isso</a:t>
            </a:r>
          </a:p>
          <a:p>
            <a:pPr eaLnBrk="1" hangingPunct="1"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Destacam-se nesta ordem de fenômenos:</a:t>
            </a:r>
            <a:b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d. l) Moldagens: por exemplo, de flores ou mãos em parafina fervente</a:t>
            </a:r>
            <a:b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d. 2) Materialização: formação (parcial ou total) de coisas ou corpos. Costumam ser temporárias; as duradouras talvez sejam mais um fenômeno de transporte</a:t>
            </a:r>
            <a:b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d.3) Transfiguração: modificação dos traços fisionômicos do médium ou do seu aspecto geral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Efeito:</a:t>
            </a:r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Sonoro, luminoso, motor, modificador, voz direta, escrita</a:t>
            </a:r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direta, cura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2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A1F7AA-572D-43CE-87B6-E122A3423AE3}" type="slidenum">
              <a:rPr lang="pt-BR"/>
              <a:pPr/>
              <a:t>14</a:t>
            </a:fld>
            <a:endParaRPr lang="pt-BR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Materialização: formação (parcial ou total) de coisas ou corpos</a:t>
            </a:r>
          </a:p>
          <a:p>
            <a:pPr eaLnBrk="1" hangingPunct="1"/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Costumam ser temporárias; as duradouras talvez sejam mais um fenômeno de transporte</a:t>
            </a:r>
            <a:endParaRPr lang="pt-BR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endParaRPr lang="pt-B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1181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663C97-A149-443D-BEDC-6D555583A83B}" type="slidenum">
              <a:rPr lang="pt-BR"/>
              <a:pPr/>
              <a:t>15</a:t>
            </a:fld>
            <a:endParaRPr lang="pt-BR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Transfiguração: modificação dos traços fisionômicos do médium ou do seu aspecto geral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6999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07DC0F6-7083-4149-812C-6D8F46A6BB42}" type="slidenum">
              <a:rPr lang="pt-BR"/>
              <a:pPr/>
              <a:t>16</a:t>
            </a:fld>
            <a:endParaRPr lang="pt-BR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Voz direta: produção de som correspondente à voz humana, articulada e audível por todos os presentes</a:t>
            </a:r>
          </a:p>
          <a:p>
            <a:pPr eaLnBrk="1" hangingPunct="1">
              <a:defRPr/>
            </a:pPr>
            <a:endParaRPr lang="pt-BR" sz="1200" b="1" i="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Efeito:</a:t>
            </a:r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Sonoro, luminoso, motor, modificador, voz direta, escrita</a:t>
            </a:r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direta, cura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583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CBC69A6-FDEB-4761-8113-ACC79020BA74}" type="slidenum">
              <a:rPr lang="pt-BR"/>
              <a:pPr/>
              <a:t>17</a:t>
            </a:fld>
            <a:endParaRPr lang="pt-BR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Escrita direta: produção de escrita sem o concurso de mãos humanas</a:t>
            </a:r>
          </a:p>
          <a:p>
            <a:pPr eaLnBrk="1" hangingPunct="1">
              <a:defRPr/>
            </a:pPr>
            <a:endParaRPr lang="pt-BR" sz="1200" b="1" i="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Efeito:</a:t>
            </a:r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Sonoro, luminoso, motor, modificador, voz direta, escrita</a:t>
            </a:r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direta, cura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428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2F78FC-29BB-47E3-B2E4-5A49B1E016ED}" type="slidenum">
              <a:rPr lang="pt-BR"/>
              <a:pPr/>
              <a:t>18</a:t>
            </a:fld>
            <a:endParaRPr lang="pt-BR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Curas: alteração benéfica no corpo físico, produzida por evidente intervenção de Espíritos em ação instantânea, tendo o médium apenas fornecido o ectoplasma</a:t>
            </a:r>
          </a:p>
          <a:p>
            <a:pPr eaLnBrk="1" hangingPunct="1">
              <a:defRPr/>
            </a:pPr>
            <a:endParaRPr lang="pt-BR" sz="1200" b="1" i="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Efeito:</a:t>
            </a:r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Sonoro, luminoso, motor, modificador, voz direta, escrita</a:t>
            </a:r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direta, cura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971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Mediunidade de efeitos inteligentes (também chamados intelectuais ou subjetivos)</a:t>
            </a:r>
            <a:b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É aquela em que os fenómenos ocorrem na esfera subjetiva do médium, não ferindo os cinco sentidos dos observadores, mas, sim, a racionalidade e o intelecto do médium</a:t>
            </a:r>
            <a:b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a) Vidência: quando o médium vê no campo fluídico</a:t>
            </a:r>
            <a:b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b) Audiência ou audição: quando o médium ouve no campo fluídico</a:t>
            </a:r>
            <a:b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c) Psicofonia: quando o Espírito fala por meio do médium</a:t>
            </a:r>
            <a:b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d) Psicografia: quando o Espírito leva o médium a escrever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A9569-486C-46FC-8432-F961DA05F247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479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C2FFAB-CD9F-4C23-B971-AB1443B6F1E3}" type="slidenum">
              <a:rPr lang="pt-BR"/>
              <a:pPr/>
              <a:t>20</a:t>
            </a:fld>
            <a:endParaRPr lang="pt-BR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A Mediunidade de efeitos INTELIGENTES é chamada de SUBJETIVA </a:t>
            </a:r>
            <a:r>
              <a:rPr lang="pt-BR" b="1" dirty="0" smtClean="0">
                <a:latin typeface="Arial" pitchFamily="34" charset="0"/>
                <a:ea typeface="ＭＳ Ｐゴシック" pitchFamily="34" charset="-128"/>
              </a:rPr>
              <a:t>porque PARA CADA médium é específica</a:t>
            </a:r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, é única, ela ocorre na esfera subjetiva do médium.</a:t>
            </a:r>
          </a:p>
          <a:p>
            <a:pPr eaLnBrk="1" hangingPunct="1"/>
            <a:endParaRPr lang="pt-B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1967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Conforme seus efeitos, o tipo de fenômeno que produz, a mediunidade classifica-se em: </a:t>
            </a:r>
            <a:r>
              <a:rPr lang="pt-BR" dirty="0" smtClean="0"/>
              <a:t>Mediunidade de efeitos físicos e mediunidade de efeitos</a:t>
            </a:r>
            <a:r>
              <a:rPr lang="pt-BR" baseline="0" dirty="0" smtClean="0"/>
              <a:t> inteligentes</a:t>
            </a:r>
            <a:endParaRPr lang="pt-BR" dirty="0" smtClean="0"/>
          </a:p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1. Mediunidade de efeitos físicos (também chamados efeitos  materiais ou efeitos objetivos)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É aquela em que a ação dos Espíritos </a:t>
            </a:r>
            <a:r>
              <a:rPr lang="pt-BR" sz="1200" b="0" i="0" u="sng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produz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efeitos na maioria, </a:t>
            </a:r>
            <a:r>
              <a:rPr lang="pt-BR" sz="1200" b="0" i="0" u="sng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fenômenos</a:t>
            </a:r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que sensibilizam diretamente os órgãos dos sentidos dos observadores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2. Mediunidade de efeitos inteligentes (também chamados efeitos intelectuais ou efeitos subjetivos)</a:t>
            </a:r>
          </a:p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É aquela em que os fenômenos ocorrem na esfera subjetiva do médium, não ferindo os cinco sentidos dos observadores, mas, sim, a racionalidade e o intelecto do médium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A9569-486C-46FC-8432-F961DA05F24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9209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EF7BCC-DB0E-4AF2-BA03-22683515B9FF}" type="slidenum">
              <a:rPr lang="pt-BR"/>
              <a:pPr/>
              <a:t>21</a:t>
            </a:fld>
            <a:endParaRPr lang="pt-B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Psicofonia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: quando o Espírito fala por meio do médium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5972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AA492C-768C-4131-A981-57D3F519F7A9}" type="slidenum">
              <a:rPr lang="pt-BR"/>
              <a:pPr/>
              <a:t>22</a:t>
            </a:fld>
            <a:endParaRPr lang="pt-B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Psicografia: quando o Espírito leva o médium a escrever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0946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B7939DB-5691-4F29-9154-EFE581CA3D25}" type="slidenum">
              <a:rPr lang="pt-BR"/>
              <a:pPr/>
              <a:t>23</a:t>
            </a:fld>
            <a:endParaRPr lang="pt-B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Vidência: quando o médium vê no campo fluídico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2023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473AAA-5441-43D0-BE34-5C54C1F399DC}" type="slidenum">
              <a:rPr lang="pt-BR"/>
              <a:pPr/>
              <a:t>24</a:t>
            </a:fld>
            <a:endParaRPr lang="pt-B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Audiência ou audição: quando o médium ouve no campo fluídico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1497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814AD4-6F11-4757-83C5-5CBE030F6E21}" type="slidenum">
              <a:rPr lang="pt-BR"/>
              <a:pPr/>
              <a:t>25</a:t>
            </a:fld>
            <a:endParaRPr lang="pt-B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9285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C42537-6815-49A2-A089-87C39244CEA5}" type="slidenum">
              <a:rPr lang="pt-BR"/>
              <a:pPr/>
              <a:t>26</a:t>
            </a:fld>
            <a:endParaRPr lang="pt-B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mtClean="0">
                <a:latin typeface="Arial" pitchFamily="34" charset="0"/>
                <a:ea typeface="ＭＳ Ｐゴシック" pitchFamily="34" charset="-128"/>
              </a:rPr>
              <a:t>Capítulo 2 – Temas de atitudes diárias </a:t>
            </a:r>
          </a:p>
          <a:p>
            <a:pPr eaLnBrk="1" hangingPunct="1"/>
            <a:r>
              <a:rPr lang="pt-BR" smtClean="0">
                <a:latin typeface="Arial" pitchFamily="34" charset="0"/>
                <a:ea typeface="ＭＳ Ｐゴシック" pitchFamily="34" charset="-128"/>
              </a:rPr>
              <a:t>8. Imperfeições morais. Pág. 63</a:t>
            </a:r>
          </a:p>
        </p:txBody>
      </p:sp>
    </p:spTree>
    <p:extLst>
      <p:ext uri="{BB962C8B-B14F-4D97-AF65-F5344CB8AC3E}">
        <p14:creationId xmlns:p14="http://schemas.microsoft.com/office/powerpoint/2010/main" val="376306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A moral </a:t>
            </a:r>
          </a:p>
          <a:p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Vícios,</a:t>
            </a:r>
            <a:r>
              <a:rPr lang="pt-BR" baseline="0" dirty="0" smtClean="0">
                <a:latin typeface="Arial" pitchFamily="34" charset="0"/>
                <a:ea typeface="ＭＳ Ｐゴシック" pitchFamily="34" charset="-128"/>
              </a:rPr>
              <a:t> paixões e defeitos</a:t>
            </a:r>
          </a:p>
          <a:p>
            <a:r>
              <a:rPr lang="pt-BR" baseline="0" dirty="0" smtClean="0">
                <a:latin typeface="Arial" pitchFamily="34" charset="0"/>
                <a:ea typeface="ＭＳ Ｐゴシック" pitchFamily="34" charset="-128"/>
              </a:rPr>
              <a:t>Origem das imperfeições morais</a:t>
            </a:r>
          </a:p>
          <a:p>
            <a:r>
              <a:rPr lang="pt-BR" baseline="0" dirty="0" smtClean="0">
                <a:latin typeface="Arial" pitchFamily="34" charset="0"/>
                <a:ea typeface="ＭＳ Ｐゴシック" pitchFamily="34" charset="-128"/>
              </a:rPr>
              <a:t>Como combater as imperfeições morais</a:t>
            </a:r>
          </a:p>
          <a:p>
            <a:endParaRPr lang="pt-BR" dirty="0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427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2EB3FF-DB75-4F24-9306-7E9F19CB82E3}" type="slidenum">
              <a:rPr lang="pt-BR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5601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1F71DA-54C6-4067-968F-FD4167AAA3E2}" type="slidenum">
              <a:rPr lang="pt-BR"/>
              <a:pPr/>
              <a:t>28</a:t>
            </a:fld>
            <a:endParaRPr lang="pt-B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A moral </a:t>
            </a:r>
          </a:p>
          <a:p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Vícios,</a:t>
            </a:r>
            <a:r>
              <a:rPr lang="pt-BR" baseline="0" dirty="0" smtClean="0">
                <a:latin typeface="Arial" pitchFamily="34" charset="0"/>
                <a:ea typeface="ＭＳ Ｐゴシック" pitchFamily="34" charset="-128"/>
              </a:rPr>
              <a:t> paixões e defeitos</a:t>
            </a:r>
          </a:p>
          <a:p>
            <a:r>
              <a:rPr lang="pt-BR" baseline="0" dirty="0" smtClean="0">
                <a:latin typeface="Arial" pitchFamily="34" charset="0"/>
                <a:ea typeface="ＭＳ Ｐゴシック" pitchFamily="34" charset="-128"/>
              </a:rPr>
              <a:t>Origem das imperfeições morais</a:t>
            </a:r>
          </a:p>
          <a:p>
            <a:r>
              <a:rPr lang="pt-BR" baseline="0" dirty="0" smtClean="0">
                <a:latin typeface="Arial" pitchFamily="34" charset="0"/>
                <a:ea typeface="ＭＳ Ｐゴシック" pitchFamily="34" charset="-128"/>
              </a:rPr>
              <a:t>Como combater as imperfeições morais</a:t>
            </a:r>
          </a:p>
          <a:p>
            <a:pPr eaLnBrk="1" hangingPunct="1"/>
            <a:endParaRPr lang="pt-B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373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F93E9F-1D24-43AF-BE9E-7573EE66CB09}" type="slidenum">
              <a:rPr lang="pt-BR"/>
              <a:pPr/>
              <a:t>29</a:t>
            </a:fld>
            <a:endParaRPr lang="pt-B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A moral </a:t>
            </a:r>
          </a:p>
          <a:p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Vícios,</a:t>
            </a:r>
            <a:r>
              <a:rPr lang="pt-BR" baseline="0" dirty="0" smtClean="0">
                <a:latin typeface="Arial" pitchFamily="34" charset="0"/>
                <a:ea typeface="ＭＳ Ｐゴシック" pitchFamily="34" charset="-128"/>
              </a:rPr>
              <a:t> paixões e defeitos</a:t>
            </a:r>
          </a:p>
          <a:p>
            <a:r>
              <a:rPr lang="pt-BR" baseline="0" dirty="0" smtClean="0">
                <a:latin typeface="Arial" pitchFamily="34" charset="0"/>
                <a:ea typeface="ＭＳ Ｐゴシック" pitchFamily="34" charset="-128"/>
              </a:rPr>
              <a:t>Origem das imperfeições morais</a:t>
            </a:r>
          </a:p>
          <a:p>
            <a:r>
              <a:rPr lang="pt-BR" baseline="0" dirty="0" smtClean="0">
                <a:latin typeface="Arial" pitchFamily="34" charset="0"/>
                <a:ea typeface="ＭＳ Ｐゴシック" pitchFamily="34" charset="-128"/>
              </a:rPr>
              <a:t>Como combater as imperfeições morais</a:t>
            </a:r>
          </a:p>
          <a:p>
            <a:pPr eaLnBrk="1" hangingPunct="1"/>
            <a:endParaRPr lang="pt-B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7620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A moral </a:t>
            </a:r>
          </a:p>
          <a:p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Vícios,</a:t>
            </a:r>
            <a:r>
              <a:rPr lang="pt-BR" baseline="0" dirty="0" smtClean="0">
                <a:latin typeface="Arial" pitchFamily="34" charset="0"/>
                <a:ea typeface="ＭＳ Ｐゴシック" pitchFamily="34" charset="-128"/>
              </a:rPr>
              <a:t> paixões e defeitos</a:t>
            </a:r>
          </a:p>
          <a:p>
            <a:r>
              <a:rPr lang="pt-BR" baseline="0" dirty="0" smtClean="0">
                <a:latin typeface="Arial" pitchFamily="34" charset="0"/>
                <a:ea typeface="ＭＳ Ｐゴシック" pitchFamily="34" charset="-128"/>
              </a:rPr>
              <a:t>Origem das imperfeições morais</a:t>
            </a:r>
          </a:p>
          <a:p>
            <a:r>
              <a:rPr lang="pt-BR" baseline="0" dirty="0" smtClean="0">
                <a:latin typeface="Arial" pitchFamily="34" charset="0"/>
                <a:ea typeface="ＭＳ Ｐゴシック" pitchFamily="34" charset="-128"/>
              </a:rPr>
              <a:t>Como combater as imperfeições morais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A9569-486C-46FC-8432-F961DA05F247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809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 mediunidade de efeitos</a:t>
            </a:r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físicos é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aquela em que a ação dos Espíritos </a:t>
            </a:r>
            <a:r>
              <a:rPr lang="pt-BR" sz="1200" b="1" i="0" u="sng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produz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(efeitos na maioria) </a:t>
            </a:r>
            <a:r>
              <a:rPr lang="pt-BR" sz="1200" b="1" i="0" u="sng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fenômenos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que sensibilizam diretamente os órgãos dos sentidos dos observadores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A9569-486C-46FC-8432-F961DA05F247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309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A moral </a:t>
            </a:r>
          </a:p>
          <a:p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Vícios,</a:t>
            </a:r>
            <a:r>
              <a:rPr lang="pt-BR" baseline="0" dirty="0" smtClean="0">
                <a:latin typeface="Arial" pitchFamily="34" charset="0"/>
                <a:ea typeface="ＭＳ Ｐゴシック" pitchFamily="34" charset="-128"/>
              </a:rPr>
              <a:t> paixões e defeitos</a:t>
            </a:r>
          </a:p>
          <a:p>
            <a:r>
              <a:rPr lang="pt-BR" baseline="0" dirty="0" smtClean="0">
                <a:latin typeface="Arial" pitchFamily="34" charset="0"/>
                <a:ea typeface="ＭＳ Ｐゴシック" pitchFamily="34" charset="-128"/>
              </a:rPr>
              <a:t>Origem das imperfeições morais</a:t>
            </a:r>
          </a:p>
          <a:p>
            <a:r>
              <a:rPr lang="pt-BR" baseline="0" dirty="0" smtClean="0">
                <a:latin typeface="Arial" pitchFamily="34" charset="0"/>
                <a:ea typeface="ＭＳ Ｐゴシック" pitchFamily="34" charset="-128"/>
              </a:rPr>
              <a:t>Como combater as imperfeições morais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A9569-486C-46FC-8432-F961DA05F247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0729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Puxar reflexão: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Que queremos que os outros nos façam?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Que nos respeitem, nos compreendam e nos ajudem.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Só o que é bom.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dirty="0" smtClean="0"/>
              <a:t>Fazer aos outros o que gostaríamos que os outros nos fizessem... Certamente é fazer o bem e não o mal.</a:t>
            </a:r>
            <a:endParaRPr lang="pt-BR" dirty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26D0CA2-99C9-4017-BE9D-8598926AF364}" type="slidenum">
              <a:rPr lang="pt-BR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1855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A moral </a:t>
            </a:r>
          </a:p>
          <a:p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Vícios,</a:t>
            </a:r>
            <a:r>
              <a:rPr lang="pt-BR" baseline="0" dirty="0" smtClean="0">
                <a:latin typeface="Arial" pitchFamily="34" charset="0"/>
                <a:ea typeface="ＭＳ Ｐゴシック" pitchFamily="34" charset="-128"/>
              </a:rPr>
              <a:t> paixões e defeitos</a:t>
            </a:r>
          </a:p>
          <a:p>
            <a:r>
              <a:rPr lang="pt-BR" baseline="0" dirty="0" smtClean="0">
                <a:latin typeface="Arial" pitchFamily="34" charset="0"/>
                <a:ea typeface="ＭＳ Ｐゴシック" pitchFamily="34" charset="-128"/>
              </a:rPr>
              <a:t>Origem das imperfeições morais</a:t>
            </a:r>
          </a:p>
          <a:p>
            <a:r>
              <a:rPr lang="pt-BR" baseline="0" dirty="0" smtClean="0">
                <a:latin typeface="Arial" pitchFamily="34" charset="0"/>
                <a:ea typeface="ＭＳ Ｐゴシック" pitchFamily="34" charset="-128"/>
              </a:rPr>
              <a:t>Como combater as imperfeições morais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A9569-486C-46FC-8432-F961DA05F247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3856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8BBEBA-DEB9-48B5-88CD-ECE75BEA8B92}" type="slidenum">
              <a:rPr lang="pt-BR"/>
              <a:pPr/>
              <a:t>36</a:t>
            </a:fld>
            <a:endParaRPr lang="pt-B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68274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8C01706-41FB-46D1-A7C6-B560C0020EA0}" type="slidenum">
              <a:rPr lang="pt-BR"/>
              <a:pPr/>
              <a:t>37</a:t>
            </a:fld>
            <a:endParaRPr lang="pt-BR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smtClean="0">
                <a:latin typeface="Arial" pitchFamily="34" charset="0"/>
                <a:ea typeface="ＭＳ Ｐゴシック" pitchFamily="34" charset="-128"/>
              </a:rPr>
              <a:t>Os mais comuns são o fumo, álcool, drogas, jogo, sexo. Alguns destes até aceitos socialmente.</a:t>
            </a:r>
          </a:p>
        </p:txBody>
      </p:sp>
    </p:spTree>
    <p:extLst>
      <p:ext uri="{BB962C8B-B14F-4D97-AF65-F5344CB8AC3E}">
        <p14:creationId xmlns:p14="http://schemas.microsoft.com/office/powerpoint/2010/main" val="28211731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2460F7-38C7-4A88-B977-30575331A813}" type="slidenum">
              <a:rPr lang="pt-BR"/>
              <a:pPr/>
              <a:t>38</a:t>
            </a:fld>
            <a:endParaRPr lang="pt-BR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Vícios</a:t>
            </a:r>
          </a:p>
        </p:txBody>
      </p:sp>
    </p:spTree>
    <p:extLst>
      <p:ext uri="{BB962C8B-B14F-4D97-AF65-F5344CB8AC3E}">
        <p14:creationId xmlns:p14="http://schemas.microsoft.com/office/powerpoint/2010/main" val="30720327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45D8A7-E0F4-4D22-9016-772C00078B94}" type="slidenum">
              <a:rPr lang="pt-BR"/>
              <a:pPr/>
              <a:t>39</a:t>
            </a:fld>
            <a:endParaRPr lang="pt-BR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Paixões</a:t>
            </a:r>
          </a:p>
        </p:txBody>
      </p:sp>
    </p:spTree>
    <p:extLst>
      <p:ext uri="{BB962C8B-B14F-4D97-AF65-F5344CB8AC3E}">
        <p14:creationId xmlns:p14="http://schemas.microsoft.com/office/powerpoint/2010/main" val="38713927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123711-1903-4C2F-84E1-D7FBFCB4C806}" type="slidenum">
              <a:rPr lang="pt-BR"/>
              <a:pPr/>
              <a:t>40</a:t>
            </a:fld>
            <a:endParaRPr lang="pt-BR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Paixões</a:t>
            </a:r>
          </a:p>
        </p:txBody>
      </p:sp>
    </p:spTree>
    <p:extLst>
      <p:ext uri="{BB962C8B-B14F-4D97-AF65-F5344CB8AC3E}">
        <p14:creationId xmlns:p14="http://schemas.microsoft.com/office/powerpoint/2010/main" val="4618039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050C8B-BDFD-49B6-A678-8253D6B28658}" type="slidenum">
              <a:rPr lang="pt-BR"/>
              <a:pPr/>
              <a:t>41</a:t>
            </a:fld>
            <a:endParaRPr lang="pt-BR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Defeitos</a:t>
            </a:r>
          </a:p>
        </p:txBody>
      </p:sp>
    </p:spTree>
    <p:extLst>
      <p:ext uri="{BB962C8B-B14F-4D97-AF65-F5344CB8AC3E}">
        <p14:creationId xmlns:p14="http://schemas.microsoft.com/office/powerpoint/2010/main" val="22996759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78B901-5583-4A89-B242-CFA5563004D9}" type="slidenum">
              <a:rPr lang="pt-BR"/>
              <a:pPr/>
              <a:t>42</a:t>
            </a:fld>
            <a:endParaRPr lang="pt-BR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077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9E2CA20-B29D-4A65-A4C9-A7B7ADAC1682}" type="slidenum">
              <a:rPr lang="pt-BR"/>
              <a:pPr/>
              <a:t>5</a:t>
            </a:fld>
            <a:endParaRPr lang="pt-BR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mtClean="0">
                <a:latin typeface="Arial" pitchFamily="34" charset="0"/>
                <a:ea typeface="ＭＳ Ｐゴシック" pitchFamily="34" charset="-128"/>
              </a:rPr>
              <a:t>A Mediunidade de efeitos FÍSICOS é chamada de OBJETIVA porque É COMUM a todos que estão presentes ao ambiente.</a:t>
            </a:r>
          </a:p>
          <a:p>
            <a:pPr eaLnBrk="1" hangingPunct="1"/>
            <a:r>
              <a:rPr lang="pt-BR" smtClean="0">
                <a:latin typeface="Arial" pitchFamily="34" charset="0"/>
                <a:ea typeface="ＭＳ Ｐゴシック" pitchFamily="34" charset="-128"/>
              </a:rPr>
              <a:t>Enquanto a Mediunidade de efeitos INTELIGENTES é chamada de SUBJETIVA porque para CADA médium é específica, é única.</a:t>
            </a:r>
          </a:p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08374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342E8F-AD7B-45F7-80BB-99A3D718063C}" type="slidenum">
              <a:rPr lang="pt-BR"/>
              <a:pPr/>
              <a:t>44</a:t>
            </a:fld>
            <a:endParaRPr lang="pt-BR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53732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F9BE61-8BD0-49C4-831B-40B716BC0DC5}" type="slidenum">
              <a:rPr lang="pt-BR"/>
              <a:pPr/>
              <a:t>45</a:t>
            </a:fld>
            <a:endParaRPr lang="pt-BR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Imperfeições morais</a:t>
            </a:r>
          </a:p>
        </p:txBody>
      </p:sp>
    </p:spTree>
    <p:extLst>
      <p:ext uri="{BB962C8B-B14F-4D97-AF65-F5344CB8AC3E}">
        <p14:creationId xmlns:p14="http://schemas.microsoft.com/office/powerpoint/2010/main" val="31194103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1E7EE8-38B6-4321-86F5-0A4C43715E91}" type="slidenum">
              <a:rPr lang="pt-BR"/>
              <a:pPr/>
              <a:t>46</a:t>
            </a:fld>
            <a:endParaRPr lang="pt-BR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>
              <a:spcBef>
                <a:spcPct val="0"/>
              </a:spcBef>
            </a:pPr>
            <a:r>
              <a:rPr lang="pt-BR" smtClean="0">
                <a:latin typeface="Arial" pitchFamily="34" charset="0"/>
                <a:ea typeface="ＭＳ Ｐゴシック" pitchFamily="34" charset="-128"/>
                <a:cs typeface="Arial" pitchFamily="34" charset="0"/>
                <a:sym typeface="Arial" pitchFamily="34" charset="0"/>
              </a:rPr>
              <a:t>É verdade influenciam em nossas vidas mais do que imaginamos </a:t>
            </a:r>
            <a:endParaRPr lang="pt-BR" smtClean="0">
              <a:latin typeface="Arial" pitchFamily="34" charset="0"/>
              <a:ea typeface="ＭＳ Ｐゴシック" pitchFamily="34" charset="-128"/>
              <a:cs typeface="Arial" pitchFamily="34" charset="0"/>
              <a:sym typeface="Helvetica Light" charset="0"/>
            </a:endParaRPr>
          </a:p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10925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0E156C7-C22B-4BEC-A798-38E418D4C6A0}" type="slidenum">
              <a:rPr lang="pt-BR"/>
              <a:pPr/>
              <a:t>47</a:t>
            </a:fld>
            <a:endParaRPr lang="pt-BR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smtClean="0">
                <a:latin typeface="Arial" pitchFamily="34" charset="0"/>
                <a:ea typeface="ＭＳ Ｐゴシック" pitchFamily="34" charset="-128"/>
              </a:rPr>
              <a:t>Não são diferentes de nós, quando encarnados, nós ligamos e afeiçoamos com pessoas que são parecidas conosco, que possuem os mesmos gostos, que pensam de forma semelhante.</a:t>
            </a:r>
          </a:p>
        </p:txBody>
      </p:sp>
    </p:spTree>
    <p:extLst>
      <p:ext uri="{BB962C8B-B14F-4D97-AF65-F5344CB8AC3E}">
        <p14:creationId xmlns:p14="http://schemas.microsoft.com/office/powerpoint/2010/main" val="7465962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A52B9DA-928E-4AA5-BFAC-19EDAE2544FF}" type="slidenum">
              <a:rPr lang="pt-BR"/>
              <a:pPr/>
              <a:t>48</a:t>
            </a:fld>
            <a:endParaRPr lang="pt-BR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4776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CA2D31-B133-4601-9BDA-5444CB995B84}" type="slidenum">
              <a:rPr lang="pt-BR"/>
              <a:pPr/>
              <a:t>49</a:t>
            </a:fld>
            <a:endParaRPr lang="pt-BR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51021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23B504-BA0F-49A4-9A05-58DD965D30BE}" type="slidenum">
              <a:rPr lang="pt-BR"/>
              <a:pPr/>
              <a:t>50</a:t>
            </a:fld>
            <a:endParaRPr lang="pt-BR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65373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585ED5C-4952-4BDE-93B3-4FEB7687D03E}" type="slidenum">
              <a:rPr lang="pt-BR"/>
              <a:pPr/>
              <a:t>51</a:t>
            </a:fld>
            <a:endParaRPr lang="pt-BR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0204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EA29A9F-DBC0-43A8-BE2C-CF25BF1A0D63}" type="slidenum">
              <a:rPr lang="pt-BR"/>
              <a:pPr/>
              <a:t>6</a:t>
            </a:fld>
            <a:endParaRPr lang="pt-BR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 mediunidade de efeitos</a:t>
            </a:r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físicos é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aquela em que a ação dos Espíritos </a:t>
            </a:r>
            <a:r>
              <a:rPr lang="pt-BR" sz="1200" b="1" i="0" u="sng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produz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efeitos na maioria, </a:t>
            </a:r>
            <a:r>
              <a:rPr lang="pt-BR" sz="1200" b="1" i="0" u="sng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fenômenos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que sensibilizam diretamente os órgãos dos sentidos dos observadores</a:t>
            </a:r>
            <a:b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endParaRPr lang="pt-BR" dirty="0" smtClean="0"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O fluido poderá ser:</a:t>
            </a:r>
          </a:p>
          <a:p>
            <a:pPr eaLnBrk="1" hangingPunct="1"/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- fino ou denso;</a:t>
            </a:r>
          </a:p>
          <a:p>
            <a:pPr eaLnBrk="1" hangingPunct="1"/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- leve ou pesado;</a:t>
            </a:r>
          </a:p>
          <a:p>
            <a:pPr eaLnBrk="1" hangingPunct="1"/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- excitante ou calmo;</a:t>
            </a:r>
          </a:p>
          <a:p>
            <a:pPr eaLnBrk="1" hangingPunct="1"/>
            <a:r>
              <a:rPr lang="pt-BR" dirty="0" smtClean="0">
                <a:latin typeface="Arial" pitchFamily="34" charset="0"/>
                <a:ea typeface="ＭＳ Ｐゴシック" pitchFamily="34" charset="-128"/>
              </a:rPr>
              <a:t>- etc.</a:t>
            </a:r>
          </a:p>
        </p:txBody>
      </p:sp>
    </p:spTree>
    <p:extLst>
      <p:ext uri="{BB962C8B-B14F-4D97-AF65-F5344CB8AC3E}">
        <p14:creationId xmlns:p14="http://schemas.microsoft.com/office/powerpoint/2010/main" val="3362716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4ECE2F-5D6F-423A-A7E7-A72F605D1A87}" type="slidenum">
              <a:rPr lang="pt-BR"/>
              <a:pPr/>
              <a:t>7</a:t>
            </a:fld>
            <a:endParaRPr lang="pt-BR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buAutoNum type="alphaLcParenR"/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Sonoros: desde os simples raps (pancadas secas) até os estrondos, passando pelos fenômenos em que é produzida música, sem haver no local instrumentos para executá-la</a:t>
            </a:r>
          </a:p>
          <a:p>
            <a:pPr marL="228600" indent="-228600" eaLnBrk="1" hangingPunct="1">
              <a:buNone/>
              <a:defRPr/>
            </a:pPr>
            <a:endParaRPr lang="pt-BR" sz="1200" b="1" i="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+mn-cs"/>
            </a:endParaRPr>
          </a:p>
          <a:p>
            <a:pPr marL="228600" indent="-228600" eaLnBrk="1" hangingPunct="1">
              <a:buNone/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Que efeitos físicos são esses?</a:t>
            </a:r>
          </a:p>
          <a:p>
            <a:pPr marL="228600" indent="-228600" eaLnBrk="1" hangingPunct="1">
              <a:buNone/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Efeitos:</a:t>
            </a:r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Sonoro, luminoso, motor, modificador, voz direta, escrita</a:t>
            </a:r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direta, cura</a:t>
            </a: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06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09BDBC-F279-4614-9B1B-AB51BD948E88}" type="slidenum">
              <a:rPr lang="pt-BR"/>
              <a:pPr/>
              <a:t>8</a:t>
            </a:fld>
            <a:endParaRPr lang="pt-B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Tiptologia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: quando os efeitos sonoros formam uma linguagem (ex.: 1 pancada = sim; 2 pancadas = não). </a:t>
            </a:r>
          </a:p>
          <a:p>
            <a:pPr marL="0" indent="0">
              <a:buNone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Classifica-se em: </a:t>
            </a:r>
          </a:p>
          <a:p>
            <a:pPr marL="0" indent="0">
              <a:buNone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	1 .a) Interior: pancadas produzidas no interior da massa material (objeto, mesa, parede </a:t>
            </a:r>
            <a:r>
              <a:rPr lang="pt-BR" sz="1200" b="1" i="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etc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), sem movimento externo; </a:t>
            </a:r>
          </a:p>
          <a:p>
            <a:pPr marL="0" indent="0">
              <a:buNone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	1 .b) Basculante: com movimento do objeto para dar as pancadas (ex.: o tripé batendo com um dos pés);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	1 .c) Alfabética: quando, com movimento ou não dos objetos, as pancadas assinalam a letra desejada do alfabeto. </a:t>
            </a:r>
          </a:p>
          <a:p>
            <a:endParaRPr lang="pt-BR" sz="1200" b="1" i="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2) Sematologia: quando os sons, luzes ou movimento de objetos deixam transparecer uma vontade, intenção (ex.: seguir alguém, indicar algo) ou um sentimento (ex.: agrado ou irritação)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596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140E6D-61B4-4AF7-AE5D-9A8945CD65F9}" type="slidenum">
              <a:rPr lang="pt-BR"/>
              <a:pPr/>
              <a:t>9</a:t>
            </a:fld>
            <a:endParaRPr lang="pt-BR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 Luminosos: produção de centelhas, clarões, luzes</a:t>
            </a:r>
            <a:b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endParaRPr lang="pt-BR" sz="1200" b="1" i="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Efeito:</a:t>
            </a:r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Sonoro, luminoso, motor, modificador, voz direta, escrita</a:t>
            </a:r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direta, cura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047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Motores: movimentação de corpos inertes, sem nenhum contato físico ou outro meio material</a:t>
            </a:r>
          </a:p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Neste item, temos o acionamento de comutadores, colocação de aparelhos em funcionamento, o correr do copinho ou do ponteiro sobre a prancheta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Destacam-se os fenômenos de:</a:t>
            </a:r>
            <a:b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c. 1) Levitação: um ser ou objeto é suspenso no ar, aparentemente contrariando a lei da gravidade</a:t>
            </a:r>
            <a:b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c. 2) Transporte: um ser ou objeto é levado de um local para outro</a:t>
            </a:r>
            <a:endParaRPr lang="pt-BR" sz="1200" b="0" i="0" kern="1200" dirty="0" smtClean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pt-BR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Efeito:</a:t>
            </a:r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pt-BR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Sonoro, luminoso, motor, modificador, voz direta, escrita</a:t>
            </a:r>
            <a:r>
              <a:rPr lang="pt-BR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direta, cura</a:t>
            </a:r>
            <a:endParaRPr lang="en-US" sz="1200" kern="1200" dirty="0" smtClean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A9569-486C-46FC-8432-F961DA05F247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18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C445E-6034-4359-86AD-4E542424A35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C4236B-7FB7-45DD-9004-AB60EC6CC23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D2EAE-11C9-452D-9204-3D459A1F070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8F77E-DDF1-4B3B-BE1E-C0529D5B151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5AA97-BFC1-4C94-9FAB-52D5166C875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40A89-9470-40FC-8BC5-18844B7786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DDAA0-22C7-4F2E-B51A-289B9A5E4E3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2A03A-CDB5-4CDA-8759-EA600ABF59D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A7A30-967F-4E37-9FDF-F410FBAE89E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EEB71-0092-4DE5-87B0-E33395EA2F1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ECB9D-59CD-492D-96D9-7553F961C00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2-slide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4103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rgbClr val="687995"/>
                </a:solidFill>
              </a:defRPr>
            </a:lvl1pPr>
          </a:lstStyle>
          <a:p>
            <a:fld id="{072CD567-1839-4F16-B8A2-C729A7715013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rgbClr val="687995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687995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687995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687995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687995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2D6A71-BCBC-4B2A-A0BE-219B00C84DA5}" type="slidenum">
              <a:rPr lang="pt-BR"/>
              <a:pPr/>
              <a:t>1</a:t>
            </a:fld>
            <a:endParaRPr lang="pt-BR"/>
          </a:p>
        </p:txBody>
      </p:sp>
      <p:pic>
        <p:nvPicPr>
          <p:cNvPr id="3075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3"/>
            <a:ext cx="914400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Slide Number Placeholder 3"/>
          <p:cNvSpPr txBox="1">
            <a:spLocks noGrp="1"/>
          </p:cNvSpPr>
          <p:nvPr/>
        </p:nvSpPr>
        <p:spPr bwMode="auto">
          <a:xfrm>
            <a:off x="6902450" y="64103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6D4E775F-3C08-4BCE-9D85-CD2300D6AB72}" type="slidenum">
              <a:rPr lang="pt-BR" sz="1000" b="1">
                <a:solidFill>
                  <a:srgbClr val="687995"/>
                </a:solidFill>
              </a:rPr>
              <a:pPr algn="r" eaLnBrk="1" hangingPunct="1"/>
              <a:t>1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41388" y="2130425"/>
            <a:ext cx="3960812" cy="264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UNIDADE 1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MEDIUNIDADE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E SUA</a:t>
            </a:r>
          </a:p>
          <a:p>
            <a:pPr eaLnBrk="1" hangingPunct="1">
              <a:lnSpc>
                <a:spcPts val="4800"/>
              </a:lnSpc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30000"/>
                    </a:prstClr>
                  </a:outerShdw>
                </a:effectLst>
              </a:rPr>
              <a:t>PRÁTICA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19700" y="3933825"/>
            <a:ext cx="3673475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5500"/>
              </a:lnSpc>
              <a:spcAft>
                <a:spcPts val="0"/>
              </a:spcAft>
              <a:defRPr/>
            </a:pPr>
            <a:r>
              <a:rPr lang="pt-BR" sz="2400" smtClean="0">
                <a:solidFill>
                  <a:srgbClr val="687995"/>
                </a:solidFill>
              </a:rPr>
              <a:t>AULA 3</a:t>
            </a:r>
            <a:endParaRPr lang="pt-BR" sz="2400" dirty="0" smtClean="0">
              <a:solidFill>
                <a:srgbClr val="687995"/>
              </a:solidFill>
            </a:endParaRPr>
          </a:p>
          <a:p>
            <a:pPr eaLnBrk="1" hangingPunct="1">
              <a:lnSpc>
                <a:spcPts val="4000"/>
              </a:lnSpc>
              <a:spcAft>
                <a:spcPts val="0"/>
              </a:spcAft>
              <a:defRPr/>
            </a:pPr>
            <a:r>
              <a:rPr lang="pt-BR" sz="3200" b="1" spc="-100" dirty="0" smtClean="0">
                <a:solidFill>
                  <a:srgbClr val="687995"/>
                </a:solidFill>
              </a:rPr>
              <a:t>Classificação       da mediunidade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5CE8E7-4246-4459-9D8B-6EB7D06A4EF0}" type="slidenum">
              <a:rPr lang="pt-BR"/>
              <a:pPr/>
              <a:t>10</a:t>
            </a:fld>
            <a:endParaRPr lang="pt-BR"/>
          </a:p>
        </p:txBody>
      </p:sp>
      <p:pic>
        <p:nvPicPr>
          <p:cNvPr id="18435" name="Picture 4" descr="10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1588"/>
            <a:ext cx="9151938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8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64083F80-4E60-46CF-981F-D138990566CD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10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18437" name="Rectangle 11"/>
          <p:cNvSpPr>
            <a:spLocks noChangeArrowheads="1"/>
          </p:cNvSpPr>
          <p:nvPr/>
        </p:nvSpPr>
        <p:spPr bwMode="auto">
          <a:xfrm>
            <a:off x="395288" y="517525"/>
            <a:ext cx="6337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/>
            <a:r>
              <a:rPr lang="pt-BR" sz="4800" b="1">
                <a:solidFill>
                  <a:schemeClr val="bg1"/>
                </a:solidFill>
                <a:sym typeface="Verdana" pitchFamily="34" charset="0"/>
              </a:rPr>
              <a:t>Motores</a:t>
            </a:r>
          </a:p>
        </p:txBody>
      </p:sp>
      <p:sp>
        <p:nvSpPr>
          <p:cNvPr id="18438" name="Rectangle 12"/>
          <p:cNvSpPr>
            <a:spLocks/>
          </p:cNvSpPr>
          <p:nvPr/>
        </p:nvSpPr>
        <p:spPr bwMode="auto">
          <a:xfrm>
            <a:off x="5291138" y="3571875"/>
            <a:ext cx="33845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 eaLnBrk="1"/>
            <a:r>
              <a:rPr lang="pt-BR" sz="36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Movimentação</a:t>
            </a:r>
            <a:r>
              <a:rPr lang="pt-BR" sz="36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de corpos sem contato físico</a:t>
            </a:r>
            <a:endParaRPr lang="pt-BR" sz="36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18439" name="AutoShape 14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440" name="AutoShape 16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441" name="AutoShape 18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442" name="AutoShape 20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18443" name="AutoShape 22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18444" name="Picture 24" descr="mesa-levitand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3014663"/>
            <a:ext cx="3384550" cy="27193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1060C5-3833-4FA1-B1FD-60234C7230F9}" type="slidenum">
              <a:rPr lang="pt-BR"/>
              <a:pPr/>
              <a:t>11</a:t>
            </a:fld>
            <a:endParaRPr lang="pt-BR"/>
          </a:p>
        </p:txBody>
      </p:sp>
      <p:pic>
        <p:nvPicPr>
          <p:cNvPr id="19459" name="Picture 2" descr="10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1588"/>
            <a:ext cx="9151938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6FAE96F1-B7E8-4B0F-B53C-E673FB1823A0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11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95288" y="517525"/>
            <a:ext cx="6337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/>
            <a:r>
              <a:rPr lang="pt-BR" sz="4800" b="1">
                <a:solidFill>
                  <a:schemeClr val="bg1"/>
                </a:solidFill>
                <a:sym typeface="Verdana" pitchFamily="34" charset="0"/>
              </a:rPr>
              <a:t>Motores</a:t>
            </a:r>
          </a:p>
        </p:txBody>
      </p:sp>
      <p:sp>
        <p:nvSpPr>
          <p:cNvPr id="19462" name="Rectangle 6"/>
          <p:cNvSpPr>
            <a:spLocks/>
          </p:cNvSpPr>
          <p:nvPr/>
        </p:nvSpPr>
        <p:spPr bwMode="auto">
          <a:xfrm>
            <a:off x="5651500" y="3932238"/>
            <a:ext cx="29527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 eaLnBrk="1"/>
            <a:r>
              <a:rPr lang="pt-BR" sz="48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Levitação</a:t>
            </a:r>
            <a:endParaRPr lang="pt-BR" sz="4800" b="1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19463" name="Picture 8" descr="ANd9GcSQ7UVQKPbGiHBGEAP5MOxTBeszez5z93g2S9NkZ7NXp2cvbS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2636838"/>
            <a:ext cx="2811463" cy="331311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0AFA97-DDFA-4934-86AB-63909DD254FD}" type="slidenum">
              <a:rPr lang="pt-BR"/>
              <a:pPr/>
              <a:t>12</a:t>
            </a:fld>
            <a:endParaRPr lang="pt-BR"/>
          </a:p>
        </p:txBody>
      </p:sp>
      <p:pic>
        <p:nvPicPr>
          <p:cNvPr id="21507" name="Picture 2" descr="10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1588"/>
            <a:ext cx="9151938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2D142319-7722-42BF-AF73-ACDB4ED52244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12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395288" y="517525"/>
            <a:ext cx="6337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/>
            <a:r>
              <a:rPr lang="pt-BR" sz="4800" b="1">
                <a:solidFill>
                  <a:schemeClr val="bg1"/>
                </a:solidFill>
                <a:sym typeface="Verdana" pitchFamily="34" charset="0"/>
              </a:rPr>
              <a:t>Motores</a:t>
            </a:r>
          </a:p>
        </p:txBody>
      </p:sp>
      <p:sp>
        <p:nvSpPr>
          <p:cNvPr id="21510" name="Rectangle 5"/>
          <p:cNvSpPr>
            <a:spLocks/>
          </p:cNvSpPr>
          <p:nvPr/>
        </p:nvSpPr>
        <p:spPr bwMode="auto">
          <a:xfrm>
            <a:off x="5565775" y="2779713"/>
            <a:ext cx="303867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 eaLnBrk="1"/>
            <a:r>
              <a:rPr lang="pt-BR" sz="4000" b="1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Transporte  </a:t>
            </a:r>
            <a:r>
              <a:rPr 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um objeto</a:t>
            </a:r>
          </a:p>
          <a:p>
            <a:pPr defTabSz="642938" eaLnBrk="1"/>
            <a:r>
              <a:rPr 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é levado </a:t>
            </a:r>
            <a:endParaRPr lang="pt-BR" sz="4000" dirty="0" smtClean="0">
              <a:solidFill>
                <a:srgbClr val="687995"/>
              </a:solidFill>
              <a:cs typeface="Arial" pitchFamily="34" charset="0"/>
              <a:sym typeface="Arial" pitchFamily="34" charset="0"/>
            </a:endParaRPr>
          </a:p>
          <a:p>
            <a:pPr defTabSz="642938" eaLnBrk="1"/>
            <a:r>
              <a:rPr lang="pt-BR" sz="4000" dirty="0" smtClean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de um </a:t>
            </a:r>
            <a:r>
              <a:rPr 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local</a:t>
            </a:r>
          </a:p>
          <a:p>
            <a:pPr defTabSz="642938" eaLnBrk="1"/>
            <a:r>
              <a:rPr 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para outro</a:t>
            </a:r>
            <a:endParaRPr lang="pt-BR" sz="4000" b="1" dirty="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21511" name="Picture 10" descr="imageA8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2576513"/>
            <a:ext cx="3886200" cy="344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F038C5-A87A-490B-AEB5-F77C766E5591}" type="slidenum">
              <a:rPr lang="pt-BR"/>
              <a:pPr/>
              <a:t>13</a:t>
            </a:fld>
            <a:endParaRPr lang="pt-BR"/>
          </a:p>
        </p:txBody>
      </p:sp>
      <p:pic>
        <p:nvPicPr>
          <p:cNvPr id="23555" name="Picture 2" descr="7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6350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684213" y="663575"/>
            <a:ext cx="60483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 eaLnBrk="1">
              <a:lnSpc>
                <a:spcPct val="80000"/>
              </a:lnSpc>
            </a:pPr>
            <a:r>
              <a:rPr lang="pt-BR" sz="4800" b="1">
                <a:solidFill>
                  <a:schemeClr val="bg1"/>
                </a:solidFill>
                <a:sym typeface="Verdana" pitchFamily="34" charset="0"/>
              </a:rPr>
              <a:t>Modificadores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94072668-A13B-407F-BFDE-7096A357C4A1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13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23559" name="Rectangle 6"/>
          <p:cNvSpPr>
            <a:spLocks/>
          </p:cNvSpPr>
          <p:nvPr/>
        </p:nvSpPr>
        <p:spPr bwMode="auto">
          <a:xfrm>
            <a:off x="1863725" y="3644900"/>
            <a:ext cx="54006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Mudança de cheiro</a:t>
            </a:r>
            <a:endParaRPr lang="pt-BR" sz="48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23560" name="Rectangle 7"/>
          <p:cNvSpPr>
            <a:spLocks/>
          </p:cNvSpPr>
          <p:nvPr/>
        </p:nvSpPr>
        <p:spPr bwMode="auto">
          <a:xfrm>
            <a:off x="3016250" y="5210175"/>
            <a:ext cx="5332413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Mudança de gosto</a:t>
            </a:r>
            <a:endParaRPr lang="pt-BR" sz="48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23561" name="Rectangle 8"/>
          <p:cNvSpPr>
            <a:spLocks/>
          </p:cNvSpPr>
          <p:nvPr/>
        </p:nvSpPr>
        <p:spPr bwMode="auto">
          <a:xfrm>
            <a:off x="611188" y="2112963"/>
            <a:ext cx="5113337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Fervura da água</a:t>
            </a:r>
            <a:endParaRPr lang="pt-BR" sz="48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12282E3-55EF-4592-B237-B615E2179B55}" type="slidenum">
              <a:rPr lang="pt-BR"/>
              <a:pPr/>
              <a:t>14</a:t>
            </a:fld>
            <a:endParaRPr lang="pt-BR"/>
          </a:p>
        </p:txBody>
      </p:sp>
      <p:pic>
        <p:nvPicPr>
          <p:cNvPr id="27651" name="Picture 2" descr="10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1588"/>
            <a:ext cx="9151938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9CAAF08D-8352-4864-92DF-561D2CF91A77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14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27653" name="Rectangle 4"/>
          <p:cNvSpPr>
            <a:spLocks/>
          </p:cNvSpPr>
          <p:nvPr/>
        </p:nvSpPr>
        <p:spPr bwMode="auto">
          <a:xfrm>
            <a:off x="5321300" y="3644900"/>
            <a:ext cx="33115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 eaLnBrk="1"/>
            <a:r>
              <a:rPr lang="pt-BR" sz="28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MATERIALIZAÇÃO </a:t>
            </a:r>
            <a:r>
              <a:rPr lang="pt-BR" sz="2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formação parcial ou total de coisas ou corpos</a:t>
            </a:r>
            <a:endParaRPr lang="pt-BR" sz="2800" b="1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84213" y="663575"/>
            <a:ext cx="60483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 eaLnBrk="1">
              <a:lnSpc>
                <a:spcPct val="80000"/>
              </a:lnSpc>
            </a:pPr>
            <a:r>
              <a:rPr lang="pt-BR" sz="4800" b="1">
                <a:solidFill>
                  <a:schemeClr val="bg1"/>
                </a:solidFill>
                <a:sym typeface="Verdana" pitchFamily="34" charset="0"/>
              </a:rPr>
              <a:t>Modificadores</a:t>
            </a:r>
          </a:p>
        </p:txBody>
      </p:sp>
      <p:pic>
        <p:nvPicPr>
          <p:cNvPr id="27655" name="Picture 4" descr="MEDIUNIDADE E MATERILIZAÇÃ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3450" y="2565400"/>
            <a:ext cx="1820863" cy="25923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1951038" y="5340350"/>
            <a:ext cx="23050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sz="1600" b="1">
                <a:solidFill>
                  <a:schemeClr val="bg1"/>
                </a:solidFill>
              </a:rPr>
              <a:t>  CHICO MATERIALIZAÇÃO DE JOSEFA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0BB25F-BF07-4EEB-92D9-7B6CB09C986A}" type="slidenum">
              <a:rPr lang="pt-BR"/>
              <a:pPr/>
              <a:t>15</a:t>
            </a:fld>
            <a:endParaRPr lang="pt-BR"/>
          </a:p>
        </p:txBody>
      </p:sp>
      <p:pic>
        <p:nvPicPr>
          <p:cNvPr id="29699" name="Picture 2" descr="7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6350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49731AD0-87FF-415C-9B6B-93F23B714F1B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15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828675" y="3213100"/>
            <a:ext cx="74882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0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TRANSFIGURAÇÃO</a:t>
            </a:r>
          </a:p>
          <a:p>
            <a:pPr algn="ctr" defTabSz="642938" eaLnBrk="1"/>
            <a:r>
              <a:rPr lang="pt-BR" sz="36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modificação dos traços fisionômicos</a:t>
            </a:r>
          </a:p>
          <a:p>
            <a:pPr algn="ctr" defTabSz="642938" eaLnBrk="1"/>
            <a:r>
              <a:rPr lang="pt-BR" sz="36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do médium ou do seu aspecto geral</a:t>
            </a:r>
            <a:endParaRPr lang="pt-BR" sz="3600" b="1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4213" y="663575"/>
            <a:ext cx="60483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 eaLnBrk="1">
              <a:lnSpc>
                <a:spcPct val="80000"/>
              </a:lnSpc>
            </a:pPr>
            <a:r>
              <a:rPr lang="pt-BR" sz="4800" b="1">
                <a:solidFill>
                  <a:schemeClr val="bg1"/>
                </a:solidFill>
                <a:sym typeface="Verdana" pitchFamily="34" charset="0"/>
              </a:rPr>
              <a:t>Modificadores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0C0DD8-BD38-406E-9795-84AE1BE6D55B}" type="slidenum">
              <a:rPr lang="pt-BR"/>
              <a:pPr/>
              <a:t>16</a:t>
            </a:fld>
            <a:endParaRPr lang="pt-BR"/>
          </a:p>
        </p:txBody>
      </p:sp>
      <p:pic>
        <p:nvPicPr>
          <p:cNvPr id="31747" name="Picture 2" descr="7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6350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755650" y="590550"/>
            <a:ext cx="561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 eaLnBrk="1">
              <a:lnSpc>
                <a:spcPct val="80000"/>
              </a:lnSpc>
            </a:pPr>
            <a:r>
              <a:rPr lang="pt-BR" sz="4800" b="1">
                <a:solidFill>
                  <a:schemeClr val="bg1"/>
                </a:solidFill>
                <a:sym typeface="Verdana" pitchFamily="34" charset="0"/>
              </a:rPr>
              <a:t>Voz direta</a:t>
            </a: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96DCB9FB-304F-4C36-82C5-844E51915E1C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16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31751" name="Rectangle 6"/>
          <p:cNvSpPr>
            <a:spLocks/>
          </p:cNvSpPr>
          <p:nvPr/>
        </p:nvSpPr>
        <p:spPr bwMode="auto">
          <a:xfrm>
            <a:off x="725488" y="3141663"/>
            <a:ext cx="77057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Produção de som</a:t>
            </a:r>
          </a:p>
          <a:p>
            <a:pPr algn="ctr" defTabSz="642938" eaLnBrk="1"/>
            <a:r>
              <a:rPr 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semelhante à voz humana, audível por todos os presentes</a:t>
            </a:r>
            <a:endParaRPr lang="pt-BR" sz="4000" b="1" dirty="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B31CEC-7CDD-4222-B2D9-26CE4F146850}" type="slidenum">
              <a:rPr lang="pt-BR"/>
              <a:pPr/>
              <a:t>17</a:t>
            </a:fld>
            <a:endParaRPr lang="pt-BR"/>
          </a:p>
        </p:txBody>
      </p:sp>
      <p:pic>
        <p:nvPicPr>
          <p:cNvPr id="33795" name="Picture 2" descr="7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6350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684213" y="590550"/>
            <a:ext cx="5616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 eaLnBrk="1">
              <a:lnSpc>
                <a:spcPct val="80000"/>
              </a:lnSpc>
            </a:pPr>
            <a:r>
              <a:rPr lang="pt-BR" sz="4800" b="1">
                <a:solidFill>
                  <a:schemeClr val="bg1"/>
                </a:solidFill>
                <a:sym typeface="Verdana" pitchFamily="34" charset="0"/>
              </a:rPr>
              <a:t>Escrita direta</a:t>
            </a: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3A2872CA-347D-43F3-9F85-BF44ACF93A62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17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33799" name="Rectangle 6"/>
          <p:cNvSpPr>
            <a:spLocks/>
          </p:cNvSpPr>
          <p:nvPr/>
        </p:nvSpPr>
        <p:spPr bwMode="auto">
          <a:xfrm>
            <a:off x="755650" y="3140968"/>
            <a:ext cx="7705725" cy="179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Produção </a:t>
            </a:r>
            <a:r>
              <a:rPr lang="pt-BR" sz="4000" dirty="0" smtClean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de</a:t>
            </a:r>
          </a:p>
          <a:p>
            <a:pPr algn="ctr" defTabSz="642938" eaLnBrk="1"/>
            <a:r>
              <a:rPr lang="pt-BR" sz="4000" dirty="0" smtClean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escrita sem </a:t>
            </a:r>
            <a:r>
              <a:rPr 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 </a:t>
            </a:r>
            <a:r>
              <a:rPr lang="pt-BR" sz="4000" dirty="0" smtClean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uso</a:t>
            </a:r>
          </a:p>
          <a:p>
            <a:pPr algn="ctr" defTabSz="642938" eaLnBrk="1"/>
            <a:r>
              <a:rPr lang="pt-BR" sz="4000" dirty="0" smtClean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das mãos </a:t>
            </a:r>
            <a:r>
              <a:rPr 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humanas</a:t>
            </a:r>
            <a:endParaRPr lang="pt-BR" sz="4000" b="1" dirty="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3264C2-9D69-41BF-B4F0-0BE0ABC8578A}" type="slidenum">
              <a:rPr lang="pt-BR"/>
              <a:pPr/>
              <a:t>18</a:t>
            </a:fld>
            <a:endParaRPr lang="pt-BR"/>
          </a:p>
        </p:txBody>
      </p:sp>
      <p:pic>
        <p:nvPicPr>
          <p:cNvPr id="35843" name="Picture 2" descr="10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1588"/>
            <a:ext cx="9151938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C7527853-9C61-40D6-A08F-F208D4905605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18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35845" name="Rectangle 4"/>
          <p:cNvSpPr>
            <a:spLocks/>
          </p:cNvSpPr>
          <p:nvPr/>
        </p:nvSpPr>
        <p:spPr bwMode="auto">
          <a:xfrm>
            <a:off x="5437188" y="3644900"/>
            <a:ext cx="31670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 eaLnBrk="1"/>
            <a:r>
              <a:rPr lang="pt-BR" sz="2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Alteração benéfica no corpo físico;</a:t>
            </a:r>
          </a:p>
          <a:p>
            <a:pPr defTabSz="642938" eaLnBrk="1"/>
            <a:r>
              <a:rPr lang="pt-BR" sz="2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 médium fornece</a:t>
            </a:r>
          </a:p>
          <a:p>
            <a:pPr defTabSz="642938" eaLnBrk="1"/>
            <a:r>
              <a:rPr lang="pt-BR" sz="2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 ectoplasma</a:t>
            </a:r>
            <a:endParaRPr lang="pt-BR" sz="2800" b="1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754063" y="590550"/>
            <a:ext cx="56896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 eaLnBrk="1">
              <a:lnSpc>
                <a:spcPct val="80000"/>
              </a:lnSpc>
            </a:pPr>
            <a:r>
              <a:rPr lang="pt-BR" sz="4800" b="1">
                <a:solidFill>
                  <a:schemeClr val="bg1"/>
                </a:solidFill>
                <a:sym typeface="Verdana" pitchFamily="34" charset="0"/>
              </a:rPr>
              <a:t>Curas</a:t>
            </a:r>
          </a:p>
        </p:txBody>
      </p:sp>
      <p:sp>
        <p:nvSpPr>
          <p:cNvPr id="35847" name="AutoShape 8" descr="9k="/>
          <p:cNvSpPr>
            <a:spLocks noChangeAspect="1" noChangeArrowheads="1"/>
          </p:cNvSpPr>
          <p:nvPr/>
        </p:nvSpPr>
        <p:spPr bwMode="auto">
          <a:xfrm>
            <a:off x="3319463" y="2514600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5848" name="AutoShape 10" descr="9k="/>
          <p:cNvSpPr>
            <a:spLocks noChangeAspect="1" noChangeArrowheads="1"/>
          </p:cNvSpPr>
          <p:nvPr/>
        </p:nvSpPr>
        <p:spPr bwMode="auto">
          <a:xfrm>
            <a:off x="3319463" y="2514600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5849" name="Picture 12" descr="cura%25255B3%25255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4113" y="2976563"/>
            <a:ext cx="3676650" cy="26844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81A6E3-CC1E-4A2C-91E4-06ADFB14044B}" type="slidenum">
              <a:rPr lang="pt-BR"/>
              <a:pPr/>
              <a:t>19</a:t>
            </a:fld>
            <a:endParaRPr lang="pt-BR"/>
          </a:p>
        </p:txBody>
      </p:sp>
      <p:pic>
        <p:nvPicPr>
          <p:cNvPr id="37891" name="Picture 2" descr="12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1F9D459D-82E0-44DC-9878-F704F8D80686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19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37893" name="Rectangle 4"/>
          <p:cNvSpPr>
            <a:spLocks/>
          </p:cNvSpPr>
          <p:nvPr/>
        </p:nvSpPr>
        <p:spPr bwMode="auto">
          <a:xfrm>
            <a:off x="484188" y="2276475"/>
            <a:ext cx="46640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642938" eaLnBrk="1"/>
            <a:r>
              <a:rPr lang="pt-BR" sz="4800" b="1">
                <a:solidFill>
                  <a:schemeClr val="bg1"/>
                </a:solidFill>
                <a:sym typeface="Helvetica Light" charset="0"/>
              </a:rPr>
              <a:t>MEDIUNIDADE</a:t>
            </a:r>
          </a:p>
          <a:p>
            <a:pPr algn="r" defTabSz="642938" eaLnBrk="1"/>
            <a:r>
              <a:rPr lang="pt-BR" sz="4800" b="1">
                <a:solidFill>
                  <a:schemeClr val="bg1"/>
                </a:solidFill>
                <a:sym typeface="Helvetica Light" charset="0"/>
              </a:rPr>
              <a:t>DE EFEITOS INTELIGENTES</a:t>
            </a:r>
            <a:endParaRPr lang="pt-BR" sz="4800">
              <a:solidFill>
                <a:schemeClr val="bg1"/>
              </a:solidFill>
              <a:sym typeface="Helvetica Light" charset="0"/>
            </a:endParaRPr>
          </a:p>
        </p:txBody>
      </p:sp>
      <p:pic>
        <p:nvPicPr>
          <p:cNvPr id="37894" name="Picture 4" descr="mediunidade psicograf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8513" y="3024188"/>
            <a:ext cx="2687637" cy="2133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37E561-742D-47E8-A46F-B8E1EED51BC3}" type="slidenum">
              <a:rPr lang="pt-BR"/>
              <a:pPr/>
              <a:t>2</a:t>
            </a:fld>
            <a:endParaRPr lang="pt-BR"/>
          </a:p>
        </p:txBody>
      </p:sp>
      <p:pic>
        <p:nvPicPr>
          <p:cNvPr id="5123" name="Picture 4" descr="3-parte teo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-1588"/>
            <a:ext cx="913765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92A71E77-5BCD-4B96-8E19-82D3ECB8F671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2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F08DF2E-F65A-4A6C-86BE-F78EE96CEF6E}" type="slidenum">
              <a:rPr lang="pt-BR"/>
              <a:pPr/>
              <a:t>20</a:t>
            </a:fld>
            <a:endParaRPr lang="pt-BR"/>
          </a:p>
        </p:txBody>
      </p:sp>
      <p:pic>
        <p:nvPicPr>
          <p:cNvPr id="38915" name="Picture 2" descr="5-voce sab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12700"/>
            <a:ext cx="915035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757238" y="2492375"/>
            <a:ext cx="75596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4800">
                <a:solidFill>
                  <a:srgbClr val="687995"/>
                </a:solidFill>
                <a:sym typeface="Verdana" pitchFamily="34" charset="0"/>
              </a:rPr>
              <a:t>A mediunidade</a:t>
            </a:r>
          </a:p>
          <a:p>
            <a:pPr algn="ctr" eaLnBrk="1" hangingPunct="1"/>
            <a:r>
              <a:rPr lang="pt-BR" sz="4800">
                <a:solidFill>
                  <a:srgbClr val="687995"/>
                </a:solidFill>
                <a:sym typeface="Verdana" pitchFamily="34" charset="0"/>
              </a:rPr>
              <a:t>de efeitos inteligentes</a:t>
            </a:r>
          </a:p>
          <a:p>
            <a:pPr algn="ctr" eaLnBrk="1" hangingPunct="1"/>
            <a:r>
              <a:rPr lang="pt-BR" sz="4800">
                <a:solidFill>
                  <a:srgbClr val="687995"/>
                </a:solidFill>
                <a:sym typeface="Verdana" pitchFamily="34" charset="0"/>
              </a:rPr>
              <a:t>também é </a:t>
            </a:r>
            <a:r>
              <a:rPr lang="pt-BR" sz="4800" b="1">
                <a:solidFill>
                  <a:srgbClr val="687995"/>
                </a:solidFill>
                <a:sym typeface="Verdana" pitchFamily="34" charset="0"/>
              </a:rPr>
              <a:t>chamada</a:t>
            </a:r>
          </a:p>
          <a:p>
            <a:pPr algn="ctr" eaLnBrk="1" hangingPunct="1"/>
            <a:r>
              <a:rPr lang="pt-BR" sz="4800">
                <a:solidFill>
                  <a:srgbClr val="687995"/>
                </a:solidFill>
                <a:sym typeface="Verdana" pitchFamily="34" charset="0"/>
              </a:rPr>
              <a:t>de </a:t>
            </a:r>
            <a:r>
              <a:rPr lang="pt-BR" sz="4800" b="1">
                <a:solidFill>
                  <a:srgbClr val="687995"/>
                </a:solidFill>
                <a:sym typeface="Verdana" pitchFamily="34" charset="0"/>
              </a:rPr>
              <a:t>subjetiva</a:t>
            </a:r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F8F23E0B-94E9-4547-88BD-3D7E08D6F7F8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20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1F82D9-E25E-43FC-9032-19ACA4FAD5DC}" type="slidenum">
              <a:rPr lang="pt-BR"/>
              <a:pPr/>
              <a:t>21</a:t>
            </a:fld>
            <a:endParaRPr lang="pt-BR"/>
          </a:p>
        </p:txBody>
      </p:sp>
      <p:pic>
        <p:nvPicPr>
          <p:cNvPr id="40963" name="Picture 2" descr="10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1588"/>
            <a:ext cx="9151938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88E5D1ED-77B2-4A71-8A48-3F63C8B343C8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21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754063" y="590550"/>
            <a:ext cx="56896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 eaLnBrk="1">
              <a:lnSpc>
                <a:spcPct val="80000"/>
              </a:lnSpc>
            </a:pPr>
            <a:r>
              <a:rPr lang="pt-BR" sz="4800" b="1">
                <a:solidFill>
                  <a:schemeClr val="bg1"/>
                </a:solidFill>
                <a:sym typeface="Verdana" pitchFamily="34" charset="0"/>
              </a:rPr>
              <a:t>Psicofonia</a:t>
            </a:r>
          </a:p>
        </p:txBody>
      </p:sp>
      <p:sp>
        <p:nvSpPr>
          <p:cNvPr id="40966" name="AutoShape 6" descr="9k="/>
          <p:cNvSpPr>
            <a:spLocks noChangeAspect="1" noChangeArrowheads="1"/>
          </p:cNvSpPr>
          <p:nvPr/>
        </p:nvSpPr>
        <p:spPr bwMode="auto">
          <a:xfrm>
            <a:off x="3319463" y="2514600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7" name="AutoShape 7" descr="9k="/>
          <p:cNvSpPr>
            <a:spLocks noChangeAspect="1" noChangeArrowheads="1"/>
          </p:cNvSpPr>
          <p:nvPr/>
        </p:nvSpPr>
        <p:spPr bwMode="auto">
          <a:xfrm>
            <a:off x="3319463" y="2514600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0968" name="Rectangle 8"/>
          <p:cNvSpPr>
            <a:spLocks/>
          </p:cNvSpPr>
          <p:nvPr/>
        </p:nvSpPr>
        <p:spPr bwMode="auto">
          <a:xfrm>
            <a:off x="928688" y="3284538"/>
            <a:ext cx="39608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642938" eaLnBrk="1"/>
            <a:r>
              <a:rPr lang="pt-BR" altLang="ja-JP" sz="3600" dirty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Quando o Espírito </a:t>
            </a:r>
            <a:r>
              <a:rPr lang="pt-BR" altLang="ja-JP" sz="3600" b="1" dirty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fala</a:t>
            </a:r>
            <a:r>
              <a:rPr lang="pt-BR" altLang="ja-JP" sz="3600" dirty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 por meio do </a:t>
            </a:r>
            <a:r>
              <a:rPr lang="pt-BR" altLang="ja-JP" sz="3600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médium</a:t>
            </a:r>
          </a:p>
          <a:p>
            <a:pPr algn="r" defTabSz="642938" eaLnBrk="1">
              <a:spcBef>
                <a:spcPct val="30000"/>
              </a:spcBef>
            </a:pPr>
            <a:r>
              <a:rPr lang="pt-BR" sz="2400" i="1" dirty="0" smtClean="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Therezinha Oliveira</a:t>
            </a:r>
            <a:endParaRPr lang="pt-BR" sz="2400" i="1" dirty="0">
              <a:solidFill>
                <a:schemeClr val="bg1"/>
              </a:solidFill>
              <a:cs typeface="Arial" pitchFamily="34" charset="0"/>
              <a:sym typeface="Arial" pitchFamily="34" charset="0"/>
            </a:endParaRPr>
          </a:p>
        </p:txBody>
      </p:sp>
      <p:pic>
        <p:nvPicPr>
          <p:cNvPr id="40969" name="Picture 10" descr="PSICOFONIA"/>
          <p:cNvPicPr>
            <a:picLocks noChangeAspect="1" noChangeArrowheads="1"/>
          </p:cNvPicPr>
          <p:nvPr/>
        </p:nvPicPr>
        <p:blipFill>
          <a:blip r:embed="rId4"/>
          <a:srcRect l="4219" t="7681" r="4362" b="14708"/>
          <a:stretch>
            <a:fillRect/>
          </a:stretch>
        </p:blipFill>
        <p:spPr bwMode="auto">
          <a:xfrm>
            <a:off x="5435600" y="3409950"/>
            <a:ext cx="3168650" cy="19637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B98878-5239-4FD3-8B98-86A67E3F0102}" type="slidenum">
              <a:rPr lang="pt-BR"/>
              <a:pPr/>
              <a:t>22</a:t>
            </a:fld>
            <a:endParaRPr lang="pt-BR"/>
          </a:p>
        </p:txBody>
      </p:sp>
      <p:pic>
        <p:nvPicPr>
          <p:cNvPr id="43011" name="Picture 2" descr="10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1588"/>
            <a:ext cx="9151938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3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DCDF61D2-2D90-4E02-AE9D-B57D7B2D792D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22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43013" name="Rectangle 4"/>
          <p:cNvSpPr>
            <a:spLocks/>
          </p:cNvSpPr>
          <p:nvPr/>
        </p:nvSpPr>
        <p:spPr bwMode="auto">
          <a:xfrm>
            <a:off x="928688" y="3284538"/>
            <a:ext cx="39608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642938" eaLnBrk="1"/>
            <a:r>
              <a:rPr lang="pt-BR" altLang="ja-JP" sz="360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Quando o Espírito leva o médium a </a:t>
            </a:r>
            <a:r>
              <a:rPr lang="pt-BR" altLang="ja-JP" sz="3600" b="1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escrever</a:t>
            </a:r>
            <a:endParaRPr lang="pt-BR" altLang="ja-JP" sz="3600">
              <a:solidFill>
                <a:schemeClr val="bg1"/>
              </a:solidFill>
              <a:cs typeface="Arial" pitchFamily="34" charset="0"/>
              <a:sym typeface="Arial" pitchFamily="34" charset="0"/>
            </a:endParaRPr>
          </a:p>
          <a:p>
            <a:pPr algn="r" defTabSz="642938" eaLnBrk="1">
              <a:spcBef>
                <a:spcPct val="30000"/>
              </a:spcBef>
            </a:pPr>
            <a:r>
              <a:rPr lang="pt-BR" sz="2400" i="1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Therezinha Oliveira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754063" y="590550"/>
            <a:ext cx="56896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 eaLnBrk="1">
              <a:lnSpc>
                <a:spcPct val="80000"/>
              </a:lnSpc>
            </a:pPr>
            <a:r>
              <a:rPr lang="pt-BR" sz="4800" b="1">
                <a:solidFill>
                  <a:schemeClr val="bg1"/>
                </a:solidFill>
                <a:sym typeface="Verdana" pitchFamily="34" charset="0"/>
              </a:rPr>
              <a:t>Psicografia</a:t>
            </a:r>
          </a:p>
        </p:txBody>
      </p:sp>
      <p:sp>
        <p:nvSpPr>
          <p:cNvPr id="43015" name="AutoShape 6" descr="9k="/>
          <p:cNvSpPr>
            <a:spLocks noChangeAspect="1" noChangeArrowheads="1"/>
          </p:cNvSpPr>
          <p:nvPr/>
        </p:nvSpPr>
        <p:spPr bwMode="auto">
          <a:xfrm>
            <a:off x="3319463" y="2514600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3016" name="AutoShape 7" descr="9k="/>
          <p:cNvSpPr>
            <a:spLocks noChangeAspect="1" noChangeArrowheads="1"/>
          </p:cNvSpPr>
          <p:nvPr/>
        </p:nvSpPr>
        <p:spPr bwMode="auto">
          <a:xfrm>
            <a:off x="3319463" y="2514600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3017" name="Picture 10" descr="ANd9GcTMk-hCzXavq7aumv1jG6w2Y8BBeUbelWgguGhHQpFh-RSnlAo2U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3213100"/>
            <a:ext cx="3197225" cy="23860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CBCFEC-2608-4FCA-B2F7-0DC5B111BC9D}" type="slidenum">
              <a:rPr lang="pt-BR"/>
              <a:pPr/>
              <a:t>23</a:t>
            </a:fld>
            <a:endParaRPr lang="pt-BR"/>
          </a:p>
        </p:txBody>
      </p:sp>
      <p:pic>
        <p:nvPicPr>
          <p:cNvPr id="45059" name="Picture 2" descr="7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6350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D22EFEA2-8B3A-467C-AE48-2D3317DEE858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23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754063" y="590550"/>
            <a:ext cx="56896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 eaLnBrk="1">
              <a:lnSpc>
                <a:spcPct val="80000"/>
              </a:lnSpc>
            </a:pPr>
            <a:r>
              <a:rPr lang="pt-BR" sz="4800" b="1">
                <a:solidFill>
                  <a:schemeClr val="bg1"/>
                </a:solidFill>
                <a:sym typeface="Verdana" pitchFamily="34" charset="0"/>
              </a:rPr>
              <a:t>Vidência</a:t>
            </a:r>
          </a:p>
        </p:txBody>
      </p:sp>
      <p:pic>
        <p:nvPicPr>
          <p:cNvPr id="45063" name="Picture 8" descr="amor-eterno-amor-lex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3509963"/>
            <a:ext cx="4464050" cy="25114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5064" name="Rectangle 9"/>
          <p:cNvSpPr>
            <a:spLocks/>
          </p:cNvSpPr>
          <p:nvPr/>
        </p:nvSpPr>
        <p:spPr bwMode="auto">
          <a:xfrm>
            <a:off x="1217613" y="1747838"/>
            <a:ext cx="66675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altLang="ja-JP" sz="36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Quando o médium</a:t>
            </a:r>
          </a:p>
          <a:p>
            <a:pPr algn="ctr" defTabSz="642938" eaLnBrk="1"/>
            <a:r>
              <a:rPr lang="pt-BR" sz="36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vê no campo fluídico</a:t>
            </a:r>
            <a:endParaRPr lang="pt-BR" altLang="ja-JP" sz="3600">
              <a:solidFill>
                <a:srgbClr val="687995"/>
              </a:solidFill>
              <a:cs typeface="Arial" pitchFamily="34" charset="0"/>
              <a:sym typeface="Arial" pitchFamily="34" charset="0"/>
            </a:endParaRPr>
          </a:p>
          <a:p>
            <a:pPr algn="ctr" defTabSz="642938" eaLnBrk="1">
              <a:spcBef>
                <a:spcPct val="30000"/>
              </a:spcBef>
            </a:pPr>
            <a:r>
              <a:rPr lang="pt-BR" sz="2400" i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Therezinha Oliveira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CF9D7A-2856-4400-B25C-A1E5EC885769}" type="slidenum">
              <a:rPr lang="pt-BR"/>
              <a:pPr/>
              <a:t>24</a:t>
            </a:fld>
            <a:endParaRPr lang="pt-BR"/>
          </a:p>
        </p:txBody>
      </p:sp>
      <p:pic>
        <p:nvPicPr>
          <p:cNvPr id="47107" name="Picture 2" descr="10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1588"/>
            <a:ext cx="9151938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496CA792-985C-4C0F-8B17-3F7BEA5EF06A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24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754063" y="590550"/>
            <a:ext cx="56896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 eaLnBrk="1">
              <a:lnSpc>
                <a:spcPct val="80000"/>
              </a:lnSpc>
            </a:pPr>
            <a:r>
              <a:rPr lang="pt-BR" sz="4800" b="1">
                <a:solidFill>
                  <a:schemeClr val="bg1"/>
                </a:solidFill>
                <a:sym typeface="Verdana" pitchFamily="34" charset="0"/>
              </a:rPr>
              <a:t>Audiência</a:t>
            </a:r>
          </a:p>
        </p:txBody>
      </p:sp>
      <p:sp>
        <p:nvSpPr>
          <p:cNvPr id="47110" name="AutoShape 6" descr="9k="/>
          <p:cNvSpPr>
            <a:spLocks noChangeAspect="1" noChangeArrowheads="1"/>
          </p:cNvSpPr>
          <p:nvPr/>
        </p:nvSpPr>
        <p:spPr bwMode="auto">
          <a:xfrm>
            <a:off x="3319463" y="2514600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7111" name="AutoShape 7" descr="9k="/>
          <p:cNvSpPr>
            <a:spLocks noChangeAspect="1" noChangeArrowheads="1"/>
          </p:cNvSpPr>
          <p:nvPr/>
        </p:nvSpPr>
        <p:spPr bwMode="auto">
          <a:xfrm>
            <a:off x="3319463" y="2514600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7112" name="AutoShape 9" descr="9k="/>
          <p:cNvSpPr>
            <a:spLocks noChangeAspect="1" noChangeArrowheads="1"/>
          </p:cNvSpPr>
          <p:nvPr/>
        </p:nvSpPr>
        <p:spPr bwMode="auto">
          <a:xfrm>
            <a:off x="3810000" y="28575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7113" name="AutoShape 11" descr="9k="/>
          <p:cNvSpPr>
            <a:spLocks noChangeAspect="1" noChangeArrowheads="1"/>
          </p:cNvSpPr>
          <p:nvPr/>
        </p:nvSpPr>
        <p:spPr bwMode="auto">
          <a:xfrm>
            <a:off x="3810000" y="28575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7114" name="AutoShape 13" descr="9k="/>
          <p:cNvSpPr>
            <a:spLocks noChangeAspect="1" noChangeArrowheads="1"/>
          </p:cNvSpPr>
          <p:nvPr/>
        </p:nvSpPr>
        <p:spPr bwMode="auto">
          <a:xfrm>
            <a:off x="3810000" y="28575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7115" name="AutoShape 15" descr="9k="/>
          <p:cNvSpPr>
            <a:spLocks noChangeAspect="1" noChangeArrowheads="1"/>
          </p:cNvSpPr>
          <p:nvPr/>
        </p:nvSpPr>
        <p:spPr bwMode="auto">
          <a:xfrm>
            <a:off x="3810000" y="2857500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7116" name="Picture 17" descr="vozes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0825" y="3206750"/>
            <a:ext cx="3273425" cy="2454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7117" name="Rectangle 18"/>
          <p:cNvSpPr>
            <a:spLocks/>
          </p:cNvSpPr>
          <p:nvPr/>
        </p:nvSpPr>
        <p:spPr bwMode="auto">
          <a:xfrm>
            <a:off x="928688" y="3284538"/>
            <a:ext cx="3960812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642938" eaLnBrk="1"/>
            <a:r>
              <a:rPr lang="pt-BR" altLang="ja-JP" sz="360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Quando o médium </a:t>
            </a:r>
            <a:r>
              <a:rPr lang="pt-BR" altLang="ja-JP" sz="3600" b="1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ouve</a:t>
            </a:r>
            <a:r>
              <a:rPr lang="pt-BR" altLang="ja-JP" sz="360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 no campo fluídico</a:t>
            </a:r>
          </a:p>
          <a:p>
            <a:pPr algn="r" defTabSz="642938" eaLnBrk="1">
              <a:spcBef>
                <a:spcPct val="30000"/>
              </a:spcBef>
            </a:pPr>
            <a:r>
              <a:rPr lang="pt-BR" sz="2400" i="1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Therezinha Oliveira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5667E4-C067-4DD1-9904-2D7B1F2D7D65}" type="slidenum">
              <a:rPr lang="pt-BR"/>
              <a:pPr/>
              <a:t>25</a:t>
            </a:fld>
            <a:endParaRPr lang="pt-BR"/>
          </a:p>
        </p:txBody>
      </p:sp>
      <p:pic>
        <p:nvPicPr>
          <p:cNvPr id="49155" name="Picture 2" descr="10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938" y="1588"/>
            <a:ext cx="9151938" cy="685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58904D60-C81B-4C71-963C-9AB2D2649024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25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754063" y="590550"/>
            <a:ext cx="56896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lvl="1" eaLnBrk="1">
              <a:lnSpc>
                <a:spcPct val="80000"/>
              </a:lnSpc>
            </a:pPr>
            <a:r>
              <a:rPr lang="pt-BR" sz="4800" b="1">
                <a:solidFill>
                  <a:schemeClr val="bg1"/>
                </a:solidFill>
                <a:sym typeface="Verdana" pitchFamily="34" charset="0"/>
              </a:rPr>
              <a:t>Intuição</a:t>
            </a:r>
          </a:p>
        </p:txBody>
      </p:sp>
      <p:sp>
        <p:nvSpPr>
          <p:cNvPr id="49158" name="AutoShape 6" descr="9k="/>
          <p:cNvSpPr>
            <a:spLocks noChangeAspect="1" noChangeArrowheads="1"/>
          </p:cNvSpPr>
          <p:nvPr/>
        </p:nvSpPr>
        <p:spPr bwMode="auto">
          <a:xfrm>
            <a:off x="3319463" y="2514600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59" name="AutoShape 7" descr="9k="/>
          <p:cNvSpPr>
            <a:spLocks noChangeAspect="1" noChangeArrowheads="1"/>
          </p:cNvSpPr>
          <p:nvPr/>
        </p:nvSpPr>
        <p:spPr bwMode="auto">
          <a:xfrm>
            <a:off x="3319463" y="2514600"/>
            <a:ext cx="2505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9160" name="Rectangle 10"/>
          <p:cNvSpPr>
            <a:spLocks/>
          </p:cNvSpPr>
          <p:nvPr/>
        </p:nvSpPr>
        <p:spPr bwMode="auto">
          <a:xfrm>
            <a:off x="1001713" y="2420938"/>
            <a:ext cx="3960812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642938" eaLnBrk="1"/>
            <a:r>
              <a:rPr lang="pt-BR" altLang="ja-JP" sz="360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Quando o médium </a:t>
            </a:r>
            <a:r>
              <a:rPr lang="pt-BR" altLang="ja-JP" sz="3600" b="1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capta</a:t>
            </a:r>
            <a:r>
              <a:rPr lang="pt-BR" altLang="ja-JP" sz="360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 a realidade do plano espiritual ou o pensamento de Espíritos</a:t>
            </a:r>
          </a:p>
          <a:p>
            <a:pPr algn="r" defTabSz="642938" eaLnBrk="1">
              <a:spcBef>
                <a:spcPct val="30000"/>
              </a:spcBef>
            </a:pPr>
            <a:r>
              <a:rPr lang="pt-BR" sz="2400" i="1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Therezinha Oliveira</a:t>
            </a:r>
          </a:p>
        </p:txBody>
      </p:sp>
      <p:pic>
        <p:nvPicPr>
          <p:cNvPr id="49161" name="Picture 12" descr="174717_171590506219621_1680614_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4325" y="3141663"/>
            <a:ext cx="3138488" cy="23542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32AD91E-03D4-4DB3-8A1E-64C20EBFFF48}" type="slidenum">
              <a:rPr lang="pt-BR"/>
              <a:pPr/>
              <a:t>26</a:t>
            </a:fld>
            <a:endParaRPr lang="pt-BR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427038"/>
            <a:ext cx="7878763" cy="1143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3075"/>
            <a:ext cx="8229600" cy="413385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51205" name="Picture 4" descr="4-parte prati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-1588"/>
            <a:ext cx="913923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8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04A76845-1D44-4DC8-9AB9-69EDA6262112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26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 descr="8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8" y="1588"/>
            <a:ext cx="913606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8287E9-AC82-4DA5-9B4D-D2E5384E3246}" type="slidenum">
              <a:rPr lang="pt-BR"/>
              <a:pPr/>
              <a:t>27</a:t>
            </a:fld>
            <a:endParaRPr lang="pt-BR"/>
          </a:p>
        </p:txBody>
      </p:sp>
      <p:sp>
        <p:nvSpPr>
          <p:cNvPr id="53252" name="Rectangle 2"/>
          <p:cNvSpPr>
            <a:spLocks/>
          </p:cNvSpPr>
          <p:nvPr/>
        </p:nvSpPr>
        <p:spPr bwMode="auto">
          <a:xfrm>
            <a:off x="706438" y="3357563"/>
            <a:ext cx="7729537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5400" b="1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IMPERFEIÇÕES</a:t>
            </a:r>
          </a:p>
          <a:p>
            <a:pPr algn="ctr" defTabSz="642938" eaLnBrk="1"/>
            <a:r>
              <a:rPr lang="pt-BR" sz="5400" b="1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MORAIS</a:t>
            </a:r>
            <a:endParaRPr lang="pt-BR" sz="5400">
              <a:solidFill>
                <a:schemeClr val="bg1"/>
              </a:solidFill>
              <a:cs typeface="Arial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531DAF-6757-4BC6-B79B-E0EEC5BBB93F}" type="slidenum">
              <a:rPr lang="pt-BR"/>
              <a:pPr/>
              <a:t>28</a:t>
            </a:fld>
            <a:endParaRPr lang="pt-BR"/>
          </a:p>
        </p:txBody>
      </p:sp>
      <p:sp>
        <p:nvSpPr>
          <p:cNvPr id="55300" name="Rectangle 2"/>
          <p:cNvSpPr>
            <a:spLocks/>
          </p:cNvSpPr>
          <p:nvPr/>
        </p:nvSpPr>
        <p:spPr bwMode="auto">
          <a:xfrm>
            <a:off x="755650" y="3498850"/>
            <a:ext cx="76327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A moral</a:t>
            </a:r>
            <a:endParaRPr lang="pt-BR" sz="5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893EA3-9EF7-47F9-B153-68E328FCDBEB}" type="slidenum">
              <a:rPr lang="pt-BR"/>
              <a:pPr/>
              <a:t>29</a:t>
            </a:fld>
            <a:endParaRPr lang="pt-BR"/>
          </a:p>
        </p:txBody>
      </p:sp>
      <p:sp>
        <p:nvSpPr>
          <p:cNvPr id="57348" name="Rectangle 2"/>
          <p:cNvSpPr>
            <a:spLocks/>
          </p:cNvSpPr>
          <p:nvPr/>
        </p:nvSpPr>
        <p:spPr bwMode="auto">
          <a:xfrm>
            <a:off x="827088" y="3997325"/>
            <a:ext cx="7489825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A </a:t>
            </a:r>
            <a:r>
              <a:rPr lang="pt-BR" sz="44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moral</a:t>
            </a:r>
            <a:r>
              <a:rPr lang="pt-BR" sz="4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“é a regra de bem proceder, de distinguir o bem</a:t>
            </a:r>
          </a:p>
          <a:p>
            <a:pPr algn="ctr" defTabSz="642938" eaLnBrk="1"/>
            <a:r>
              <a:rPr lang="pt-BR" sz="4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do mal” </a:t>
            </a:r>
            <a:r>
              <a:rPr lang="pt-BR" sz="2800" i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 Livro dos Espíritos, 629 e 630</a:t>
            </a:r>
            <a:endParaRPr lang="pt-BR" sz="4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57349" name="Imagem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1844675"/>
            <a:ext cx="3181350" cy="1908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5FB4EF1-C0AC-49EB-9981-B3F8285EE699}" type="slidenum">
              <a:rPr lang="pt-BR"/>
              <a:pPr/>
              <a:t>3</a:t>
            </a:fld>
            <a:endParaRPr lang="pt-BR"/>
          </a:p>
        </p:txBody>
      </p:sp>
      <p:sp>
        <p:nvSpPr>
          <p:cNvPr id="6147" name="Rectangle 2"/>
          <p:cNvSpPr>
            <a:spLocks/>
          </p:cNvSpPr>
          <p:nvPr/>
        </p:nvSpPr>
        <p:spPr bwMode="auto">
          <a:xfrm>
            <a:off x="388938" y="1919288"/>
            <a:ext cx="8364537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A mediunidade</a:t>
            </a:r>
          </a:p>
          <a:p>
            <a:pPr algn="ctr" defTabSz="642938" eaLnBrk="1"/>
            <a:r>
              <a:rPr lang="pt-BR" sz="48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é </a:t>
            </a:r>
            <a:r>
              <a:rPr lang="pt-BR" sz="4800" b="1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classificada</a:t>
            </a:r>
            <a:r>
              <a:rPr lang="pt-BR" sz="48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de acordo</a:t>
            </a:r>
          </a:p>
          <a:p>
            <a:pPr algn="ctr" defTabSz="642938" eaLnBrk="1"/>
            <a:r>
              <a:rPr lang="pt-BR" sz="4800" dirty="0" smtClean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com seus </a:t>
            </a:r>
            <a:r>
              <a:rPr lang="pt-BR" sz="4800" b="1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efeitos</a:t>
            </a:r>
            <a:r>
              <a:rPr lang="pt-BR" sz="48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e o </a:t>
            </a:r>
            <a:r>
              <a:rPr lang="pt-BR" sz="4800" b="1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tipo</a:t>
            </a:r>
          </a:p>
          <a:p>
            <a:pPr algn="ctr" defTabSz="642938" eaLnBrk="1"/>
            <a:r>
              <a:rPr lang="pt-BR" sz="4800" b="1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de</a:t>
            </a:r>
            <a:r>
              <a:rPr lang="pt-BR" sz="48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</a:t>
            </a:r>
            <a:r>
              <a:rPr lang="pt-BR" sz="4800" b="1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fenômeno</a:t>
            </a:r>
            <a:r>
              <a:rPr lang="pt-BR" sz="48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que produz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071C24-7931-4690-A54E-A22DDD97BCD5}" type="slidenum">
              <a:rPr lang="pt-BR"/>
              <a:pPr/>
              <a:t>30</a:t>
            </a:fld>
            <a:endParaRPr lang="pt-BR"/>
          </a:p>
        </p:txBody>
      </p:sp>
      <p:sp>
        <p:nvSpPr>
          <p:cNvPr id="59396" name="Rectangle 2"/>
          <p:cNvSpPr>
            <a:spLocks/>
          </p:cNvSpPr>
          <p:nvPr/>
        </p:nvSpPr>
        <p:spPr bwMode="auto">
          <a:xfrm>
            <a:off x="388938" y="4581128"/>
            <a:ext cx="8364537" cy="187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 </a:t>
            </a:r>
            <a:r>
              <a:rPr lang="pt-BR" sz="4000" b="1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bem</a:t>
            </a:r>
            <a:r>
              <a:rPr 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é tudo o que é conforme </a:t>
            </a:r>
            <a:r>
              <a:rPr lang="pt-BR" sz="4000" dirty="0" smtClean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a</a:t>
            </a:r>
          </a:p>
          <a:p>
            <a:pPr algn="ctr" defTabSz="642938" eaLnBrk="1"/>
            <a:r>
              <a:rPr lang="pt-BR" sz="4000" dirty="0" smtClean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lei </a:t>
            </a:r>
            <a:r>
              <a:rPr 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de Deus; o </a:t>
            </a:r>
            <a:r>
              <a:rPr lang="pt-BR" sz="4000" b="1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mal</a:t>
            </a:r>
            <a:r>
              <a:rPr 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, tudo que lhe é </a:t>
            </a:r>
            <a:r>
              <a:rPr lang="pt-BR" sz="4000" dirty="0" smtClean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contrário </a:t>
            </a:r>
            <a:r>
              <a:rPr lang="pt-BR" sz="2800" i="1" dirty="0" smtClean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 </a:t>
            </a:r>
            <a:r>
              <a:rPr lang="pt-BR" sz="2800" i="1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Livro dos Espíritos</a:t>
            </a:r>
            <a:endParaRPr lang="pt-BR" sz="4400" dirty="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59397" name="Imagem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6326" y="1678022"/>
            <a:ext cx="2521818" cy="283109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3C0FCE1-CF17-4BBF-9E5F-55E2B09CEADA}" type="slidenum">
              <a:rPr lang="pt-BR"/>
              <a:pPr/>
              <a:t>31</a:t>
            </a:fld>
            <a:endParaRPr lang="pt-BR"/>
          </a:p>
        </p:txBody>
      </p:sp>
      <p:sp>
        <p:nvSpPr>
          <p:cNvPr id="60420" name="Rectangle 2"/>
          <p:cNvSpPr>
            <a:spLocks/>
          </p:cNvSpPr>
          <p:nvPr/>
        </p:nvSpPr>
        <p:spPr bwMode="auto">
          <a:xfrm>
            <a:off x="606425" y="4076700"/>
            <a:ext cx="79978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0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Jesus é o tipo mais perfeito que Deus tem oferecido ao homem para lhe servir de guia e modelo </a:t>
            </a:r>
          </a:p>
          <a:p>
            <a:pPr algn="ctr" defTabSz="642938" eaLnBrk="1"/>
            <a:r>
              <a:rPr lang="pt-BR" sz="2800" i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 Livro dos Espíritos, 625</a:t>
            </a:r>
            <a:endParaRPr lang="pt-BR" sz="4800" b="1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60421" name="Imagem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773238"/>
            <a:ext cx="2879725" cy="2160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1DC15A-C6B1-486B-B451-1D4EE54C673F}" type="slidenum">
              <a:rPr lang="pt-BR"/>
              <a:pPr/>
              <a:t>32</a:t>
            </a:fld>
            <a:endParaRPr lang="pt-BR"/>
          </a:p>
        </p:txBody>
      </p:sp>
      <p:sp>
        <p:nvSpPr>
          <p:cNvPr id="61443" name="Rectangle 2"/>
          <p:cNvSpPr>
            <a:spLocks/>
          </p:cNvSpPr>
          <p:nvPr/>
        </p:nvSpPr>
        <p:spPr bwMode="auto">
          <a:xfrm>
            <a:off x="323850" y="2185988"/>
            <a:ext cx="849630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altLang="ja-JP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Fazei aos homens tudo</a:t>
            </a:r>
          </a:p>
          <a:p>
            <a:pPr algn="ctr" defTabSz="642938" eaLnBrk="1"/>
            <a:r>
              <a:rPr lang="pt-BR" altLang="ja-JP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 que queirais que eles</a:t>
            </a:r>
          </a:p>
          <a:p>
            <a:pPr algn="ctr" defTabSz="642938" eaLnBrk="1"/>
            <a:r>
              <a:rPr lang="pt-BR" altLang="ja-JP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vos façam</a:t>
            </a:r>
            <a:endParaRPr lang="pt-BR" sz="2800" i="1">
              <a:solidFill>
                <a:srgbClr val="687995"/>
              </a:solidFill>
              <a:latin typeface="Helvetica Light" charset="0"/>
              <a:cs typeface="Arial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750443-2F40-4675-A519-2EE54972C71D}" type="slidenum">
              <a:rPr lang="pt-BR"/>
              <a:pPr/>
              <a:t>33</a:t>
            </a:fld>
            <a:endParaRPr lang="pt-BR"/>
          </a:p>
        </p:txBody>
      </p:sp>
      <p:sp>
        <p:nvSpPr>
          <p:cNvPr id="63491" name="Rectangle 2"/>
          <p:cNvSpPr>
            <a:spLocks/>
          </p:cNvSpPr>
          <p:nvPr/>
        </p:nvSpPr>
        <p:spPr bwMode="auto">
          <a:xfrm>
            <a:off x="611188" y="3860800"/>
            <a:ext cx="79263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4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Jesus</a:t>
            </a:r>
            <a:r>
              <a:rPr lang="pt-BR" sz="4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não apenas pregou</a:t>
            </a:r>
          </a:p>
          <a:p>
            <a:pPr algn="ctr" defTabSz="642938" eaLnBrk="1"/>
            <a:r>
              <a:rPr lang="pt-BR" sz="4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a moral verdadeira, ele a </a:t>
            </a:r>
            <a:r>
              <a:rPr lang="pt-BR" sz="44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exemplificou</a:t>
            </a:r>
            <a:r>
              <a:rPr lang="pt-BR" sz="4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no mais alto grau</a:t>
            </a:r>
            <a:endParaRPr lang="pt-BR" sz="4400" b="1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63492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836613"/>
            <a:ext cx="2314575" cy="2809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43A006-89A3-4A19-BD51-5059615E4151}" type="slidenum">
              <a:rPr lang="pt-BR"/>
              <a:pPr/>
              <a:t>34</a:t>
            </a:fld>
            <a:endParaRPr lang="pt-BR"/>
          </a:p>
        </p:txBody>
      </p:sp>
      <p:sp>
        <p:nvSpPr>
          <p:cNvPr id="64515" name="Rectangle 2"/>
          <p:cNvSpPr>
            <a:spLocks/>
          </p:cNvSpPr>
          <p:nvPr/>
        </p:nvSpPr>
        <p:spPr bwMode="auto">
          <a:xfrm>
            <a:off x="611188" y="3933056"/>
            <a:ext cx="7993062" cy="2405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 </a:t>
            </a:r>
            <a:r>
              <a:rPr lang="pt-BR" sz="4000" dirty="0" smtClean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Espiritismo </a:t>
            </a:r>
            <a:r>
              <a:rPr lang="pt-BR" sz="40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consolida nossa fé, faz que entendamos melhor a mensagem do Cristo e nos motiva a </a:t>
            </a:r>
            <a:r>
              <a:rPr lang="pt-BR" sz="4000" dirty="0" smtClean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vivê-la </a:t>
            </a:r>
            <a:r>
              <a:rPr lang="pt-BR" sz="2800" i="1" dirty="0" smtClean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Therezinha </a:t>
            </a:r>
            <a:r>
              <a:rPr lang="pt-BR" sz="2800" i="1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Oliveira</a:t>
            </a:r>
            <a:endParaRPr lang="pt-BR" sz="4800" b="1" dirty="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64516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24" y="622011"/>
            <a:ext cx="3168625" cy="3239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A48833-3BAC-42F9-9ED3-234DD26880EC}" type="slidenum">
              <a:rPr lang="pt-BR"/>
              <a:pPr/>
              <a:t>35</a:t>
            </a:fld>
            <a:endParaRPr lang="pt-BR"/>
          </a:p>
        </p:txBody>
      </p:sp>
      <p:sp>
        <p:nvSpPr>
          <p:cNvPr id="65539" name="Rectangle 2"/>
          <p:cNvSpPr>
            <a:spLocks/>
          </p:cNvSpPr>
          <p:nvPr/>
        </p:nvSpPr>
        <p:spPr bwMode="auto">
          <a:xfrm>
            <a:off x="611188" y="4292600"/>
            <a:ext cx="799306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Estudar Kardec</a:t>
            </a:r>
          </a:p>
          <a:p>
            <a:pPr algn="ctr" defTabSz="642938" eaLnBrk="1"/>
            <a:r>
              <a:rPr lang="pt-BR" sz="4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para viver Jesus</a:t>
            </a:r>
          </a:p>
          <a:p>
            <a:pPr algn="ctr" defTabSz="642938" eaLnBrk="1"/>
            <a:r>
              <a:rPr lang="pt-BR" sz="2800" i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Bezerra de Menezes</a:t>
            </a:r>
            <a:endParaRPr lang="pt-BR" sz="4800" b="1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65540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982663"/>
            <a:ext cx="2471737" cy="3094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2F362D1-DAAC-4B6E-BF01-991418CF3396}" type="slidenum">
              <a:rPr lang="pt-BR"/>
              <a:pPr/>
              <a:t>36</a:t>
            </a:fld>
            <a:endParaRPr lang="pt-BR"/>
          </a:p>
        </p:txBody>
      </p:sp>
      <p:sp>
        <p:nvSpPr>
          <p:cNvPr id="66564" name="Rectangle 2"/>
          <p:cNvSpPr>
            <a:spLocks/>
          </p:cNvSpPr>
          <p:nvPr/>
        </p:nvSpPr>
        <p:spPr bwMode="auto">
          <a:xfrm>
            <a:off x="755650" y="3213100"/>
            <a:ext cx="76327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Vícios, paixões</a:t>
            </a:r>
          </a:p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e defeitos</a:t>
            </a:r>
            <a:endParaRPr lang="pt-BR" sz="5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D1D486-CBAA-43B2-9FF3-94BC65F2A2E0}" type="slidenum">
              <a:rPr lang="pt-BR"/>
              <a:pPr/>
              <a:t>37</a:t>
            </a:fld>
            <a:endParaRPr lang="pt-BR"/>
          </a:p>
        </p:txBody>
      </p:sp>
      <p:sp>
        <p:nvSpPr>
          <p:cNvPr id="68611" name="Rectangle 2"/>
          <p:cNvSpPr>
            <a:spLocks/>
          </p:cNvSpPr>
          <p:nvPr/>
        </p:nvSpPr>
        <p:spPr bwMode="auto">
          <a:xfrm>
            <a:off x="684213" y="4076700"/>
            <a:ext cx="78486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São as imperfeições morais básicas que precisamos combater em nós</a:t>
            </a:r>
            <a:endParaRPr lang="pt-BR" sz="4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68612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806450"/>
            <a:ext cx="5091113" cy="3054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2ECBF7-D305-4ABD-8594-1BB03510D336}" type="slidenum">
              <a:rPr lang="pt-BR"/>
              <a:pPr/>
              <a:t>38</a:t>
            </a:fld>
            <a:endParaRPr lang="pt-BR"/>
          </a:p>
        </p:txBody>
      </p:sp>
      <p:sp>
        <p:nvSpPr>
          <p:cNvPr id="70659" name="Rectangle 2"/>
          <p:cNvSpPr>
            <a:spLocks/>
          </p:cNvSpPr>
          <p:nvPr/>
        </p:nvSpPr>
        <p:spPr bwMode="auto">
          <a:xfrm>
            <a:off x="611188" y="1693863"/>
            <a:ext cx="8064500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A pessoa pode ficar escravizada, com a saúde prejudicada e desequilibrada psiquicamente, podendo causar danos aos amigos e familiares</a:t>
            </a:r>
            <a:endParaRPr lang="pt-BR" sz="4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872EDB-206C-4B0B-875B-B65746C092B7}" type="slidenum">
              <a:rPr lang="pt-BR"/>
              <a:pPr/>
              <a:t>39</a:t>
            </a:fld>
            <a:endParaRPr lang="pt-BR"/>
          </a:p>
        </p:txBody>
      </p:sp>
      <p:sp>
        <p:nvSpPr>
          <p:cNvPr id="72707" name="Rectangle 2"/>
          <p:cNvSpPr>
            <a:spLocks/>
          </p:cNvSpPr>
          <p:nvPr/>
        </p:nvSpPr>
        <p:spPr bwMode="auto">
          <a:xfrm>
            <a:off x="654050" y="3573463"/>
            <a:ext cx="78486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As paixões quando bem dirigidas auxiliam-nos na execução dos desígnios</a:t>
            </a:r>
          </a:p>
          <a:p>
            <a:pPr algn="ctr" defTabSz="642938" eaLnBrk="1"/>
            <a:r>
              <a:rPr lang="pt-BR" sz="4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da Providência</a:t>
            </a:r>
            <a:endParaRPr lang="pt-BR" sz="4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72708" name="Imagem 1"/>
          <p:cNvPicPr>
            <a:picLocks noChangeAspect="1"/>
          </p:cNvPicPr>
          <p:nvPr/>
        </p:nvPicPr>
        <p:blipFill>
          <a:blip r:embed="rId3"/>
          <a:srcRect l="3130" t="5000" r="4640" b="2750"/>
          <a:stretch>
            <a:fillRect/>
          </a:stretch>
        </p:blipFill>
        <p:spPr bwMode="auto">
          <a:xfrm>
            <a:off x="2700338" y="839788"/>
            <a:ext cx="3743325" cy="25177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7FF54F5-15F9-46B8-9594-E1EF3F36FE4E}" type="slidenum">
              <a:rPr lang="pt-BR"/>
              <a:pPr/>
              <a:t>4</a:t>
            </a:fld>
            <a:endParaRPr lang="pt-BR"/>
          </a:p>
        </p:txBody>
      </p:sp>
      <p:pic>
        <p:nvPicPr>
          <p:cNvPr id="7171" name="Picture 6" descr="12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10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59822B85-B341-4FD6-ABBE-E0D0B46A768A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4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7173" name="Rectangle 11"/>
          <p:cNvSpPr>
            <a:spLocks/>
          </p:cNvSpPr>
          <p:nvPr/>
        </p:nvSpPr>
        <p:spPr bwMode="auto">
          <a:xfrm>
            <a:off x="411163" y="2347913"/>
            <a:ext cx="516890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 b="1">
                <a:solidFill>
                  <a:schemeClr val="bg1"/>
                </a:solidFill>
                <a:sym typeface="Helvetica Light" charset="0"/>
              </a:rPr>
              <a:t>MEDIUNIDADE</a:t>
            </a:r>
          </a:p>
          <a:p>
            <a:pPr algn="ctr" defTabSz="642938" eaLnBrk="1"/>
            <a:r>
              <a:rPr lang="pt-BR" sz="4800" b="1">
                <a:solidFill>
                  <a:schemeClr val="bg1"/>
                </a:solidFill>
                <a:sym typeface="Helvetica Light" charset="0"/>
              </a:rPr>
              <a:t>DE EFEITOS FÍSICOS</a:t>
            </a:r>
            <a:endParaRPr lang="pt-BR" sz="4800">
              <a:solidFill>
                <a:schemeClr val="bg1"/>
              </a:solidFill>
              <a:sym typeface="Helvetica Light" charset="0"/>
            </a:endParaRPr>
          </a:p>
        </p:txBody>
      </p:sp>
      <p:pic>
        <p:nvPicPr>
          <p:cNvPr id="7174" name="Picture 15" descr="ANd9GcQUKjQP_wqAn6_1zqsFZinKSjNkAp9Kq1wb7ampEQg5EU_Lva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27713" y="2046288"/>
            <a:ext cx="2819400" cy="2732087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311AEF-C7FF-43EE-B487-B48F7959B970}" type="slidenum">
              <a:rPr lang="pt-BR"/>
              <a:pPr/>
              <a:t>40</a:t>
            </a:fld>
            <a:endParaRPr lang="pt-BR"/>
          </a:p>
        </p:txBody>
      </p:sp>
      <p:sp>
        <p:nvSpPr>
          <p:cNvPr id="74755" name="Rectangle 2"/>
          <p:cNvSpPr>
            <a:spLocks/>
          </p:cNvSpPr>
          <p:nvPr/>
        </p:nvSpPr>
        <p:spPr bwMode="auto">
          <a:xfrm>
            <a:off x="684213" y="1916237"/>
            <a:ext cx="7848600" cy="302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Toda paixão que aproxima o homem da natureza animal afasta-o da natureza </a:t>
            </a:r>
            <a:r>
              <a:rPr lang="pt-BR" sz="4800" dirty="0" smtClean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espiritual </a:t>
            </a:r>
            <a:r>
              <a:rPr lang="pt-BR" sz="2800" i="1" dirty="0" smtClean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Therezinha </a:t>
            </a:r>
            <a:r>
              <a:rPr lang="pt-BR" sz="2800" i="1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Oliveira</a:t>
            </a:r>
            <a:endParaRPr lang="pt-BR" sz="2800" i="1" dirty="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B1F6E8-1E05-4889-9BD2-AF2CF6130086}" type="slidenum">
              <a:rPr lang="pt-BR"/>
              <a:pPr/>
              <a:t>41</a:t>
            </a:fld>
            <a:endParaRPr lang="pt-BR"/>
          </a:p>
        </p:txBody>
      </p:sp>
      <p:sp>
        <p:nvSpPr>
          <p:cNvPr id="76803" name="Rectangle 2"/>
          <p:cNvSpPr>
            <a:spLocks/>
          </p:cNvSpPr>
          <p:nvPr/>
        </p:nvSpPr>
        <p:spPr bwMode="auto">
          <a:xfrm>
            <a:off x="611188" y="1916113"/>
            <a:ext cx="784860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Os </a:t>
            </a:r>
            <a:r>
              <a:rPr lang="pt-BR" sz="48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defeitos</a:t>
            </a:r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 englobam atitudes desvirtuadas ligadas aos impulsos, ao caráter e comportamento</a:t>
            </a:r>
            <a:endParaRPr lang="pt-BR" sz="48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8ADEA0-E3D0-4433-8A45-60138310EBA9}" type="slidenum">
              <a:rPr lang="pt-BR"/>
              <a:pPr/>
              <a:t>42</a:t>
            </a:fld>
            <a:endParaRPr lang="pt-BR"/>
          </a:p>
        </p:txBody>
      </p:sp>
      <p:sp>
        <p:nvSpPr>
          <p:cNvPr id="78851" name="Rectangle 2"/>
          <p:cNvSpPr>
            <a:spLocks/>
          </p:cNvSpPr>
          <p:nvPr/>
        </p:nvSpPr>
        <p:spPr bwMode="auto">
          <a:xfrm>
            <a:off x="1403350" y="692150"/>
            <a:ext cx="237648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Orgulho</a:t>
            </a:r>
            <a:endParaRPr lang="pt-BR" sz="48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78852" name="Rectangle 2"/>
          <p:cNvSpPr>
            <a:spLocks/>
          </p:cNvSpPr>
          <p:nvPr/>
        </p:nvSpPr>
        <p:spPr bwMode="auto">
          <a:xfrm>
            <a:off x="2203450" y="2557463"/>
            <a:ext cx="28003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0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Avareza</a:t>
            </a:r>
            <a:endParaRPr lang="pt-BR" sz="40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78853" name="Rectangle 2"/>
          <p:cNvSpPr>
            <a:spLocks/>
          </p:cNvSpPr>
          <p:nvPr/>
        </p:nvSpPr>
        <p:spPr bwMode="auto">
          <a:xfrm>
            <a:off x="1195388" y="3500438"/>
            <a:ext cx="23764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Vaidade</a:t>
            </a:r>
            <a:endParaRPr lang="pt-BR" sz="48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78854" name="Rectangle 2"/>
          <p:cNvSpPr>
            <a:spLocks/>
          </p:cNvSpPr>
          <p:nvPr/>
        </p:nvSpPr>
        <p:spPr bwMode="auto">
          <a:xfrm>
            <a:off x="4356100" y="1117600"/>
            <a:ext cx="2376488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Mentira</a:t>
            </a:r>
            <a:endParaRPr lang="pt-BR" sz="48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78855" name="Rectangle 2"/>
          <p:cNvSpPr>
            <a:spLocks/>
          </p:cNvSpPr>
          <p:nvPr/>
        </p:nvSpPr>
        <p:spPr bwMode="auto">
          <a:xfrm>
            <a:off x="4572000" y="3500438"/>
            <a:ext cx="3887788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0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Maledicência</a:t>
            </a:r>
            <a:endParaRPr lang="pt-BR" sz="40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78856" name="Rectangle 2"/>
          <p:cNvSpPr>
            <a:spLocks/>
          </p:cNvSpPr>
          <p:nvPr/>
        </p:nvSpPr>
        <p:spPr bwMode="auto">
          <a:xfrm>
            <a:off x="3419475" y="4365625"/>
            <a:ext cx="2376488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Ódio</a:t>
            </a:r>
            <a:endParaRPr lang="pt-BR" sz="48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78857" name="Rectangle 2"/>
          <p:cNvSpPr>
            <a:spLocks/>
          </p:cNvSpPr>
          <p:nvPr/>
        </p:nvSpPr>
        <p:spPr bwMode="auto">
          <a:xfrm>
            <a:off x="5356225" y="5294313"/>
            <a:ext cx="2960688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Vingança</a:t>
            </a:r>
            <a:endParaRPr lang="pt-BR" sz="48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78858" name="Rectangle 2"/>
          <p:cNvSpPr>
            <a:spLocks/>
          </p:cNvSpPr>
          <p:nvPr/>
        </p:nvSpPr>
        <p:spPr bwMode="auto">
          <a:xfrm>
            <a:off x="1042988" y="5222875"/>
            <a:ext cx="2376487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Inveja</a:t>
            </a:r>
            <a:endParaRPr lang="pt-BR" sz="48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78859" name="Rectangle 2"/>
          <p:cNvSpPr>
            <a:spLocks/>
          </p:cNvSpPr>
          <p:nvPr/>
        </p:nvSpPr>
        <p:spPr bwMode="auto">
          <a:xfrm>
            <a:off x="5292725" y="2133600"/>
            <a:ext cx="2376488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Inveja </a:t>
            </a:r>
            <a:endParaRPr lang="pt-BR" sz="48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78860" name="Rectangle 2"/>
          <p:cNvSpPr>
            <a:spLocks/>
          </p:cNvSpPr>
          <p:nvPr/>
        </p:nvSpPr>
        <p:spPr bwMode="auto">
          <a:xfrm>
            <a:off x="827088" y="1838325"/>
            <a:ext cx="2376487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0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Ciúme</a:t>
            </a:r>
            <a:endParaRPr lang="pt-BR" sz="40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D15197-242E-4411-AD6B-33E20F1DD614}" type="slidenum">
              <a:rPr lang="pt-BR"/>
              <a:pPr/>
              <a:t>43</a:t>
            </a:fld>
            <a:endParaRPr lang="pt-BR"/>
          </a:p>
        </p:txBody>
      </p:sp>
      <p:pic>
        <p:nvPicPr>
          <p:cNvPr id="80899" name="Picture 2" descr="5-voce sab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12700"/>
            <a:ext cx="915035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Text Box 3"/>
          <p:cNvSpPr txBox="1">
            <a:spLocks noChangeArrowheads="1"/>
          </p:cNvSpPr>
          <p:nvPr/>
        </p:nvSpPr>
        <p:spPr bwMode="auto">
          <a:xfrm>
            <a:off x="900113" y="2470150"/>
            <a:ext cx="73437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4800">
                <a:solidFill>
                  <a:srgbClr val="687995"/>
                </a:solidFill>
                <a:sym typeface="Verdana" pitchFamily="34" charset="0"/>
              </a:rPr>
              <a:t>O egoísmo e o materialismo são as maiores chagas morais</a:t>
            </a:r>
          </a:p>
          <a:p>
            <a:pPr algn="ctr" eaLnBrk="1" hangingPunct="1"/>
            <a:r>
              <a:rPr lang="pt-BR" sz="4800">
                <a:solidFill>
                  <a:srgbClr val="687995"/>
                </a:solidFill>
                <a:sym typeface="Verdana" pitchFamily="34" charset="0"/>
              </a:rPr>
              <a:t>da humanidade</a:t>
            </a:r>
          </a:p>
        </p:txBody>
      </p:sp>
      <p:sp>
        <p:nvSpPr>
          <p:cNvPr id="80901" name="Rectangle 4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047B1BDA-6998-4FC8-9D0C-72111A6C7943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43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95BE0DF-68F7-4FF2-A1AC-48825593DBCD}" type="slidenum">
              <a:rPr lang="pt-BR"/>
              <a:pPr/>
              <a:t>44</a:t>
            </a:fld>
            <a:endParaRPr lang="pt-BR"/>
          </a:p>
        </p:txBody>
      </p:sp>
      <p:sp>
        <p:nvSpPr>
          <p:cNvPr id="81924" name="Rectangle 2"/>
          <p:cNvSpPr>
            <a:spLocks/>
          </p:cNvSpPr>
          <p:nvPr/>
        </p:nvSpPr>
        <p:spPr bwMode="auto">
          <a:xfrm>
            <a:off x="755650" y="3213100"/>
            <a:ext cx="76327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Origem das </a:t>
            </a:r>
          </a:p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imperfeições morais</a:t>
            </a:r>
            <a:endParaRPr lang="pt-BR" sz="5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9B753EE-D212-429D-88EE-099BF70DBCC6}" type="slidenum">
              <a:rPr lang="pt-BR"/>
              <a:pPr/>
              <a:t>45</a:t>
            </a:fld>
            <a:endParaRPr lang="pt-BR"/>
          </a:p>
        </p:txBody>
      </p:sp>
      <p:sp>
        <p:nvSpPr>
          <p:cNvPr id="83971" name="Rectangle 2"/>
          <p:cNvSpPr>
            <a:spLocks/>
          </p:cNvSpPr>
          <p:nvPr/>
        </p:nvSpPr>
        <p:spPr bwMode="auto">
          <a:xfrm>
            <a:off x="684213" y="3573016"/>
            <a:ext cx="7848600" cy="2814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Podem ter origem em </a:t>
            </a:r>
            <a:r>
              <a:rPr lang="pt-BR" sz="4800" dirty="0" smtClean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existências pretéritas ou </a:t>
            </a:r>
            <a:r>
              <a:rPr lang="pt-BR" sz="48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de nossas opções na </a:t>
            </a:r>
            <a:r>
              <a:rPr lang="pt-BR" sz="4800" dirty="0" smtClean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existência </a:t>
            </a:r>
            <a:r>
              <a:rPr lang="pt-BR" sz="48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presente</a:t>
            </a:r>
            <a:endParaRPr lang="pt-BR" sz="4800" dirty="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2750" t="2831" r="2750" b="3732"/>
          <a:stretch/>
        </p:blipFill>
        <p:spPr>
          <a:xfrm>
            <a:off x="2771800" y="1124743"/>
            <a:ext cx="3600400" cy="237626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softEdge rad="127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4EB9487-A078-4B33-92C9-2CCB5AE6B19B}" type="slidenum">
              <a:rPr lang="pt-BR"/>
              <a:pPr/>
              <a:t>46</a:t>
            </a:fld>
            <a:endParaRPr lang="pt-BR"/>
          </a:p>
        </p:txBody>
      </p:sp>
      <p:sp>
        <p:nvSpPr>
          <p:cNvPr id="86019" name="Rectangle 2"/>
          <p:cNvSpPr>
            <a:spLocks/>
          </p:cNvSpPr>
          <p:nvPr/>
        </p:nvSpPr>
        <p:spPr bwMode="auto">
          <a:xfrm>
            <a:off x="654050" y="3638550"/>
            <a:ext cx="78486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Os maus Espíritos são responsáveis por nossas imperfeições morais?</a:t>
            </a:r>
            <a:endParaRPr lang="pt-BR" sz="48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86020" name="Imagem 1"/>
          <p:cNvPicPr>
            <a:picLocks noChangeAspect="1"/>
          </p:cNvPicPr>
          <p:nvPr/>
        </p:nvPicPr>
        <p:blipFill>
          <a:blip r:embed="rId3"/>
          <a:srcRect l="3799" t="2769" r="3799" b="3078"/>
          <a:stretch>
            <a:fillRect/>
          </a:stretch>
        </p:blipFill>
        <p:spPr bwMode="auto">
          <a:xfrm>
            <a:off x="2987675" y="981075"/>
            <a:ext cx="3168650" cy="2447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CDD1409-2F96-4961-9134-0FB706FEB47B}" type="slidenum">
              <a:rPr lang="pt-BR"/>
              <a:pPr/>
              <a:t>47</a:t>
            </a:fld>
            <a:endParaRPr lang="pt-BR"/>
          </a:p>
        </p:txBody>
      </p:sp>
      <p:sp>
        <p:nvSpPr>
          <p:cNvPr id="88067" name="Rectangle 2"/>
          <p:cNvSpPr>
            <a:spLocks/>
          </p:cNvSpPr>
          <p:nvPr/>
        </p:nvSpPr>
        <p:spPr bwMode="auto">
          <a:xfrm>
            <a:off x="684213" y="4502150"/>
            <a:ext cx="78486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Por que os </a:t>
            </a:r>
            <a:r>
              <a:rPr lang="pt-BR" sz="4800" dirty="0" smtClean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Espíritos</a:t>
            </a:r>
          </a:p>
          <a:p>
            <a:pPr algn="ctr" defTabSz="642938" eaLnBrk="1"/>
            <a:r>
              <a:rPr lang="pt-BR" sz="4800" dirty="0" smtClean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se </a:t>
            </a:r>
            <a:r>
              <a:rPr lang="pt-BR" sz="48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ligam a nós?</a:t>
            </a:r>
            <a:endParaRPr lang="pt-BR" sz="4800" dirty="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88068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720725"/>
            <a:ext cx="3168650" cy="3565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2F695F-DC2A-49E6-998C-046A84B2ABF8}" type="slidenum">
              <a:rPr lang="pt-BR"/>
              <a:pPr/>
              <a:t>48</a:t>
            </a:fld>
            <a:endParaRPr lang="pt-BR"/>
          </a:p>
        </p:txBody>
      </p:sp>
      <p:sp>
        <p:nvSpPr>
          <p:cNvPr id="90115" name="Rectangle 2"/>
          <p:cNvSpPr>
            <a:spLocks/>
          </p:cNvSpPr>
          <p:nvPr/>
        </p:nvSpPr>
        <p:spPr bwMode="auto">
          <a:xfrm>
            <a:off x="611188" y="4221163"/>
            <a:ext cx="78486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400" dirty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Nossas imperfeições morais atraem Espíritos </a:t>
            </a:r>
            <a:r>
              <a:rPr lang="pt-BR" sz="4400" dirty="0" smtClean="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menos evoluídos</a:t>
            </a:r>
            <a:endParaRPr lang="pt-BR" sz="4400" dirty="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90116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765175"/>
            <a:ext cx="2420937" cy="328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9D4A12C-1204-4013-A998-484FAFA89383}" type="slidenum">
              <a:rPr lang="pt-BR"/>
              <a:pPr/>
              <a:t>49</a:t>
            </a:fld>
            <a:endParaRPr lang="pt-BR"/>
          </a:p>
        </p:txBody>
      </p:sp>
      <p:sp>
        <p:nvSpPr>
          <p:cNvPr id="92164" name="Rectangle 2"/>
          <p:cNvSpPr>
            <a:spLocks/>
          </p:cNvSpPr>
          <p:nvPr/>
        </p:nvSpPr>
        <p:spPr bwMode="auto">
          <a:xfrm>
            <a:off x="1042988" y="3357563"/>
            <a:ext cx="3960812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642938" eaLnBrk="1"/>
            <a:r>
              <a:rPr lang="pt-BR" sz="4000">
                <a:solidFill>
                  <a:schemeClr val="bg1"/>
                </a:solidFill>
                <a:cs typeface="Arial" pitchFamily="34" charset="0"/>
                <a:sym typeface="Arial" pitchFamily="34" charset="0"/>
              </a:rPr>
              <a:t>Enquanto nossas virtudes atraem os bons Espíritos</a:t>
            </a:r>
            <a:endParaRPr lang="pt-BR" sz="4000">
              <a:solidFill>
                <a:schemeClr val="bg1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92165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2919413"/>
            <a:ext cx="279717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08EEB51-FEA5-4985-A9A2-22AF5DFE656C}" type="slidenum">
              <a:rPr lang="pt-BR"/>
              <a:pPr/>
              <a:t>5</a:t>
            </a:fld>
            <a:endParaRPr lang="pt-BR"/>
          </a:p>
        </p:txBody>
      </p:sp>
      <p:pic>
        <p:nvPicPr>
          <p:cNvPr id="8195" name="Picture 2" descr="5-voce sab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12700"/>
            <a:ext cx="915035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757238" y="2492375"/>
            <a:ext cx="75596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t-BR" sz="4800">
                <a:solidFill>
                  <a:srgbClr val="687995"/>
                </a:solidFill>
                <a:sym typeface="Verdana" pitchFamily="34" charset="0"/>
              </a:rPr>
              <a:t>A mediunidade</a:t>
            </a:r>
          </a:p>
          <a:p>
            <a:pPr algn="ctr" eaLnBrk="1" hangingPunct="1"/>
            <a:r>
              <a:rPr lang="pt-BR" sz="4800">
                <a:solidFill>
                  <a:srgbClr val="687995"/>
                </a:solidFill>
                <a:sym typeface="Verdana" pitchFamily="34" charset="0"/>
              </a:rPr>
              <a:t>de efeitos físicos</a:t>
            </a:r>
          </a:p>
          <a:p>
            <a:pPr algn="ctr" eaLnBrk="1" hangingPunct="1"/>
            <a:r>
              <a:rPr lang="pt-BR" sz="4800">
                <a:solidFill>
                  <a:srgbClr val="687995"/>
                </a:solidFill>
                <a:sym typeface="Verdana" pitchFamily="34" charset="0"/>
              </a:rPr>
              <a:t>também é </a:t>
            </a:r>
            <a:r>
              <a:rPr lang="pt-BR" sz="4800" b="1">
                <a:solidFill>
                  <a:srgbClr val="687995"/>
                </a:solidFill>
                <a:sym typeface="Verdana" pitchFamily="34" charset="0"/>
              </a:rPr>
              <a:t>chamada d</a:t>
            </a:r>
            <a:r>
              <a:rPr lang="pt-BR" sz="4800">
                <a:solidFill>
                  <a:srgbClr val="687995"/>
                </a:solidFill>
                <a:sym typeface="Verdana" pitchFamily="34" charset="0"/>
              </a:rPr>
              <a:t>e</a:t>
            </a:r>
          </a:p>
          <a:p>
            <a:pPr algn="ctr" eaLnBrk="1" hangingPunct="1"/>
            <a:r>
              <a:rPr lang="pt-BR" sz="4800" b="1">
                <a:solidFill>
                  <a:srgbClr val="687995"/>
                </a:solidFill>
                <a:sym typeface="Verdana" pitchFamily="34" charset="0"/>
              </a:rPr>
              <a:t>material</a:t>
            </a:r>
            <a:r>
              <a:rPr lang="pt-BR" sz="4800">
                <a:solidFill>
                  <a:srgbClr val="687995"/>
                </a:solidFill>
                <a:sym typeface="Verdana" pitchFamily="34" charset="0"/>
              </a:rPr>
              <a:t> ou </a:t>
            </a:r>
            <a:r>
              <a:rPr lang="pt-BR" sz="4800" b="1">
                <a:solidFill>
                  <a:srgbClr val="687995"/>
                </a:solidFill>
                <a:sym typeface="Verdana" pitchFamily="34" charset="0"/>
              </a:rPr>
              <a:t>objetiva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766734EE-11C2-4E9A-A52F-E9A150EFE29E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5</a:t>
            </a:fld>
            <a:endParaRPr lang="pt-BR" sz="1000" b="1">
              <a:solidFill>
                <a:srgbClr val="687995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3527E53-A0FD-425F-BA04-F6171AC47F91}" type="slidenum">
              <a:rPr lang="pt-BR"/>
              <a:pPr/>
              <a:t>50</a:t>
            </a:fld>
            <a:endParaRPr lang="pt-BR"/>
          </a:p>
        </p:txBody>
      </p:sp>
      <p:sp>
        <p:nvSpPr>
          <p:cNvPr id="94212" name="Rectangle 2"/>
          <p:cNvSpPr>
            <a:spLocks/>
          </p:cNvSpPr>
          <p:nvPr/>
        </p:nvSpPr>
        <p:spPr bwMode="auto">
          <a:xfrm>
            <a:off x="755650" y="3141663"/>
            <a:ext cx="7632700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54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Como combater as imperfeições morais</a:t>
            </a:r>
            <a:endParaRPr lang="pt-BR" sz="54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CF2FC1-180F-4C39-A0D8-223BA5040932}" type="slidenum">
              <a:rPr lang="pt-BR"/>
              <a:pPr/>
              <a:t>51</a:t>
            </a:fld>
            <a:endParaRPr lang="pt-BR"/>
          </a:p>
        </p:txBody>
      </p:sp>
      <p:sp>
        <p:nvSpPr>
          <p:cNvPr id="96259" name="Rectangle 2"/>
          <p:cNvSpPr>
            <a:spLocks/>
          </p:cNvSpPr>
          <p:nvPr/>
        </p:nvSpPr>
        <p:spPr bwMode="auto">
          <a:xfrm>
            <a:off x="684213" y="4868863"/>
            <a:ext cx="78486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Reforma íntima</a:t>
            </a:r>
            <a:endParaRPr lang="pt-BR" sz="48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96260" name="Imagem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5650" y="1319213"/>
            <a:ext cx="5067300" cy="32623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9830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02475C-DB15-401B-8EF8-755A8477C19E}" type="slidenum">
              <a:rPr lang="pt-BR"/>
              <a:pPr/>
              <a:t>52</a:t>
            </a:fld>
            <a:endParaRPr lang="pt-BR" dirty="0"/>
          </a:p>
        </p:txBody>
      </p:sp>
      <p:sp>
        <p:nvSpPr>
          <p:cNvPr id="98308" name="Rectangle 3"/>
          <p:cNvSpPr>
            <a:spLocks/>
          </p:cNvSpPr>
          <p:nvPr/>
        </p:nvSpPr>
        <p:spPr bwMode="auto">
          <a:xfrm>
            <a:off x="648915" y="908050"/>
            <a:ext cx="7739509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642938" eaLnBrk="1">
              <a:spcBef>
                <a:spcPct val="30000"/>
              </a:spcBef>
            </a:pPr>
            <a:r>
              <a:rPr lang="pt-BR" b="1" dirty="0">
                <a:solidFill>
                  <a:srgbClr val="687995"/>
                </a:solidFill>
                <a:latin typeface="+mj-lt"/>
                <a:sym typeface="Helvetica Light" charset="0"/>
              </a:rPr>
              <a:t>BIBLIOGRAFIA</a:t>
            </a:r>
            <a:endParaRPr lang="pt-BR" dirty="0">
              <a:solidFill>
                <a:srgbClr val="687995"/>
              </a:solidFill>
              <a:latin typeface="+mj-lt"/>
              <a:sym typeface="Helvetica Light" charset="0"/>
            </a:endParaRPr>
          </a:p>
          <a:p>
            <a:pPr defTabSz="642938" eaLnBrk="1">
              <a:spcBef>
                <a:spcPct val="30000"/>
              </a:spcBef>
            </a:pPr>
            <a:r>
              <a:rPr lang="pt-BR" i="1" dirty="0">
                <a:solidFill>
                  <a:srgbClr val="687995"/>
                </a:solidFill>
                <a:latin typeface="+mj-lt"/>
                <a:sym typeface="Helvetica Light" charset="0"/>
              </a:rPr>
              <a:t>Kardec, Allan: </a:t>
            </a:r>
            <a:r>
              <a:rPr lang="pt-BR" dirty="0">
                <a:solidFill>
                  <a:srgbClr val="687995"/>
                </a:solidFill>
                <a:latin typeface="+mj-lt"/>
                <a:sym typeface="Helvetica Light" charset="0"/>
              </a:rPr>
              <a:t>O Livro dos Espíritos.</a:t>
            </a:r>
            <a:endParaRPr lang="pt-BR" i="1" dirty="0">
              <a:solidFill>
                <a:srgbClr val="687995"/>
              </a:solidFill>
              <a:latin typeface="+mj-lt"/>
              <a:sym typeface="Helvetica Light" charset="0"/>
            </a:endParaRPr>
          </a:p>
          <a:p>
            <a:pPr defTabSz="642938" eaLnBrk="1">
              <a:spcBef>
                <a:spcPct val="30000"/>
              </a:spcBef>
            </a:pPr>
            <a:r>
              <a:rPr lang="pt-BR" i="1" dirty="0">
                <a:solidFill>
                  <a:srgbClr val="687995"/>
                </a:solidFill>
                <a:latin typeface="+mj-lt"/>
                <a:sym typeface="Helvetica Light" charset="0"/>
              </a:rPr>
              <a:t>Oliveira, Therezinha</a:t>
            </a:r>
            <a:r>
              <a:rPr lang="pt-BR" dirty="0">
                <a:solidFill>
                  <a:srgbClr val="687995"/>
                </a:solidFill>
                <a:latin typeface="+mj-lt"/>
                <a:sym typeface="Helvetica Light" charset="0"/>
              </a:rPr>
              <a:t>: Mediunidade. 15.ed.Campinas, SP: </a:t>
            </a:r>
            <a:r>
              <a:rPr lang="pt-BR" i="1" dirty="0">
                <a:solidFill>
                  <a:srgbClr val="687995"/>
                </a:solidFill>
                <a:latin typeface="+mj-lt"/>
                <a:sym typeface="Helvetica Light" charset="0"/>
              </a:rPr>
              <a:t>Allan Kardec</a:t>
            </a:r>
            <a:r>
              <a:rPr lang="pt-BR" dirty="0">
                <a:solidFill>
                  <a:srgbClr val="687995"/>
                </a:solidFill>
                <a:latin typeface="+mj-lt"/>
                <a:sym typeface="Helvetica Light" charset="0"/>
              </a:rPr>
              <a:t>, 2013.</a:t>
            </a:r>
          </a:p>
          <a:p>
            <a:pPr defTabSz="642938" eaLnBrk="1">
              <a:spcBef>
                <a:spcPct val="30000"/>
              </a:spcBef>
            </a:pPr>
            <a:r>
              <a:rPr lang="pt-BR" i="1" dirty="0">
                <a:solidFill>
                  <a:srgbClr val="687995"/>
                </a:solidFill>
                <a:latin typeface="+mj-lt"/>
                <a:sym typeface="Helvetica Light" charset="0"/>
              </a:rPr>
              <a:t>Nilson, Teddy e Oliveira, Therezinha</a:t>
            </a:r>
            <a:r>
              <a:rPr lang="pt-BR" dirty="0">
                <a:solidFill>
                  <a:srgbClr val="687995"/>
                </a:solidFill>
                <a:latin typeface="+mj-lt"/>
                <a:sym typeface="Helvetica Light" charset="0"/>
              </a:rPr>
              <a:t>: Orientação Mediúnica. Campinas, SP: Centro Espírita </a:t>
            </a:r>
            <a:r>
              <a:rPr lang="ja-JP" altLang="pt-BR" dirty="0">
                <a:solidFill>
                  <a:srgbClr val="687995"/>
                </a:solidFill>
                <a:latin typeface="+mj-lt"/>
                <a:sym typeface="Helvetica Light" charset="0"/>
              </a:rPr>
              <a:t>“</a:t>
            </a:r>
            <a:r>
              <a:rPr lang="pt-BR" altLang="ja-JP" dirty="0">
                <a:solidFill>
                  <a:srgbClr val="687995"/>
                </a:solidFill>
                <a:latin typeface="+mj-lt"/>
                <a:sym typeface="Helvetica Light" charset="0"/>
              </a:rPr>
              <a:t>Allan Kardec</a:t>
            </a:r>
            <a:r>
              <a:rPr lang="ja-JP" altLang="pt-BR" dirty="0">
                <a:solidFill>
                  <a:srgbClr val="687995"/>
                </a:solidFill>
                <a:latin typeface="+mj-lt"/>
                <a:sym typeface="Helvetica Light" charset="0"/>
              </a:rPr>
              <a:t>”</a:t>
            </a:r>
            <a:r>
              <a:rPr lang="pt-BR" altLang="ja-JP" dirty="0">
                <a:solidFill>
                  <a:srgbClr val="687995"/>
                </a:solidFill>
                <a:latin typeface="+mj-lt"/>
                <a:sym typeface="Helvetica Light" charset="0"/>
              </a:rPr>
              <a:t> - Dep. Editorial, 2001.</a:t>
            </a:r>
          </a:p>
          <a:p>
            <a:pPr defTabSz="642938" eaLnBrk="1">
              <a:spcBef>
                <a:spcPct val="30000"/>
              </a:spcBef>
            </a:pPr>
            <a:endParaRPr lang="pt-BR" dirty="0">
              <a:solidFill>
                <a:srgbClr val="687995"/>
              </a:solidFill>
              <a:latin typeface="+mj-lt"/>
              <a:sym typeface="Helvetica Light" charset="0"/>
            </a:endParaRPr>
          </a:p>
          <a:p>
            <a:pPr defTabSz="642938" eaLnBrk="1">
              <a:spcBef>
                <a:spcPct val="30000"/>
              </a:spcBef>
            </a:pPr>
            <a:r>
              <a:rPr lang="pt-BR" b="1" dirty="0">
                <a:solidFill>
                  <a:srgbClr val="687995"/>
                </a:solidFill>
                <a:latin typeface="+mj-lt"/>
                <a:sym typeface="Helvetica Light" charset="0"/>
              </a:rPr>
              <a:t>CRÉDITOS</a:t>
            </a:r>
          </a:p>
          <a:p>
            <a:pPr defTabSz="642938" eaLnBrk="1" hangingPunct="1">
              <a:spcBef>
                <a:spcPct val="30000"/>
              </a:spcBef>
            </a:pPr>
            <a:r>
              <a:rPr lang="pt-BR" dirty="0">
                <a:solidFill>
                  <a:srgbClr val="687995"/>
                </a:solidFill>
                <a:latin typeface="+mj-lt"/>
              </a:rPr>
              <a:t>Pesquisa e Elaboração: </a:t>
            </a:r>
            <a:r>
              <a:rPr lang="pt-BR" b="1" i="1" dirty="0">
                <a:solidFill>
                  <a:srgbClr val="687995"/>
                </a:solidFill>
                <a:latin typeface="+mj-lt"/>
              </a:rPr>
              <a:t>Aníbal</a:t>
            </a:r>
            <a:r>
              <a:rPr lang="pt-BR" i="1" dirty="0">
                <a:solidFill>
                  <a:srgbClr val="687995"/>
                </a:solidFill>
                <a:latin typeface="+mj-lt"/>
              </a:rPr>
              <a:t> Jorge Oliveira Albuquerque</a:t>
            </a:r>
            <a:endParaRPr lang="pt-BR" b="1" dirty="0">
              <a:solidFill>
                <a:srgbClr val="687995"/>
              </a:solidFill>
              <a:latin typeface="+mj-lt"/>
              <a:sym typeface="Helvetica Light" charset="0"/>
            </a:endParaRPr>
          </a:p>
          <a:p>
            <a:pPr defTabSz="642938" eaLnBrk="1" hangingPunct="1">
              <a:spcBef>
                <a:spcPct val="30000"/>
              </a:spcBef>
            </a:pPr>
            <a:r>
              <a:rPr lang="pt-BR" dirty="0">
                <a:solidFill>
                  <a:srgbClr val="687995"/>
                </a:solidFill>
                <a:latin typeface="+mj-lt"/>
              </a:rPr>
              <a:t>Direção de Arte: </a:t>
            </a:r>
            <a:r>
              <a:rPr lang="pt-BR" b="1" i="1" dirty="0" err="1">
                <a:solidFill>
                  <a:srgbClr val="687995"/>
                </a:solidFill>
                <a:latin typeface="+mj-lt"/>
              </a:rPr>
              <a:t>Weyne</a:t>
            </a:r>
            <a:r>
              <a:rPr lang="pt-BR" i="1" dirty="0">
                <a:solidFill>
                  <a:srgbClr val="687995"/>
                </a:solidFill>
                <a:latin typeface="+mj-lt"/>
              </a:rPr>
              <a:t> Vasconcelos</a:t>
            </a:r>
          </a:p>
          <a:p>
            <a:pPr defTabSz="642938" eaLnBrk="1" hangingPunct="1">
              <a:spcBef>
                <a:spcPct val="30000"/>
              </a:spcBef>
            </a:pPr>
            <a:r>
              <a:rPr lang="pt-BR" dirty="0">
                <a:solidFill>
                  <a:srgbClr val="687995"/>
                </a:solidFill>
                <a:latin typeface="+mj-lt"/>
              </a:rPr>
              <a:t>Revisão: </a:t>
            </a:r>
            <a:r>
              <a:rPr lang="pt-BR" i="1" dirty="0">
                <a:solidFill>
                  <a:srgbClr val="687995"/>
                </a:solidFill>
                <a:latin typeface="+mj-lt"/>
              </a:rPr>
              <a:t>José </a:t>
            </a:r>
            <a:r>
              <a:rPr lang="pt-BR" b="1" i="1" dirty="0">
                <a:solidFill>
                  <a:srgbClr val="687995"/>
                </a:solidFill>
                <a:latin typeface="+mj-lt"/>
              </a:rPr>
              <a:t>Roberto</a:t>
            </a:r>
            <a:r>
              <a:rPr lang="pt-BR" i="1" dirty="0">
                <a:solidFill>
                  <a:srgbClr val="687995"/>
                </a:solidFill>
                <a:latin typeface="+mj-lt"/>
              </a:rPr>
              <a:t> Alves de Albuquerque</a:t>
            </a:r>
          </a:p>
          <a:p>
            <a:pPr defTabSz="642938" eaLnBrk="1" hangingPunct="1">
              <a:spcBef>
                <a:spcPct val="30000"/>
              </a:spcBef>
            </a:pPr>
            <a:r>
              <a:rPr lang="pt-BR" dirty="0">
                <a:solidFill>
                  <a:srgbClr val="687995"/>
                </a:solidFill>
                <a:latin typeface="+mj-lt"/>
              </a:rPr>
              <a:t>Colaboradores: </a:t>
            </a:r>
            <a:r>
              <a:rPr lang="pt-BR" i="1" dirty="0">
                <a:solidFill>
                  <a:srgbClr val="687995"/>
                </a:solidFill>
                <a:latin typeface="+mj-lt"/>
              </a:rPr>
              <a:t>Antônio Alfredo de Sousa </a:t>
            </a:r>
            <a:r>
              <a:rPr lang="pt-BR" b="1" i="1" dirty="0">
                <a:solidFill>
                  <a:srgbClr val="687995"/>
                </a:solidFill>
                <a:latin typeface="+mj-lt"/>
              </a:rPr>
              <a:t>Monteiro</a:t>
            </a:r>
            <a:r>
              <a:rPr lang="pt-BR" i="1" dirty="0">
                <a:solidFill>
                  <a:srgbClr val="687995"/>
                </a:solidFill>
                <a:latin typeface="+mj-lt"/>
              </a:rPr>
              <a:t>, </a:t>
            </a:r>
            <a:r>
              <a:rPr lang="pt-BR" b="1" i="1" dirty="0">
                <a:solidFill>
                  <a:srgbClr val="687995"/>
                </a:solidFill>
                <a:latin typeface="+mj-lt"/>
              </a:rPr>
              <a:t>Lisboa</a:t>
            </a:r>
            <a:r>
              <a:rPr lang="pt-BR" i="1" dirty="0">
                <a:solidFill>
                  <a:srgbClr val="687995"/>
                </a:solidFill>
                <a:latin typeface="+mj-lt"/>
              </a:rPr>
              <a:t>, </a:t>
            </a:r>
            <a:r>
              <a:rPr lang="pt-BR" b="1" i="1" dirty="0">
                <a:solidFill>
                  <a:srgbClr val="687995"/>
                </a:solidFill>
                <a:latin typeface="+mj-lt"/>
              </a:rPr>
              <a:t>Regina </a:t>
            </a:r>
            <a:r>
              <a:rPr lang="pt-BR" i="1" dirty="0">
                <a:solidFill>
                  <a:srgbClr val="687995"/>
                </a:solidFill>
                <a:latin typeface="+mj-lt"/>
              </a:rPr>
              <a:t>Célia Mesquita Gondim, </a:t>
            </a:r>
            <a:r>
              <a:rPr lang="pt-BR" b="1" i="1" dirty="0">
                <a:solidFill>
                  <a:srgbClr val="687995"/>
                </a:solidFill>
                <a:latin typeface="+mj-lt"/>
              </a:rPr>
              <a:t>Sônia </a:t>
            </a:r>
            <a:r>
              <a:rPr lang="pt-BR" i="1" dirty="0">
                <a:solidFill>
                  <a:srgbClr val="687995"/>
                </a:solidFill>
                <a:latin typeface="+mj-lt"/>
              </a:rPr>
              <a:t>Ponte</a:t>
            </a:r>
          </a:p>
        </p:txBody>
      </p:sp>
      <p:sp>
        <p:nvSpPr>
          <p:cNvPr id="3" name="Retângulo 2"/>
          <p:cNvSpPr/>
          <p:nvPr/>
        </p:nvSpPr>
        <p:spPr>
          <a:xfrm>
            <a:off x="3851920" y="5733256"/>
            <a:ext cx="2864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687995"/>
                </a:solidFill>
              </a:rPr>
              <a:t>Fortaleza, janeiro de 2014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A2FC178-A1F7-4BC4-87C3-769EF329315E}" type="slidenum">
              <a:rPr lang="pt-BR"/>
              <a:pPr/>
              <a:t>6</a:t>
            </a:fld>
            <a:endParaRPr lang="pt-BR"/>
          </a:p>
        </p:txBody>
      </p:sp>
      <p:sp>
        <p:nvSpPr>
          <p:cNvPr id="10243" name="Rectangle 2"/>
          <p:cNvSpPr>
            <a:spLocks/>
          </p:cNvSpPr>
          <p:nvPr/>
        </p:nvSpPr>
        <p:spPr bwMode="auto">
          <a:xfrm>
            <a:off x="539750" y="1941513"/>
            <a:ext cx="79946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altLang="ja-JP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É aquela em que a ação</a:t>
            </a:r>
          </a:p>
          <a:p>
            <a:pPr algn="ctr" defTabSz="642938" eaLnBrk="1"/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dos Espíritos </a:t>
            </a:r>
            <a:r>
              <a:rPr lang="pt-BR" sz="48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produz</a:t>
            </a:r>
          </a:p>
          <a:p>
            <a:pPr algn="ctr" defTabSz="642938" eaLnBrk="1"/>
            <a:r>
              <a:rPr lang="pt-BR" sz="48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efeitos na matéria</a:t>
            </a:r>
            <a:endParaRPr lang="pt-BR" altLang="ja-JP" sz="4800">
              <a:solidFill>
                <a:srgbClr val="687995"/>
              </a:solidFill>
              <a:cs typeface="Arial" pitchFamily="34" charset="0"/>
              <a:sym typeface="Arial" pitchFamily="34" charset="0"/>
            </a:endParaRPr>
          </a:p>
          <a:p>
            <a:pPr algn="ctr" defTabSz="642938" eaLnBrk="1">
              <a:spcBef>
                <a:spcPct val="30000"/>
              </a:spcBef>
            </a:pPr>
            <a:r>
              <a:rPr lang="pt-BR" sz="3200" i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Therezinha Oliveira</a:t>
            </a:r>
            <a:endParaRPr lang="pt-BR" sz="32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56133C4-1E47-48BC-ABC0-6BC840A52866}" type="slidenum">
              <a:rPr lang="pt-BR"/>
              <a:pPr/>
              <a:t>7</a:t>
            </a:fld>
            <a:endParaRPr lang="pt-BR"/>
          </a:p>
        </p:txBody>
      </p:sp>
      <p:pic>
        <p:nvPicPr>
          <p:cNvPr id="12291" name="Picture 2" descr="7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6350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395288" y="517525"/>
            <a:ext cx="6337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/>
            <a:r>
              <a:rPr lang="pt-BR" sz="4800" b="1">
                <a:solidFill>
                  <a:schemeClr val="bg1"/>
                </a:solidFill>
                <a:sym typeface="Verdana" pitchFamily="34" charset="0"/>
              </a:rPr>
              <a:t>Sonoro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51C21348-CFBF-47F6-8F6D-8B90771A48D9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7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12295" name="Rectangle 6"/>
          <p:cNvSpPr>
            <a:spLocks/>
          </p:cNvSpPr>
          <p:nvPr/>
        </p:nvSpPr>
        <p:spPr bwMode="auto">
          <a:xfrm>
            <a:off x="3203575" y="3841750"/>
            <a:ext cx="27368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0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Estrondos</a:t>
            </a:r>
            <a:endParaRPr lang="pt-BR" sz="40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12296" name="Rectangle 7"/>
          <p:cNvSpPr>
            <a:spLocks/>
          </p:cNvSpPr>
          <p:nvPr/>
        </p:nvSpPr>
        <p:spPr bwMode="auto">
          <a:xfrm>
            <a:off x="611188" y="2205038"/>
            <a:ext cx="432117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0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Pancadas secas</a:t>
            </a:r>
            <a:endParaRPr lang="pt-BR" sz="40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12297" name="Rectangle 8"/>
          <p:cNvSpPr>
            <a:spLocks/>
          </p:cNvSpPr>
          <p:nvPr/>
        </p:nvSpPr>
        <p:spPr bwMode="auto">
          <a:xfrm>
            <a:off x="5219700" y="5084763"/>
            <a:ext cx="29527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642938" eaLnBrk="1"/>
            <a:r>
              <a:rPr lang="pt-BR" sz="40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Música</a:t>
            </a:r>
          </a:p>
          <a:p>
            <a:pPr algn="r" defTabSz="642938" eaLnBrk="1"/>
            <a:r>
              <a:rPr lang="pt-BR" sz="2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(sem instrumento)</a:t>
            </a:r>
            <a:endParaRPr lang="pt-BR" sz="28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61F63B-5B57-45F6-9659-FEA8330B6291}" type="slidenum">
              <a:rPr lang="pt-BR"/>
              <a:pPr/>
              <a:t>8</a:t>
            </a:fld>
            <a:endParaRPr lang="pt-BR"/>
          </a:p>
        </p:txBody>
      </p:sp>
      <p:pic>
        <p:nvPicPr>
          <p:cNvPr id="14339" name="Picture 2" descr="7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6350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395288" y="517525"/>
            <a:ext cx="6337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/>
            <a:r>
              <a:rPr lang="pt-BR" sz="4800" b="1">
                <a:solidFill>
                  <a:schemeClr val="bg1"/>
                </a:solidFill>
                <a:sym typeface="Verdana" pitchFamily="34" charset="0"/>
              </a:rPr>
              <a:t>Sonoro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914E85CC-E3E2-4750-8868-2195329F3F20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8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14343" name="Rectangle 9"/>
          <p:cNvSpPr>
            <a:spLocks/>
          </p:cNvSpPr>
          <p:nvPr/>
        </p:nvSpPr>
        <p:spPr bwMode="auto">
          <a:xfrm>
            <a:off x="1187450" y="3141663"/>
            <a:ext cx="6769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000" b="1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TIPTOLOGIA</a:t>
            </a:r>
          </a:p>
          <a:p>
            <a:pPr algn="ctr" defTabSz="642938" eaLnBrk="1"/>
            <a:r>
              <a:rPr lang="pt-BR" sz="40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Os efeitos sonoros</a:t>
            </a:r>
          </a:p>
          <a:p>
            <a:pPr algn="ctr" defTabSz="642938" eaLnBrk="1"/>
            <a:r>
              <a:rPr lang="pt-BR" sz="40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formam uma linguagem</a:t>
            </a:r>
            <a:endParaRPr lang="pt-BR" sz="4000" b="1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66FBB6F-A292-42BE-8BA9-AF1906F879CE}" type="slidenum">
              <a:rPr lang="pt-BR"/>
              <a:pPr/>
              <a:t>9</a:t>
            </a:fld>
            <a:endParaRPr lang="pt-BR"/>
          </a:p>
        </p:txBody>
      </p:sp>
      <p:pic>
        <p:nvPicPr>
          <p:cNvPr id="16387" name="Picture 2" descr="7-sl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6350"/>
            <a:ext cx="913765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1671638" y="20081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395288" y="517525"/>
            <a:ext cx="63373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/>
            <a:r>
              <a:rPr lang="pt-BR" sz="4800" b="1">
                <a:solidFill>
                  <a:schemeClr val="bg1"/>
                </a:solidFill>
                <a:sym typeface="Verdana" pitchFamily="34" charset="0"/>
              </a:rPr>
              <a:t>Luminoso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7812088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fld id="{1E2CE7DF-F9F2-4918-B481-01B2CDD2F2C4}" type="slidenum">
              <a:rPr lang="pt-BR" sz="1000" b="1">
                <a:solidFill>
                  <a:srgbClr val="687995"/>
                </a:solidFill>
              </a:rPr>
              <a:pPr algn="ctr" eaLnBrk="1" hangingPunct="1"/>
              <a:t>9</a:t>
            </a:fld>
            <a:endParaRPr lang="pt-BR" sz="1000" b="1">
              <a:solidFill>
                <a:srgbClr val="687995"/>
              </a:solidFill>
            </a:endParaRPr>
          </a:p>
        </p:txBody>
      </p:sp>
      <p:sp>
        <p:nvSpPr>
          <p:cNvPr id="16391" name="Rectangle 6"/>
          <p:cNvSpPr>
            <a:spLocks/>
          </p:cNvSpPr>
          <p:nvPr/>
        </p:nvSpPr>
        <p:spPr bwMode="auto">
          <a:xfrm>
            <a:off x="2916238" y="4921250"/>
            <a:ext cx="324008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Clarões</a:t>
            </a:r>
            <a:endParaRPr lang="pt-BR" sz="48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16392" name="Rectangle 7"/>
          <p:cNvSpPr>
            <a:spLocks/>
          </p:cNvSpPr>
          <p:nvPr/>
        </p:nvSpPr>
        <p:spPr bwMode="auto">
          <a:xfrm>
            <a:off x="5940425" y="5570538"/>
            <a:ext cx="2163763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Luzes</a:t>
            </a:r>
            <a:endParaRPr lang="pt-BR" sz="48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sp>
        <p:nvSpPr>
          <p:cNvPr id="16393" name="Rectangle 8"/>
          <p:cNvSpPr>
            <a:spLocks/>
          </p:cNvSpPr>
          <p:nvPr/>
        </p:nvSpPr>
        <p:spPr bwMode="auto">
          <a:xfrm>
            <a:off x="827088" y="3986213"/>
            <a:ext cx="3529012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42938" eaLnBrk="1"/>
            <a:r>
              <a:rPr lang="pt-BR" sz="4800">
                <a:solidFill>
                  <a:srgbClr val="687995"/>
                </a:solidFill>
                <a:cs typeface="Arial" pitchFamily="34" charset="0"/>
                <a:sym typeface="Arial" pitchFamily="34" charset="0"/>
              </a:rPr>
              <a:t>Centelhas</a:t>
            </a:r>
            <a:endParaRPr lang="pt-BR" sz="4800">
              <a:solidFill>
                <a:srgbClr val="687995"/>
              </a:solidFill>
              <a:cs typeface="Arial" pitchFamily="34" charset="0"/>
              <a:sym typeface="Helvetica Light" charset="0"/>
            </a:endParaRPr>
          </a:p>
        </p:txBody>
      </p:sp>
      <p:pic>
        <p:nvPicPr>
          <p:cNvPr id="16394" name="Imagem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1916113"/>
            <a:ext cx="4443413" cy="1852612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PE_GEM_Unidade1_Aula4">
  <a:themeElements>
    <a:clrScheme name="GEPE_GEM_Unidade1_Aula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PE_GEM_Unidade1_Aula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EPE_GEM_Unidade1_Aula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PE_GEM_Unidade1_Aula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PE_GEM_Unidade1_Aula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1695</TotalTime>
  <Words>1570</Words>
  <Application>Microsoft Office PowerPoint</Application>
  <PresentationFormat>Apresentação na tela (4:3)</PresentationFormat>
  <Paragraphs>367</Paragraphs>
  <Slides>52</Slides>
  <Notes>47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7" baseType="lpstr">
      <vt:lpstr>ＭＳ Ｐゴシック</vt:lpstr>
      <vt:lpstr>Arial</vt:lpstr>
      <vt:lpstr>Helvetica Light</vt:lpstr>
      <vt:lpstr>Verdana</vt:lpstr>
      <vt:lpstr>GEPE_GEM_Unidade1_Aula4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Caixa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Administrador</dc:creator>
  <cp:lastModifiedBy>Conta da Microsoft</cp:lastModifiedBy>
  <cp:revision>196</cp:revision>
  <dcterms:created xsi:type="dcterms:W3CDTF">2012-11-15T17:55:20Z</dcterms:created>
  <dcterms:modified xsi:type="dcterms:W3CDTF">2022-09-05T21:08:10Z</dcterms:modified>
</cp:coreProperties>
</file>