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302" r:id="rId2"/>
    <p:sldId id="369" r:id="rId3"/>
    <p:sldId id="304" r:id="rId4"/>
    <p:sldId id="305" r:id="rId5"/>
    <p:sldId id="306" r:id="rId6"/>
    <p:sldId id="307" r:id="rId7"/>
    <p:sldId id="370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72" r:id="rId30"/>
    <p:sldId id="373" r:id="rId31"/>
    <p:sldId id="374" r:id="rId32"/>
    <p:sldId id="375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76" r:id="rId59"/>
    <p:sldId id="361" r:id="rId6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99"/>
    <a:srgbClr val="000066"/>
    <a:srgbClr val="687995"/>
    <a:srgbClr val="7C7995"/>
    <a:srgbClr val="FFFF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7" autoAdjust="0"/>
    <p:restoredTop sz="29889" autoAdjust="0"/>
  </p:normalViewPr>
  <p:slideViewPr>
    <p:cSldViewPr>
      <p:cViewPr varScale="1">
        <p:scale>
          <a:sx n="26" d="100"/>
          <a:sy n="26" d="100"/>
        </p:scale>
        <p:origin x="301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228A60-A699-4055-89AF-3DC81792FAF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0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sadoespiritismo.com.br/mediunidade/mediunidadetere/cap%201%20mediunidade%20e%20sua%20pratica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D58FF-C236-4C21-819F-52F4AF1E3CAD}" type="slidenum">
              <a:rPr lang="pt-BR"/>
              <a:pPr/>
              <a:t>1</a:t>
            </a:fld>
            <a:endParaRPr lang="pt-B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Primeira Unidade – Mediunidade e Sua Prática</a:t>
            </a:r>
          </a:p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Capítulo 1. Mediunidade: que é e como praticá-la</a:t>
            </a:r>
          </a:p>
        </p:txBody>
      </p:sp>
    </p:spTree>
    <p:extLst>
      <p:ext uri="{BB962C8B-B14F-4D97-AF65-F5344CB8AC3E}">
        <p14:creationId xmlns:p14="http://schemas.microsoft.com/office/powerpoint/2010/main" val="385719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Mediunidade é, pois, a faculdade natural que permite sentir e transmitir a influência dos Espíritos, 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ensejando o intercâmbio, a comunicação</a:t>
            </a:r>
            <a:r>
              <a:rPr lang="pt-BR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, entre o mundo físico e o espiritual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5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Sendo uma 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faculdade</a:t>
            </a:r>
            <a:r>
              <a:rPr lang="pt-BR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, é capacidade que pode ou não ser usada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70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Sendo natural, manifesta-se espontaneamente, mas pode ser exercitada ou desenvolvida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mediunidade é faculdade natural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7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Há mediunidade nos animais? Não, pois, a mediunidade é uma faculdade do reino </a:t>
            </a:r>
            <a:r>
              <a:rPr lang="pt-BR" sz="1200" b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hominal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623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C80B66-CCBD-4B17-8813-25DA8EB6C580}" type="slidenum">
              <a:rPr lang="pt-BR"/>
              <a:pPr/>
              <a:t>17</a:t>
            </a:fld>
            <a:endParaRPr 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Os animais não são médiuns. Têm certo desenvolvimento e podem perceber a presença de Espíritos e sofrer-lhes a influência</a:t>
            </a:r>
            <a:endParaRPr lang="pt-BR" dirty="0"/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Mas ainda não atingiram o nível de pensamento e sentimento dos seres humanos (encarnados ou não)</a:t>
            </a:r>
            <a:endParaRPr lang="pt-BR" dirty="0"/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Por isso, não têm condições de entender nem expressar o que os humanos pensam e sentem</a:t>
            </a:r>
            <a:endParaRPr lang="pt-BR" dirty="0"/>
          </a:p>
          <a:p>
            <a:pPr eaLnBrk="1" hangingPunct="1"/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87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É aconselhável pratiquemos a mediunidade?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Sim, porque o seu exercício nos traz inúmeros e grandes benefícios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763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 benefício primeiro e geral da mediunidade está em provar que o Espírito existe, é imortal e conserva no Além sua individualidade</a:t>
            </a:r>
            <a:endParaRPr lang="pt-BR" dirty="0"/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Exercitando a mediunidade poderemos: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informar-nos sobre o que existe e acontece no plano espiritual, mesmo em continuidade à vida terrena e como decorrência dos atos de cada um neste mundo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Poderemos</a:t>
            </a:r>
            <a:r>
              <a:rPr lang="pt-BR" sz="1200" b="1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saber sobre a situação dos Espíritos no plano espiritual como decorrência de seus atos quando encarnados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/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/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8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receber a ajuda dos bons Espíritos (ensinamentos, consolações e, às vezes, curas)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ajudar os bons Espíritos no socorro e esclarecimento espiritual de encarnados e desencarnados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461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desenvolver e educar nossas faculdades mediúnicas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ampliar e aperfeiçoar o 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  <a:hlinkClick r:id="rId3"/>
              </a:rPr>
              <a:t>relacionamento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com encarnados e desencarnados (nossa grande família universal), conseguindo, às vezes, contatar com seres queridos já desencarnados, quando as leis divinas permitirem, por ser necessário e oportuno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6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BE1D03-300F-4201-91A0-12F566D484AF}" type="slidenum">
              <a:rPr lang="pt-BR"/>
              <a:pPr/>
              <a:t>3</a:t>
            </a:fld>
            <a:endParaRPr lang="pt-B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A comunicação é natural porque também somos Espíritos</a:t>
            </a:r>
          </a:p>
          <a:p>
            <a:pPr marL="171450" indent="-171450" eaLnBrk="1" hangingPunct="1">
              <a:buFontTx/>
              <a:buChar char="-"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É natural que nos comuniquemos com os Espíritos desencarnados e eles conosco, porque também somos Espíritos, embora estejamos encarnados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402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7B2BC-81B9-4FEB-83EF-559AD898CF5C}" type="slidenum">
              <a:rPr lang="pt-BR"/>
              <a:pPr/>
              <a:t>23</a:t>
            </a:fld>
            <a:endParaRPr lang="pt-B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Quando sua prática estiver mal orientada, sim. Expliquemos o porquê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487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Ao oferecermos ambiente e disposição para o intercâmbio mediúnico, os Espíritos acorrem em maior número que normalmente, e contam com mais condições para exercer sua influência sobre os médiuns e sobre os participantes da reunião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Eles vêm atraídos pela lei de afinidade (conforme o grupo pensa e sente) e agem pelos pensamentos e em ação fluídica (nem sempre percebidos pelos participantes)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/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135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/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13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735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Se o grupo não for vigilante nem preparado para o intercâmbio, poderá atrair muitos Espíritos inferiores e sofrer prejuízos, tais como: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1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ECD2B-B000-4504-BDFF-83038DEA5666}" type="slidenum">
              <a:rPr lang="pt-BR"/>
              <a:pPr/>
              <a:t>28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ação fluídica maléfica (vibrações malsãs, envolvimento perturbador) e mesmo física (desordens, violências) sobre pessoas e ambiente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839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ECD2B-B000-4504-BDFF-83038DEA5666}" type="slidenum">
              <a:rPr lang="pt-BR"/>
              <a:pPr/>
              <a:t>29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O grupo recebe dos Espíritos inferiores má orientação e também pode ser mistificado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(o Espírito diz que é alguém que não é)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05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ECD2B-B000-4504-BDFF-83038DEA5666}" type="slidenum">
              <a:rPr lang="pt-BR"/>
              <a:pPr/>
              <a:t>30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871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ECD2B-B000-4504-BDFF-83038DEA5666}" type="slidenum">
              <a:rPr lang="pt-BR"/>
              <a:pPr/>
              <a:t>31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776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7ECD2B-B000-4504-BDFF-83038DEA5666}" type="slidenum">
              <a:rPr lang="pt-BR"/>
              <a:pPr/>
              <a:t>32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Os assistentes, além dos prejuízos já mencionados, podem vir a:</a:t>
            </a:r>
            <a:endParaRPr lang="pt-BR" dirty="0"/>
          </a:p>
          <a:p>
            <a:pPr>
              <a:buFontTx/>
              <a:buChar char="-"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sofrer descrença (ante os erros e absurdos que presenciarem numa reunião mal orientada); ou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se fanatizarem (se não forem capazes de perceber os erros e absurdos, e derem crédito a tudo)</a:t>
            </a:r>
            <a:endParaRPr lang="pt-BR" sz="1200" b="0" kern="1200" dirty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>
              <a:buFontTx/>
              <a:buChar char="-"/>
            </a:pPr>
            <a:endParaRPr lang="pt-BR" sz="1200" b="0" kern="1200" dirty="0">
              <a:solidFill>
                <a:schemeClr val="tx1"/>
              </a:solidFill>
              <a:latin typeface="Arial" charset="0"/>
              <a:ea typeface="ＭＳ Ｐゴシック" charset="0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Pelos sentidos físicos e órgãos motores, tomamos contato com o mundo corpóreo e sobre ele agimos</a:t>
            </a:r>
            <a:endParaRPr lang="pt-BR" dirty="0"/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Pelos órgãos e faculdades espirituais, mantemos contato constante com o mundo espiritual, sobre o qual também atuamos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690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prática mediúnica, conquanto muito difundida, está cheia de erros e crendices que surgem quando os encarnados: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aceitam a orientação má dos Espíritos inferiores; ou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- agem por si próprios, com ignorância, vaidade, orgulho, ambição, má-fé.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63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Na orientação </a:t>
            </a:r>
            <a:r>
              <a:rPr lang="pt-BR" sz="1200" b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kardequiana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, a segurança</a:t>
            </a:r>
            <a:b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Para evitar os perigos do intercâmbio mal dirigido e conseguir os mais sublimes e edificantes resultados na prática mediúnica, temos diretrizes seguras no Espiritismo - a doutrina revelada pelos bons Espíritos e codificada por Allan Kardec -, que nos permite conhecer melhor os Espíritos (sua origem, natureza e destinação) e a mediunidade (que é, por que, para que, como e quando empregá-la).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197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655B48-5335-4321-B1A8-61A10077898F}" type="slidenum">
              <a:rPr lang="pt-BR"/>
              <a:pPr/>
              <a:t>35</a:t>
            </a:fld>
            <a:endParaRPr 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Capítulo 2</a:t>
            </a:r>
          </a:p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Item 3. Evangelho no Lar, pág. 42</a:t>
            </a:r>
          </a:p>
        </p:txBody>
      </p:sp>
    </p:spTree>
    <p:extLst>
      <p:ext uri="{BB962C8B-B14F-4D97-AF65-F5344CB8AC3E}">
        <p14:creationId xmlns:p14="http://schemas.microsoft.com/office/powerpoint/2010/main" val="651653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0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23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Todas as pessoas, portanto, recebem a influência dos Espíritos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Sente  &gt; </a:t>
            </a:r>
            <a:r>
              <a:rPr lang="pt-BR" sz="1200" b="1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sentidos</a:t>
            </a:r>
          </a:p>
          <a:p>
            <a:r>
              <a:rPr lang="pt-BR" sz="1200" b="1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influência pode ser oculta ou ostensiva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2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E71CBB-2DC6-4420-9B16-497C41A30177}" type="slidenum">
              <a:rPr lang="pt-BR"/>
              <a:pPr/>
              <a:t>8</a:t>
            </a:fld>
            <a:endParaRPr 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maioria nem percebe esse intercâmbio oculto, em seu mundo íntimo, na forma de pensamentos, estados de alma, impulsos, pressentimentos </a:t>
            </a:r>
            <a:r>
              <a:rPr lang="pt-BR" sz="1200" b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etc</a:t>
            </a:r>
            <a:endParaRPr lang="pt-BR" sz="1200" b="1" kern="1200" dirty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Estados de alma (angústia, alegria, depressão, raiva, tristeza)</a:t>
            </a:r>
          </a:p>
          <a:p>
            <a:pPr eaLnBrk="1" hangingPunct="1"/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35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DD41E7-3DDD-44A4-B713-E71732D644D2}" type="slidenum">
              <a:rPr lang="pt-BR"/>
              <a:pPr/>
              <a:t>9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Mas há pessoas em quem o intercâmbio é ostensivo. Nelas, os fenômenos são frequentes, marcantes, intensos e bem característicos (vidência, audiência, psicofonia, psicografia, efeitos físicos </a:t>
            </a:r>
            <a:r>
              <a:rPr lang="pt-BR" sz="1200" b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etc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), ficando evidente uma outra individualidade: a do Espírito comunicante</a:t>
            </a:r>
          </a:p>
          <a:p>
            <a:pPr eaLnBrk="1" hangingPunct="1"/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essas pessoas, Kardec chamou</a:t>
            </a:r>
            <a:r>
              <a:rPr lang="pt-BR" sz="1200" b="1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de médiuns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33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 essas pessoas, Allan Kardec denominou médiuns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14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Para esclarecer:</a:t>
            </a:r>
            <a:r>
              <a:rPr lang="pt-BR" sz="1200" b="1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f</a:t>
            </a:r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ica evidente uma outra individualidade: a do Espírito comunicante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36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Médium é uma palavra de origem latina, neutra (serve para os dois gêneros); médium quer dizer medianeiro, que está no meio</a:t>
            </a:r>
            <a:endParaRPr lang="pt-BR" dirty="0"/>
          </a:p>
          <a:p>
            <a:r>
              <a:rPr lang="pt-BR" sz="1200" b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De fato, o médium serve de intermediário entre o mundo físico e o espiritual, podendo ser o intérprete ou instrumento para o Espírito desencarnado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8A60-A699-4055-89AF-3DC81792FAF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0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79044-D91B-46F8-983D-7D3B8216E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BF9CC-FA52-49C8-8014-802929DD83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B8C2A-7D7B-46E3-814A-322408EFCD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CC6B0-A46A-4041-94F4-C887E356BD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49B75-949D-4035-9310-2E2E68072D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F1313-5685-4805-AC62-31CE42B759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ABEE8-F3BE-4262-84C7-EE3DD39FB9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0808E-EE40-440D-B16F-D970D1831A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93336-F379-4635-8EC6-25F4732198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BD016-A6EA-4009-9BB2-7F3D6A67BF1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8CB2-E2FF-441A-B853-1F0F74DDA8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2-slid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87995"/>
                </a:solidFill>
              </a:defRPr>
            </a:lvl1pPr>
          </a:lstStyle>
          <a:p>
            <a:fld id="{C854F52A-1BF5-4F42-BDBF-84E988360CB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6879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-19050"/>
            <a:ext cx="91074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735581-93A8-42F7-A272-43CFA5EE2CE3}" type="slidenum">
              <a:rPr lang="pt-BR"/>
              <a:pPr/>
              <a:t>1</a:t>
            </a:fld>
            <a:endParaRPr 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41388" y="2130425"/>
            <a:ext cx="3960812" cy="264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UNIDADE 1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MEDIUNIDADE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 SUA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PRÁTICA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219700" y="3933825"/>
            <a:ext cx="3529013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687995"/>
                </a:solidFill>
              </a:rPr>
              <a:t>AULA 2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>
                <a:solidFill>
                  <a:srgbClr val="687995"/>
                </a:solidFill>
              </a:rPr>
              <a:t>Mediunidade: que é e como praticá-la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DD02BF-CCFB-4360-8209-22BF131C3EA9}" type="slidenum">
              <a:rPr lang="pt-BR"/>
              <a:pPr/>
              <a:t>10</a:t>
            </a:fld>
            <a:endParaRPr lang="pt-BR"/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1403350" y="3429000"/>
            <a:ext cx="3168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400">
                <a:solidFill>
                  <a:schemeClr val="bg1"/>
                </a:solidFill>
                <a:sym typeface="Helvetica Light" charset="0"/>
              </a:rPr>
              <a:t>Kardec </a:t>
            </a:r>
          </a:p>
          <a:p>
            <a:pPr algn="r" defTabSz="642938" eaLnBrk="1"/>
            <a:r>
              <a:rPr lang="pt-BR" sz="4400">
                <a:solidFill>
                  <a:schemeClr val="bg1"/>
                </a:solidFill>
                <a:sym typeface="Helvetica Light" charset="0"/>
              </a:rPr>
              <a:t>chamou-os</a:t>
            </a:r>
          </a:p>
          <a:p>
            <a:pPr algn="r" defTabSz="642938" eaLnBrk="1"/>
            <a:r>
              <a:rPr lang="pt-BR" sz="4400">
                <a:solidFill>
                  <a:schemeClr val="bg1"/>
                </a:solidFill>
                <a:sym typeface="Helvetica Light" charset="0"/>
              </a:rPr>
              <a:t>de </a:t>
            </a:r>
            <a:r>
              <a:rPr lang="pt-BR" sz="4400" b="1">
                <a:solidFill>
                  <a:schemeClr val="bg1"/>
                </a:solidFill>
                <a:sym typeface="Helvetica Light" charset="0"/>
              </a:rPr>
              <a:t>médiuns</a:t>
            </a:r>
            <a:r>
              <a:rPr lang="pt-BR" sz="4400">
                <a:solidFill>
                  <a:schemeClr val="bg1"/>
                </a:solidFill>
                <a:sym typeface="Helvetica Light" charset="0"/>
              </a:rPr>
              <a:t> 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708275"/>
            <a:ext cx="25209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B40BB-94E5-490A-A039-AB3107073327}" type="slidenum">
              <a:rPr lang="pt-BR"/>
              <a:pPr/>
              <a:t>11</a:t>
            </a:fld>
            <a:endParaRPr lang="pt-BR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325438" y="2655888"/>
            <a:ext cx="84931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Há outro ser: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o Espírito comunicante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80667-7C6D-45D5-904D-9629AB7C1B4E}" type="slidenum">
              <a:rPr lang="pt-BR"/>
              <a:pPr/>
              <a:t>12</a:t>
            </a:fld>
            <a:endParaRPr lang="pt-BR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3276600" y="1844675"/>
            <a:ext cx="52562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Médium é o intermediário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entre o mundo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físico e o espiritual  </a:t>
            </a:r>
          </a:p>
        </p:txBody>
      </p:sp>
      <p:pic>
        <p:nvPicPr>
          <p:cNvPr id="18436" name="Picture 3" descr="Reuniao_Mediu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79613"/>
            <a:ext cx="2111375" cy="2817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2713CA-0BBE-4DD7-B8D1-D13545450506}" type="slidenum">
              <a:rPr lang="pt-BR"/>
              <a:pPr/>
              <a:t>13</a:t>
            </a:fld>
            <a:endParaRPr lang="pt-BR"/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325438" y="1935163"/>
            <a:ext cx="84931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b="1" dirty="0">
                <a:solidFill>
                  <a:srgbClr val="687995"/>
                </a:solidFill>
                <a:sym typeface="Helvetica Light" charset="0"/>
              </a:rPr>
              <a:t>Mediunidade</a:t>
            </a:r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 é a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faculdade natural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de sentir e transmitir a influência dos Espíritos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8B4428-44C6-4F29-8EFA-3B108EADA038}" type="slidenum">
              <a:rPr lang="pt-BR"/>
              <a:pPr/>
              <a:t>14</a:t>
            </a:fld>
            <a:endParaRPr lang="pt-BR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325438" y="3036888"/>
            <a:ext cx="84931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Pode ou não ser usada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175512-A102-442E-97B1-812BE16E8D4E}" type="slidenum">
              <a:rPr lang="pt-BR"/>
              <a:pPr/>
              <a:t>15</a:t>
            </a:fld>
            <a:endParaRPr lang="pt-BR"/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325438" y="3933825"/>
            <a:ext cx="8493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Por ser natural, manifesta-se espontaneamente, mas pode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ser exercitada ou desenvolvida</a:t>
            </a:r>
          </a:p>
        </p:txBody>
      </p:sp>
      <p:pic>
        <p:nvPicPr>
          <p:cNvPr id="21508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023938"/>
            <a:ext cx="3563938" cy="2668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B3BB84-ED4B-435C-A867-96CAFCC5FA9C}" type="slidenum">
              <a:rPr lang="pt-BR"/>
              <a:pPr/>
              <a:t>16</a:t>
            </a:fld>
            <a:endParaRPr lang="pt-BR"/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325438" y="2652713"/>
            <a:ext cx="8493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É uma faculdade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do reino hominal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E691BE-7645-4E8B-94A7-C67A5A33E2C5}" type="slidenum">
              <a:rPr lang="pt-BR"/>
              <a:pPr/>
              <a:t>17</a:t>
            </a:fld>
            <a:endParaRPr lang="pt-BR"/>
          </a:p>
        </p:txBody>
      </p:sp>
      <p:sp>
        <p:nvSpPr>
          <p:cNvPr id="23556" name="AutoShape 2"/>
          <p:cNvSpPr>
            <a:spLocks/>
          </p:cNvSpPr>
          <p:nvPr/>
        </p:nvSpPr>
        <p:spPr bwMode="auto">
          <a:xfrm>
            <a:off x="989013" y="3502025"/>
            <a:ext cx="7183437" cy="287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33941" tIns="133941" rIns="133941" bIns="133941" anchor="ctr"/>
          <a:lstStyle/>
          <a:p>
            <a:pPr marL="320675" lvl="1" algn="ctr" defTabSz="642938" eaLnBrk="1"/>
            <a:r>
              <a:rPr lang="pt-BR" sz="4000">
                <a:solidFill>
                  <a:srgbClr val="687995"/>
                </a:solidFill>
                <a:sym typeface="Helvetica Light" charset="0"/>
              </a:rPr>
              <a:t>Os animais percebem a presença e são influenciados pelos Espíritos, mas não são médiuns</a:t>
            </a:r>
          </a:p>
        </p:txBody>
      </p:sp>
      <p:pic>
        <p:nvPicPr>
          <p:cNvPr id="23557" name="Picture 3" descr="Inserted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3425" y="1773238"/>
            <a:ext cx="2593975" cy="1706562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34E7FE-65C7-4A6B-B67B-820BE18B463C}" type="slidenum">
              <a:rPr lang="pt-BR"/>
              <a:pPr/>
              <a:t>18</a:t>
            </a:fld>
            <a:endParaRPr lang="pt-BR"/>
          </a:p>
        </p:txBody>
      </p:sp>
      <p:sp>
        <p:nvSpPr>
          <p:cNvPr id="25604" name="Rectangle 2"/>
          <p:cNvSpPr>
            <a:spLocks/>
          </p:cNvSpPr>
          <p:nvPr/>
        </p:nvSpPr>
        <p:spPr bwMode="auto">
          <a:xfrm>
            <a:off x="325438" y="3709988"/>
            <a:ext cx="8493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VANTAGENS</a:t>
            </a:r>
            <a:r>
              <a:rPr lang="pt-BR" sz="6000">
                <a:solidFill>
                  <a:schemeClr val="bg1"/>
                </a:solidFill>
                <a:sym typeface="Helvetica Light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DB6000-DEEB-41B1-9D49-E2C06E837A99}" type="slidenum">
              <a:rPr lang="pt-BR"/>
              <a:pPr/>
              <a:t>19</a:t>
            </a:fld>
            <a:endParaRPr lang="pt-BR"/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323850" y="2682875"/>
            <a:ext cx="8493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Conhecer como é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o mundo espiritual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7DA5C1-A4E9-448F-B2AA-4B9037E9A74F}" type="slidenum">
              <a:rPr lang="pt-BR"/>
              <a:pPr/>
              <a:t>2</a:t>
            </a:fld>
            <a:endParaRPr lang="pt-BR"/>
          </a:p>
        </p:txBody>
      </p:sp>
      <p:pic>
        <p:nvPicPr>
          <p:cNvPr id="5123" name="Picture 2" descr="3-parte teo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588"/>
            <a:ext cx="9137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97347AA-05CB-443E-AA32-7868E6C4126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D5510B-5C74-4B67-8D9A-C22487A8A218}" type="slidenum">
              <a:rPr lang="pt-BR"/>
              <a:pPr/>
              <a:t>20</a:t>
            </a:fld>
            <a:endParaRPr lang="pt-BR"/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325438" y="2676525"/>
            <a:ext cx="84931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Receber a ajuda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dos bons Espíritos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BE1975-A001-4534-B638-2920FFFBDA1D}" type="slidenum">
              <a:rPr lang="pt-BR"/>
              <a:pPr/>
              <a:t>21</a:t>
            </a:fld>
            <a:endParaRPr lang="pt-BR"/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325438" y="1916113"/>
            <a:ext cx="849312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Trabalhar no socorro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e esclarecimento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dos encarnados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e desencarnados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34AA79-F0F9-4ABC-BE77-10C1779BE5D3}" type="slidenum">
              <a:rPr lang="pt-BR"/>
              <a:pPr/>
              <a:t>22</a:t>
            </a:fld>
            <a:endParaRPr lang="pt-BR"/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325438" y="1916113"/>
            <a:ext cx="8493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Desenvolver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 educar as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faculdades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mediúnicas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DABC59-699F-4985-BE17-DEE926EC6E53}" type="slidenum">
              <a:rPr lang="pt-BR"/>
              <a:pPr/>
              <a:t>23</a:t>
            </a:fld>
            <a:endParaRPr lang="pt-BR"/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325438" y="3148013"/>
            <a:ext cx="84931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HÁ PERIGO E</a:t>
            </a:r>
          </a:p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DESVANTAGENS?</a:t>
            </a:r>
            <a:endParaRPr lang="pt-BR" sz="6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AD532C-3FFD-4586-B80F-6278011292EB}" type="slidenum">
              <a:rPr lang="pt-BR"/>
              <a:pPr/>
              <a:t>24</a:t>
            </a:fld>
            <a:endParaRPr lang="pt-BR"/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325438" y="3006725"/>
            <a:ext cx="8493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Quais os motivos?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548D00-3322-4CF2-B7F0-D072580D91A9}" type="slidenum">
              <a:rPr lang="pt-BR"/>
              <a:pPr/>
              <a:t>25</a:t>
            </a:fld>
            <a:endParaRPr lang="pt-BR"/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325438" y="3008313"/>
            <a:ext cx="8493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Falta de orientação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3EF841-1982-401D-8EFA-69C9C5C835AE}" type="slidenum">
              <a:rPr lang="pt-BR"/>
              <a:pPr/>
              <a:t>26</a:t>
            </a:fld>
            <a:endParaRPr lang="pt-BR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320675" y="2638425"/>
            <a:ext cx="8493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Pensamentos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desarmonizados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B803D2-5532-4CC2-A2A8-9F047ECA267C}" type="slidenum">
              <a:rPr lang="pt-BR"/>
              <a:pPr/>
              <a:t>27</a:t>
            </a:fld>
            <a:endParaRPr lang="pt-BR"/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704850" y="2132856"/>
            <a:ext cx="7732713" cy="252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O que a falta de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vigilância e o despreparo para o intercâmbio causam?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C955-2358-4B0A-9445-1B565A53F8F9}" type="slidenum">
              <a:rPr lang="pt-BR"/>
              <a:pPr/>
              <a:t>28</a:t>
            </a:fld>
            <a:endParaRPr lang="pt-BR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460375" y="1914525"/>
            <a:ext cx="821213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Ação fluídica e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física maléfica 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sobre pessoas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e ambientes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C955-2358-4B0A-9445-1B565A53F8F9}" type="slidenum">
              <a:rPr lang="pt-BR"/>
              <a:pPr/>
              <a:t>29</a:t>
            </a:fld>
            <a:endParaRPr lang="pt-BR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460375" y="2346573"/>
            <a:ext cx="8212138" cy="18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Má orientação espiritual e mistificações</a:t>
            </a:r>
          </a:p>
        </p:txBody>
      </p:sp>
    </p:spTree>
    <p:extLst>
      <p:ext uri="{BB962C8B-B14F-4D97-AF65-F5344CB8AC3E}">
        <p14:creationId xmlns:p14="http://schemas.microsoft.com/office/powerpoint/2010/main" val="3755220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F319F-DD20-422C-A994-D36F6AE7F409}" type="slidenum">
              <a:rPr lang="pt-BR"/>
              <a:pPr/>
              <a:t>3</a:t>
            </a:fld>
            <a:endParaRPr lang="pt-BR"/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171450" y="3225800"/>
            <a:ext cx="8801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É natural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 comunicação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entre encarnados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 desencarnados</a:t>
            </a:r>
          </a:p>
        </p:txBody>
      </p:sp>
      <p:pic>
        <p:nvPicPr>
          <p:cNvPr id="6148" name="Picture 3" descr="pasted-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908050"/>
            <a:ext cx="3286125" cy="2143125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C955-2358-4B0A-9445-1B565A53F8F9}" type="slidenum">
              <a:rPr lang="pt-BR"/>
              <a:pPr/>
              <a:t>30</a:t>
            </a:fld>
            <a:endParaRPr lang="pt-BR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460375" y="2706613"/>
            <a:ext cx="8212138" cy="18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Obsessão individual ou coletiva</a:t>
            </a:r>
          </a:p>
        </p:txBody>
      </p:sp>
    </p:spTree>
    <p:extLst>
      <p:ext uri="{BB962C8B-B14F-4D97-AF65-F5344CB8AC3E}">
        <p14:creationId xmlns:p14="http://schemas.microsoft.com/office/powerpoint/2010/main" val="20223571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C955-2358-4B0A-9445-1B565A53F8F9}" type="slidenum">
              <a:rPr lang="pt-BR"/>
              <a:pPr/>
              <a:t>31</a:t>
            </a:fld>
            <a:endParaRPr lang="pt-BR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460375" y="1196752"/>
            <a:ext cx="82121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Os médiuns sem esclarecimento, de faculdade não educada, podem ser vítimas de desgastes, de sugestão, do animismo e até fraudarem</a:t>
            </a:r>
          </a:p>
        </p:txBody>
      </p:sp>
    </p:spTree>
    <p:extLst>
      <p:ext uri="{BB962C8B-B14F-4D97-AF65-F5344CB8AC3E}">
        <p14:creationId xmlns:p14="http://schemas.microsoft.com/office/powerpoint/2010/main" val="41191705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4C955-2358-4B0A-9445-1B565A53F8F9}" type="slidenum">
              <a:rPr lang="pt-BR"/>
              <a:pPr/>
              <a:t>32</a:t>
            </a:fld>
            <a:endParaRPr lang="pt-BR"/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460375" y="1628800"/>
            <a:ext cx="821213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Os assistentes, além dos prejuízos já mencionados, podem vir a sofrer descrença e se fanatizarem</a:t>
            </a:r>
          </a:p>
        </p:txBody>
      </p:sp>
    </p:spTree>
    <p:extLst>
      <p:ext uri="{BB962C8B-B14F-4D97-AF65-F5344CB8AC3E}">
        <p14:creationId xmlns:p14="http://schemas.microsoft.com/office/powerpoint/2010/main" val="213573017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6AD197-0F98-4D50-A551-038A7CFC2187}" type="slidenum">
              <a:rPr lang="pt-BR"/>
              <a:pPr/>
              <a:t>33</a:t>
            </a:fld>
            <a:endParaRPr lang="pt-BR"/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261938" y="1930400"/>
            <a:ext cx="861853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Como realizar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o intercâmbio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mediúnico com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segurança?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07C69A-73E6-4BAE-8224-5F19C45BF6E7}" type="slidenum">
              <a:rPr lang="pt-BR"/>
              <a:pPr/>
              <a:t>34</a:t>
            </a:fld>
            <a:endParaRPr lang="pt-BR"/>
          </a:p>
        </p:txBody>
      </p:sp>
      <p:sp>
        <p:nvSpPr>
          <p:cNvPr id="40964" name="Rectangle 2"/>
          <p:cNvSpPr>
            <a:spLocks/>
          </p:cNvSpPr>
          <p:nvPr/>
        </p:nvSpPr>
        <p:spPr bwMode="auto">
          <a:xfrm>
            <a:off x="5351463" y="3429000"/>
            <a:ext cx="35417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400" b="1">
                <a:solidFill>
                  <a:srgbClr val="687995"/>
                </a:solidFill>
                <a:sym typeface="Helvetica Light" charset="0"/>
              </a:rPr>
              <a:t>Seguindo</a:t>
            </a:r>
            <a:r>
              <a:rPr lang="pt-BR" sz="4400">
                <a:solidFill>
                  <a:srgbClr val="687995"/>
                </a:solidFill>
                <a:sym typeface="Helvetica Light" charset="0"/>
              </a:rPr>
              <a:t> as</a:t>
            </a:r>
          </a:p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orientações</a:t>
            </a:r>
          </a:p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de </a:t>
            </a:r>
            <a:r>
              <a:rPr lang="pt-BR" sz="4400" b="1">
                <a:solidFill>
                  <a:srgbClr val="687995"/>
                </a:solidFill>
                <a:sym typeface="Helvetica Light" charset="0"/>
              </a:rPr>
              <a:t>Kardec</a:t>
            </a:r>
            <a:r>
              <a:rPr lang="pt-BR" sz="4400">
                <a:solidFill>
                  <a:srgbClr val="687995"/>
                </a:solidFill>
                <a:sym typeface="Helvetica Light" charset="0"/>
              </a:rPr>
              <a:t> </a:t>
            </a: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068638"/>
            <a:ext cx="22320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4-parte pra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1588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450C54-73C7-4D64-855E-1383250094CA}" type="slidenum">
              <a:rPr lang="pt-BR"/>
              <a:pPr/>
              <a:t>35</a:t>
            </a:fld>
            <a:endParaRPr lang="pt-BR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D9F045-E44D-401E-B19A-A56F1D049B7D}" type="slidenum">
              <a:rPr lang="pt-BR"/>
              <a:pPr/>
              <a:t>36</a:t>
            </a:fld>
            <a:endParaRPr lang="pt-BR"/>
          </a:p>
        </p:txBody>
      </p:sp>
      <p:pic>
        <p:nvPicPr>
          <p:cNvPr id="44035" name="Picture 2" descr="Inserted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438275"/>
            <a:ext cx="6343650" cy="3979863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227FD-1E8A-432A-8D4C-A126525002C3}" type="slidenum">
              <a:rPr lang="pt-BR"/>
              <a:pPr/>
              <a:t>37</a:t>
            </a:fld>
            <a:endParaRPr lang="pt-BR"/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325438" y="3565525"/>
            <a:ext cx="8493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ea typeface="A"/>
                <a:cs typeface="A"/>
                <a:sym typeface="Helvetica Light" charset="0"/>
              </a:rPr>
              <a:t>FINALIDADE</a:t>
            </a:r>
            <a:r>
              <a:rPr lang="pt-BR" sz="6000">
                <a:solidFill>
                  <a:schemeClr val="bg1"/>
                </a:solidFill>
                <a:ea typeface="A"/>
                <a:cs typeface="A"/>
                <a:sym typeface="Helvetica Light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F640D-CA69-46F6-8DCF-8AF54A53EC8A}" type="slidenum">
              <a:rPr lang="pt-BR"/>
              <a:pPr/>
              <a:t>38</a:t>
            </a:fld>
            <a:endParaRPr lang="pt-BR"/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465138" y="2609850"/>
            <a:ext cx="821213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Maior compreensão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entre os familiares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467E2-913E-495A-83CC-67BCC5204C44}" type="slidenum">
              <a:rPr lang="pt-BR"/>
              <a:pPr/>
              <a:t>39</a:t>
            </a:fld>
            <a:endParaRPr lang="pt-BR"/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465138" y="2636838"/>
            <a:ext cx="82121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Higienizar 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ambiente espiritual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A2921E-3C55-4F50-A77D-05E6F47B80B6}" type="slidenum">
              <a:rPr lang="pt-BR"/>
              <a:pPr/>
              <a:t>4</a:t>
            </a:fld>
            <a:endParaRPr lang="pt-BR"/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0" y="2349500"/>
            <a:ext cx="9142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Os Espíritos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são atraídos pelos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pensamentos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1F7616-BCD7-4576-9ECA-05E9FE50F91F}" type="slidenum">
              <a:rPr lang="pt-BR"/>
              <a:pPr/>
              <a:t>40</a:t>
            </a:fld>
            <a:endParaRPr lang="pt-BR"/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317500" y="2636838"/>
            <a:ext cx="850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Atrair a presença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dos bons Espíritos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FA7D98-EFC9-42AE-9C9E-CC0D10F33F14}" type="slidenum">
              <a:rPr lang="pt-BR"/>
              <a:pPr/>
              <a:t>41</a:t>
            </a:fld>
            <a:endParaRPr lang="pt-BR"/>
          </a:p>
        </p:txBody>
      </p:sp>
      <p:sp>
        <p:nvSpPr>
          <p:cNvPr id="49156" name="Rectangle 2"/>
          <p:cNvSpPr>
            <a:spLocks/>
          </p:cNvSpPr>
          <p:nvPr/>
        </p:nvSpPr>
        <p:spPr bwMode="auto">
          <a:xfrm>
            <a:off x="212725" y="3141663"/>
            <a:ext cx="8716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PROVIDÊNCIAS</a:t>
            </a:r>
          </a:p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PRELIMINARES</a:t>
            </a:r>
            <a:r>
              <a:rPr lang="pt-BR" sz="6000">
                <a:solidFill>
                  <a:schemeClr val="bg1"/>
                </a:solidFill>
                <a:sym typeface="Helvetica Light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3" descr="1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CC932D-6079-4546-9A25-2A47D8DB54E4}" type="slidenum">
              <a:rPr lang="pt-BR"/>
              <a:pPr/>
              <a:t>42</a:t>
            </a:fld>
            <a:endParaRPr lang="pt-BR"/>
          </a:p>
        </p:txBody>
      </p:sp>
      <p:sp>
        <p:nvSpPr>
          <p:cNvPr id="50180" name="Rectangle 2"/>
          <p:cNvSpPr>
            <a:spLocks/>
          </p:cNvSpPr>
          <p:nvPr/>
        </p:nvSpPr>
        <p:spPr bwMode="auto">
          <a:xfrm>
            <a:off x="6013450" y="2779713"/>
            <a:ext cx="2590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Marcar</a:t>
            </a:r>
          </a:p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um dia da</a:t>
            </a:r>
          </a:p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semana</a:t>
            </a:r>
          </a:p>
          <a:p>
            <a:pPr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e hora</a:t>
            </a:r>
          </a:p>
        </p:txBody>
      </p:sp>
      <p:sp>
        <p:nvSpPr>
          <p:cNvPr id="50181" name="AutoShape 4" descr="2Q=="/>
          <p:cNvSpPr>
            <a:spLocks noChangeAspect="1" noChangeArrowheads="1"/>
          </p:cNvSpPr>
          <p:nvPr/>
        </p:nvSpPr>
        <p:spPr bwMode="auto">
          <a:xfrm>
            <a:off x="3181350" y="2605088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2" name="AutoShape 6" descr="2Q=="/>
          <p:cNvSpPr>
            <a:spLocks noChangeAspect="1" noChangeArrowheads="1"/>
          </p:cNvSpPr>
          <p:nvPr/>
        </p:nvSpPr>
        <p:spPr bwMode="auto">
          <a:xfrm>
            <a:off x="3181350" y="2605088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3" name="AutoShape 8" descr="2Q=="/>
          <p:cNvSpPr>
            <a:spLocks noChangeAspect="1" noChangeArrowheads="1"/>
          </p:cNvSpPr>
          <p:nvPr/>
        </p:nvSpPr>
        <p:spPr bwMode="auto">
          <a:xfrm>
            <a:off x="3181350" y="2605088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4" name="AutoShape 10" descr="2Q=="/>
          <p:cNvSpPr>
            <a:spLocks noChangeAspect="1" noChangeArrowheads="1"/>
          </p:cNvSpPr>
          <p:nvPr/>
        </p:nvSpPr>
        <p:spPr bwMode="auto">
          <a:xfrm>
            <a:off x="3181350" y="2605088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0185" name="Picture 12" descr="calendario-comemora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16150"/>
            <a:ext cx="3384550" cy="2005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1D28E1-6C04-47E0-BE77-C230190E1225}" type="slidenum">
              <a:rPr lang="pt-BR"/>
              <a:pPr/>
              <a:t>43</a:t>
            </a:fld>
            <a:endParaRPr lang="pt-BR"/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3808413" y="2276475"/>
            <a:ext cx="51117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Convidar todos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os familiares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para participarem</a:t>
            </a:r>
          </a:p>
        </p:txBody>
      </p:sp>
      <p:sp>
        <p:nvSpPr>
          <p:cNvPr id="51204" name="AutoShape 8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5" name="AutoShape 10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6" name="AutoShape 12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7" name="AutoShape 14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08" name="Picture 16" descr="fam%C3%ADlia%20%2021_04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2433638"/>
            <a:ext cx="2901950" cy="1931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A8C61C-87D7-4CAC-ACCF-49C653497978}" type="slidenum">
              <a:rPr lang="pt-BR"/>
              <a:pPr/>
              <a:t>44</a:t>
            </a:fld>
            <a:endParaRPr lang="pt-BR"/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465138" y="2276475"/>
            <a:ext cx="82121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Manter 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ambiente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calmo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8FF81D-C5F7-4EB2-A0BE-8078DB79F891}" type="slidenum">
              <a:rPr lang="pt-BR"/>
              <a:pPr/>
              <a:t>45</a:t>
            </a:fld>
            <a:endParaRPr lang="pt-BR"/>
          </a:p>
        </p:txBody>
      </p:sp>
      <p:sp>
        <p:nvSpPr>
          <p:cNvPr id="53252" name="Rectangle 2"/>
          <p:cNvSpPr>
            <a:spLocks/>
          </p:cNvSpPr>
          <p:nvPr/>
        </p:nvSpPr>
        <p:spPr bwMode="auto">
          <a:xfrm>
            <a:off x="327025" y="3644900"/>
            <a:ext cx="8493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 b="1">
                <a:solidFill>
                  <a:schemeClr val="bg1"/>
                </a:solidFill>
                <a:sym typeface="Helvetica Light" charset="0"/>
              </a:rPr>
              <a:t>DESENVOLVIMENTO</a:t>
            </a:r>
            <a:r>
              <a:rPr lang="pt-BR" sz="5400">
                <a:solidFill>
                  <a:schemeClr val="bg1"/>
                </a:solidFill>
                <a:sym typeface="Helvetica Light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88D59F-6A44-4B89-AEB0-3AD75CB279A2}" type="slidenum">
              <a:rPr lang="pt-BR"/>
              <a:pPr/>
              <a:t>46</a:t>
            </a:fld>
            <a:endParaRPr lang="pt-BR"/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465138" y="2997200"/>
            <a:ext cx="82121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Prece inicial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CEBC60-0CDA-47ED-B4D7-E400A81AC580}" type="slidenum">
              <a:rPr lang="pt-BR"/>
              <a:pPr/>
              <a:t>47</a:t>
            </a:fld>
            <a:endParaRPr lang="pt-BR"/>
          </a:p>
        </p:txBody>
      </p:sp>
      <p:sp>
        <p:nvSpPr>
          <p:cNvPr id="55299" name="Rectangle 2"/>
          <p:cNvSpPr>
            <a:spLocks/>
          </p:cNvSpPr>
          <p:nvPr/>
        </p:nvSpPr>
        <p:spPr bwMode="auto">
          <a:xfrm>
            <a:off x="465138" y="2625725"/>
            <a:ext cx="821213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Leitura de um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tema evangélico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4D76DF-3298-4C14-B7A5-9A973059DE15}" type="slidenum">
              <a:rPr lang="pt-BR"/>
              <a:pPr/>
              <a:t>48</a:t>
            </a:fld>
            <a:endParaRPr lang="pt-BR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684213" y="1497013"/>
            <a:ext cx="77057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613" indent="-201613" defTabSz="411163" eaLnBrk="1"/>
            <a:r>
              <a:rPr lang="pt-BR" sz="2800">
                <a:solidFill>
                  <a:srgbClr val="687995"/>
                </a:solidFill>
                <a:sym typeface="Helvetica Light" charset="0"/>
              </a:rPr>
              <a:t>Alguns livros: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O Evangelho Segundo o Espiritismo,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Allan Kardec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O Evangelho dos Humildes,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Eliseu Rigonatti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Jesus no Lar,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Neio Lúcio por Chico Xavier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E4A58-14E6-436A-B8FF-F415871CC466}" type="slidenum">
              <a:rPr lang="pt-BR"/>
              <a:pPr/>
              <a:t>49</a:t>
            </a:fld>
            <a:endParaRPr lang="pt-BR"/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539750" y="1743075"/>
            <a:ext cx="80645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1613" indent="-201613" defTabSz="411163" eaLnBrk="1"/>
            <a:r>
              <a:rPr lang="pt-BR" sz="2800">
                <a:solidFill>
                  <a:srgbClr val="687995"/>
                </a:solidFill>
                <a:sym typeface="Helvetica Light" charset="0"/>
              </a:rPr>
              <a:t>Se houver crianças: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Pai Nosso,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de Meimei por Chico Xavier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E para o Resto da Vida...,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Wallace Leal V. Rodrigues</a:t>
            </a:r>
          </a:p>
          <a:p>
            <a:pPr marL="201613" indent="-201613" defTabSz="411163" eaLnBrk="1">
              <a:spcBef>
                <a:spcPts val="2950"/>
              </a:spcBef>
              <a:buFontTx/>
              <a:buChar char="•"/>
            </a:pPr>
            <a:r>
              <a:rPr lang="pt-BR" sz="2800">
                <a:solidFill>
                  <a:srgbClr val="687995"/>
                </a:solidFill>
                <a:sym typeface="Helvetica Light" charset="0"/>
              </a:rPr>
              <a:t>52 Lições de Catecismo Espírita, </a:t>
            </a:r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Eliseu Rigonatti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E8C269-53D8-4FE0-9266-A20FFDC4FA25}" type="slidenum">
              <a:rPr lang="pt-BR"/>
              <a:pPr/>
              <a:t>5</a:t>
            </a:fld>
            <a:endParaRPr lang="pt-BR"/>
          </a:p>
        </p:txBody>
      </p:sp>
      <p:sp>
        <p:nvSpPr>
          <p:cNvPr id="9219" name="Rectangle 2"/>
          <p:cNvSpPr>
            <a:spLocks/>
          </p:cNvSpPr>
          <p:nvPr/>
        </p:nvSpPr>
        <p:spPr bwMode="auto">
          <a:xfrm>
            <a:off x="250825" y="1268413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altLang="ja-JP" sz="4800">
                <a:solidFill>
                  <a:srgbClr val="687995"/>
                </a:solidFill>
                <a:sym typeface="Helvetica Light" charset="0"/>
              </a:rPr>
              <a:t>Quando há ambiente 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 disposição para o intercâmbio mediúnico,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os Espíritos acorrem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em maior número</a:t>
            </a:r>
            <a:endParaRPr lang="pt-BR" altLang="ja-JP" sz="4800">
              <a:solidFill>
                <a:srgbClr val="687995"/>
              </a:solidFill>
              <a:sym typeface="Helvetica Light" charset="0"/>
            </a:endParaRPr>
          </a:p>
          <a:p>
            <a:pPr algn="ctr" defTabSz="642938" eaLnBrk="1"/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Therezinha Oliveira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54AC4E-1406-4449-AD7C-2B52C53C65A4}" type="slidenum">
              <a:rPr lang="pt-BR"/>
              <a:pPr/>
              <a:t>50</a:t>
            </a:fld>
            <a:endParaRPr lang="pt-BR"/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465138" y="1930400"/>
            <a:ext cx="821213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Breve comentário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sobre o trecho lido, 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sem críticas a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pessoas e religiões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FEC4ED-493B-4F1D-85D2-9A474BF97956}" type="slidenum">
              <a:rPr lang="pt-BR"/>
              <a:pPr/>
              <a:t>51</a:t>
            </a:fld>
            <a:endParaRPr lang="pt-BR"/>
          </a:p>
        </p:txBody>
      </p:sp>
      <p:sp>
        <p:nvSpPr>
          <p:cNvPr id="59395" name="Rectangle 2"/>
          <p:cNvSpPr>
            <a:spLocks/>
          </p:cNvSpPr>
          <p:nvPr/>
        </p:nvSpPr>
        <p:spPr bwMode="auto">
          <a:xfrm>
            <a:off x="465138" y="2967038"/>
            <a:ext cx="8212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Vibrações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F8DE4-5CEF-4128-911F-B4CE828E533F}" type="slidenum">
              <a:rPr lang="pt-BR"/>
              <a:pPr/>
              <a:t>52</a:t>
            </a:fld>
            <a:endParaRPr lang="pt-BR"/>
          </a:p>
        </p:txBody>
      </p:sp>
      <p:sp>
        <p:nvSpPr>
          <p:cNvPr id="60419" name="Rectangle 2"/>
          <p:cNvSpPr>
            <a:spLocks/>
          </p:cNvSpPr>
          <p:nvPr/>
        </p:nvSpPr>
        <p:spPr bwMode="auto">
          <a:xfrm>
            <a:off x="465138" y="3044825"/>
            <a:ext cx="82121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Prece final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13" descr="11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588"/>
            <a:ext cx="916622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65EC83-9DA0-4ADA-8A88-4C58C9DB2331}" type="slidenum">
              <a:rPr lang="pt-BR"/>
              <a:pPr/>
              <a:t>53</a:t>
            </a:fld>
            <a:endParaRPr lang="pt-BR"/>
          </a:p>
        </p:txBody>
      </p:sp>
      <p:sp>
        <p:nvSpPr>
          <p:cNvPr id="61444" name="Rectangle 2"/>
          <p:cNvSpPr>
            <a:spLocks/>
          </p:cNvSpPr>
          <p:nvPr/>
        </p:nvSpPr>
        <p:spPr bwMode="auto">
          <a:xfrm>
            <a:off x="6300788" y="2709863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Duração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20 a 30</a:t>
            </a:r>
          </a:p>
          <a:p>
            <a:pPr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minutos</a:t>
            </a:r>
          </a:p>
        </p:txBody>
      </p:sp>
      <p:pic>
        <p:nvPicPr>
          <p:cNvPr id="61445" name="Picture 12" descr="ponteiros-do-relogio-wallpaper-14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2563813"/>
            <a:ext cx="2879725" cy="216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E750F4-899B-44F2-81B2-769AC0D26688}" type="slidenum">
              <a:rPr lang="pt-BR"/>
              <a:pPr/>
              <a:t>54</a:t>
            </a:fld>
            <a:endParaRPr lang="pt-BR"/>
          </a:p>
        </p:txBody>
      </p:sp>
      <p:sp>
        <p:nvSpPr>
          <p:cNvPr id="62468" name="Rectangle 2"/>
          <p:cNvSpPr>
            <a:spLocks/>
          </p:cNvSpPr>
          <p:nvPr/>
        </p:nvSpPr>
        <p:spPr bwMode="auto">
          <a:xfrm>
            <a:off x="325438" y="3565525"/>
            <a:ext cx="8493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CUIDADOS</a:t>
            </a:r>
            <a:r>
              <a:rPr lang="pt-BR" sz="6000">
                <a:solidFill>
                  <a:schemeClr val="bg1"/>
                </a:solidFill>
                <a:sym typeface="Helvetica Light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FDD0F3-842F-4595-AB1E-6185ADD0C11B}" type="slidenum">
              <a:rPr lang="pt-BR"/>
              <a:pPr/>
              <a:t>55</a:t>
            </a:fld>
            <a:endParaRPr lang="pt-BR"/>
          </a:p>
        </p:txBody>
      </p:sp>
      <p:sp>
        <p:nvSpPr>
          <p:cNvPr id="63491" name="Rectangle 2"/>
          <p:cNvSpPr>
            <a:spLocks/>
          </p:cNvSpPr>
          <p:nvPr/>
        </p:nvSpPr>
        <p:spPr bwMode="auto">
          <a:xfrm>
            <a:off x="465138" y="2278063"/>
            <a:ext cx="82121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Não é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reunião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mediúnica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1E11B4-A2E2-43E8-B0DF-F6CF4CF056E3}" type="slidenum">
              <a:rPr lang="pt-BR"/>
              <a:pPr/>
              <a:t>56</a:t>
            </a:fld>
            <a:endParaRPr lang="pt-BR"/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311150" y="1881188"/>
            <a:ext cx="85201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Não usar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toalhas especiais,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imagens, flores,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velas...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8D472C-2B86-4494-83A8-172F0481E8CB}" type="slidenum">
              <a:rPr lang="pt-BR"/>
              <a:pPr/>
              <a:t>57</a:t>
            </a:fld>
            <a:endParaRPr lang="pt-BR"/>
          </a:p>
        </p:txBody>
      </p:sp>
      <p:pic>
        <p:nvPicPr>
          <p:cNvPr id="65539" name="Picture 2" descr="Inserted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1165225"/>
            <a:ext cx="8037513" cy="4527550"/>
          </a:xfrm>
          <a:prstGeom prst="rect">
            <a:avLst/>
          </a:prstGeom>
          <a:noFill/>
          <a:ln w="12700">
            <a:solidFill>
              <a:srgbClr val="916210"/>
            </a:solidFill>
            <a:miter lim="0"/>
            <a:headEnd/>
            <a:tailEnd/>
          </a:ln>
        </p:spPr>
      </p:pic>
      <p:sp>
        <p:nvSpPr>
          <p:cNvPr id="65540" name="Rectangle 3"/>
          <p:cNvSpPr>
            <a:spLocks/>
          </p:cNvSpPr>
          <p:nvPr/>
        </p:nvSpPr>
        <p:spPr bwMode="auto">
          <a:xfrm>
            <a:off x="2859088" y="1325563"/>
            <a:ext cx="4956175" cy="9286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>
            <a:outerShdw dist="25401" dir="2700000" algn="ctr" rotWithShape="0">
              <a:srgbClr val="80808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 defTabSz="642938" eaLnBrk="1"/>
            <a:r>
              <a:rPr lang="pt-BR" sz="2800" b="1">
                <a:solidFill>
                  <a:srgbClr val="916210"/>
                </a:solidFill>
                <a:latin typeface="Helvetica Light" charset="0"/>
                <a:sym typeface="Helvetica Light" charset="0"/>
              </a:rPr>
              <a:t>Pratique</a:t>
            </a:r>
          </a:p>
          <a:p>
            <a:pPr algn="ctr" defTabSz="642938" eaLnBrk="1"/>
            <a:r>
              <a:rPr lang="pt-BR" sz="2800" b="1">
                <a:solidFill>
                  <a:srgbClr val="916210"/>
                </a:solidFill>
                <a:latin typeface="Helvetica Light" charset="0"/>
                <a:sym typeface="Helvetica Light" charset="0"/>
              </a:rPr>
              <a:t>O Evangelho no Lar</a:t>
            </a:r>
            <a:endParaRPr lang="pt-BR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1E11B4-A2E2-43E8-B0DF-F6CF4CF056E3}" type="slidenum">
              <a:rPr lang="pt-BR"/>
              <a:pPr/>
              <a:t>58</a:t>
            </a:fld>
            <a:endParaRPr lang="pt-BR"/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311150" y="1881188"/>
            <a:ext cx="85201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b="1" dirty="0" smtClean="0">
                <a:solidFill>
                  <a:srgbClr val="687995"/>
                </a:solidFill>
                <a:sym typeface="Helvetica Light" charset="0"/>
              </a:rPr>
              <a:t>Hamilton Júnior </a:t>
            </a:r>
            <a:r>
              <a:rPr lang="pt-BR" sz="4800" dirty="0" smtClean="0">
                <a:solidFill>
                  <a:srgbClr val="687995"/>
                </a:solidFill>
                <a:sym typeface="Helvetica Light" charset="0"/>
              </a:rPr>
              <a:t/>
            </a:r>
            <a:br>
              <a:rPr lang="pt-BR" sz="4800" dirty="0" smtClean="0">
                <a:solidFill>
                  <a:srgbClr val="687995"/>
                </a:solidFill>
                <a:sym typeface="Helvetica Light" charset="0"/>
              </a:rPr>
            </a:br>
            <a:r>
              <a:rPr lang="pt-BR" sz="4800" dirty="0" smtClean="0">
                <a:solidFill>
                  <a:srgbClr val="687995"/>
                </a:solidFill>
                <a:sym typeface="Helvetica Light" charset="0"/>
              </a:rPr>
              <a:t>(85) 9 8897-6824</a:t>
            </a:r>
            <a:br>
              <a:rPr lang="pt-BR" sz="4800" dirty="0" smtClean="0">
                <a:solidFill>
                  <a:srgbClr val="687995"/>
                </a:solidFill>
                <a:sym typeface="Helvetica Light" charset="0"/>
              </a:rPr>
            </a:br>
            <a:r>
              <a:rPr lang="pt-BR" sz="4800" dirty="0" smtClean="0">
                <a:solidFill>
                  <a:srgbClr val="687995"/>
                </a:solidFill>
                <a:sym typeface="Helvetica Light" charset="0"/>
              </a:rPr>
              <a:t/>
            </a:r>
            <a:br>
              <a:rPr lang="pt-BR" sz="4800" dirty="0" smtClean="0">
                <a:solidFill>
                  <a:srgbClr val="687995"/>
                </a:solidFill>
                <a:sym typeface="Helvetica Light" charset="0"/>
              </a:rPr>
            </a:br>
            <a:r>
              <a:rPr lang="pt-BR" sz="4800" b="1" dirty="0" smtClean="0">
                <a:solidFill>
                  <a:srgbClr val="687995"/>
                </a:solidFill>
                <a:sym typeface="Helvetica Light" charset="0"/>
              </a:rPr>
              <a:t>Marcos Lima</a:t>
            </a:r>
            <a:r>
              <a:rPr lang="pt-BR" sz="4800" dirty="0" smtClean="0">
                <a:solidFill>
                  <a:srgbClr val="687995"/>
                </a:solidFill>
                <a:sym typeface="Helvetica Light" charset="0"/>
              </a:rPr>
              <a:t/>
            </a:r>
            <a:br>
              <a:rPr lang="pt-BR" sz="4800" dirty="0" smtClean="0">
                <a:solidFill>
                  <a:srgbClr val="687995"/>
                </a:solidFill>
                <a:sym typeface="Helvetica Light" charset="0"/>
              </a:rPr>
            </a:br>
            <a:r>
              <a:rPr lang="pt-BR" sz="4800" dirty="0" smtClean="0">
                <a:solidFill>
                  <a:srgbClr val="687995"/>
                </a:solidFill>
                <a:sym typeface="Helvetica Light" charset="0"/>
              </a:rPr>
              <a:t>(85) 9 8863-1025</a:t>
            </a:r>
            <a:endParaRPr lang="pt-BR" sz="4800" dirty="0">
              <a:solidFill>
                <a:srgbClr val="687995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8155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65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5DFFE2-D2FD-4E35-AA56-9234A752F6BD}" type="slidenum">
              <a:rPr lang="pt-BR"/>
              <a:pPr/>
              <a:t>59</a:t>
            </a:fld>
            <a:endParaRPr lang="pt-BR"/>
          </a:p>
        </p:txBody>
      </p:sp>
      <p:sp>
        <p:nvSpPr>
          <p:cNvPr id="66563" name="Slide Number Placeholder 1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7DFF10A-D036-499D-9396-C190AFEB6BA9}" type="slidenum">
              <a:rPr lang="pt-BR" sz="1000" b="1">
                <a:solidFill>
                  <a:srgbClr val="687995"/>
                </a:solidFill>
              </a:rPr>
              <a:pPr algn="r" eaLnBrk="1" hangingPunct="1"/>
              <a:t>59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66564" name="Slide Number Placeholder 1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E451DD-F3A3-4B5C-8305-F069930B7B9C}" type="slidenum">
              <a:rPr lang="pt-BR" sz="1000" b="1">
                <a:solidFill>
                  <a:srgbClr val="687995"/>
                </a:solidFill>
              </a:rPr>
              <a:pPr algn="r" eaLnBrk="1" hangingPunct="1"/>
              <a:t>59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66566" name="Rectangle 3"/>
          <p:cNvSpPr>
            <a:spLocks/>
          </p:cNvSpPr>
          <p:nvPr/>
        </p:nvSpPr>
        <p:spPr bwMode="auto">
          <a:xfrm>
            <a:off x="683568" y="764704"/>
            <a:ext cx="7883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>
              <a:spcBef>
                <a:spcPct val="30000"/>
              </a:spcBef>
            </a:pPr>
            <a:r>
              <a:rPr lang="pt-BR" sz="2000" b="1" dirty="0">
                <a:solidFill>
                  <a:srgbClr val="687995"/>
                </a:solidFill>
                <a:sym typeface="Helvetica Light" charset="0"/>
              </a:rPr>
              <a:t>BIBLIOGRAFIA</a:t>
            </a:r>
            <a:endParaRPr lang="pt-BR" sz="2700" dirty="0">
              <a:solidFill>
                <a:srgbClr val="687995"/>
              </a:solidFill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sz="2000" i="1" dirty="0">
                <a:solidFill>
                  <a:srgbClr val="687995"/>
                </a:solidFill>
                <a:sym typeface="Helvetica Light" charset="0"/>
              </a:rPr>
              <a:t>Kardec, Allan</a:t>
            </a:r>
            <a:r>
              <a:rPr lang="pt-BR" sz="2000" dirty="0">
                <a:solidFill>
                  <a:srgbClr val="687995"/>
                </a:solidFill>
                <a:sym typeface="Helvetica Light" charset="0"/>
              </a:rPr>
              <a:t>: O Livro dos Médiuns, 2ª parte, cap. 14.</a:t>
            </a:r>
          </a:p>
          <a:p>
            <a:pPr defTabSz="642938" eaLnBrk="1">
              <a:spcBef>
                <a:spcPct val="30000"/>
              </a:spcBef>
            </a:pPr>
            <a:r>
              <a:rPr lang="pt-BR" sz="2000" i="1" dirty="0">
                <a:solidFill>
                  <a:srgbClr val="687995"/>
                </a:solidFill>
                <a:sym typeface="Helvetica Light" charset="0"/>
              </a:rPr>
              <a:t>Oliveira, Therezinha</a:t>
            </a:r>
            <a:r>
              <a:rPr lang="pt-BR" sz="2000" dirty="0">
                <a:solidFill>
                  <a:srgbClr val="687995"/>
                </a:solidFill>
                <a:sym typeface="Helvetica Light" charset="0"/>
              </a:rPr>
              <a:t>: Mediunidade. 15.ed.Campinas, SP</a:t>
            </a:r>
            <a:r>
              <a:rPr lang="pt-BR" sz="2000" i="1" dirty="0">
                <a:solidFill>
                  <a:srgbClr val="687995"/>
                </a:solidFill>
                <a:sym typeface="Helvetica Light" charset="0"/>
              </a:rPr>
              <a:t>: Allan Kardec</a:t>
            </a:r>
            <a:r>
              <a:rPr lang="pt-BR" sz="2000" dirty="0">
                <a:solidFill>
                  <a:srgbClr val="687995"/>
                </a:solidFill>
                <a:sym typeface="Helvetica Light" charset="0"/>
              </a:rPr>
              <a:t>, 2013.</a:t>
            </a:r>
          </a:p>
          <a:p>
            <a:pPr defTabSz="642938" eaLnBrk="1">
              <a:spcBef>
                <a:spcPct val="30000"/>
              </a:spcBef>
            </a:pPr>
            <a:r>
              <a:rPr lang="pt-BR" sz="2000" i="1" dirty="0">
                <a:solidFill>
                  <a:srgbClr val="687995"/>
                </a:solidFill>
                <a:sym typeface="Helvetica Light" charset="0"/>
              </a:rPr>
              <a:t>Nilson, Teddy e Oliveira, Therezinha</a:t>
            </a:r>
            <a:r>
              <a:rPr lang="pt-BR" sz="2000" dirty="0">
                <a:solidFill>
                  <a:srgbClr val="687995"/>
                </a:solidFill>
                <a:sym typeface="Helvetica Light" charset="0"/>
              </a:rPr>
              <a:t>: Orientação Mediúnica. Campinas, SP: Centro Espírita "Allan Kardec" - Dep. Editorial, 2001.</a:t>
            </a:r>
          </a:p>
          <a:p>
            <a:pPr defTabSz="642938" eaLnBrk="1">
              <a:spcBef>
                <a:spcPct val="30000"/>
              </a:spcBef>
            </a:pPr>
            <a:endParaRPr lang="pt-BR" sz="2000" dirty="0">
              <a:solidFill>
                <a:srgbClr val="687995"/>
              </a:solidFill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sz="2000" b="1" dirty="0">
                <a:solidFill>
                  <a:srgbClr val="687995"/>
                </a:solidFill>
                <a:sym typeface="Helvetica Light" charset="0"/>
              </a:rPr>
              <a:t>CRÉDITOS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</a:rPr>
              <a:t>Pesquisa e Elaboração: </a:t>
            </a:r>
            <a:r>
              <a:rPr lang="pt-BR" b="1" i="1" dirty="0">
                <a:solidFill>
                  <a:srgbClr val="687995"/>
                </a:solidFill>
              </a:rPr>
              <a:t>Aníbal</a:t>
            </a:r>
            <a:r>
              <a:rPr lang="pt-BR" i="1" dirty="0">
                <a:solidFill>
                  <a:srgbClr val="687995"/>
                </a:solidFill>
              </a:rPr>
              <a:t> Jorge Oliveira Albuquerque</a:t>
            </a:r>
            <a:endParaRPr lang="pt-BR" b="1" dirty="0">
              <a:solidFill>
                <a:srgbClr val="687995"/>
              </a:solidFill>
              <a:sym typeface="Helvetica Light" charset="0"/>
            </a:endParaRP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</a:rPr>
              <a:t>Direção de Arte: </a:t>
            </a:r>
            <a:r>
              <a:rPr lang="pt-BR" b="1" i="1" dirty="0" err="1">
                <a:solidFill>
                  <a:srgbClr val="687995"/>
                </a:solidFill>
              </a:rPr>
              <a:t>Weyne</a:t>
            </a:r>
            <a:r>
              <a:rPr lang="pt-BR" i="1" dirty="0">
                <a:solidFill>
                  <a:srgbClr val="687995"/>
                </a:solidFill>
              </a:rPr>
              <a:t> Vasconcelos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</a:rPr>
              <a:t>Revisão: </a:t>
            </a:r>
            <a:r>
              <a:rPr lang="pt-BR" i="1" dirty="0">
                <a:solidFill>
                  <a:srgbClr val="687995"/>
                </a:solidFill>
              </a:rPr>
              <a:t>José </a:t>
            </a:r>
            <a:r>
              <a:rPr lang="pt-BR" b="1" i="1" dirty="0">
                <a:solidFill>
                  <a:srgbClr val="687995"/>
                </a:solidFill>
              </a:rPr>
              <a:t>Roberto</a:t>
            </a:r>
            <a:r>
              <a:rPr lang="pt-BR" i="1" dirty="0">
                <a:solidFill>
                  <a:srgbClr val="687995"/>
                </a:solidFill>
              </a:rPr>
              <a:t> Alves de Albuquerque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</a:rPr>
              <a:t>Colaboradores: </a:t>
            </a:r>
            <a:r>
              <a:rPr lang="pt-BR" i="1" dirty="0">
                <a:solidFill>
                  <a:srgbClr val="687995"/>
                </a:solidFill>
              </a:rPr>
              <a:t>Antônio Alfredo de Sousa </a:t>
            </a:r>
            <a:r>
              <a:rPr lang="pt-BR" b="1" i="1" dirty="0">
                <a:solidFill>
                  <a:srgbClr val="687995"/>
                </a:solidFill>
              </a:rPr>
              <a:t>Monteiro</a:t>
            </a:r>
            <a:r>
              <a:rPr lang="pt-BR" i="1" dirty="0">
                <a:solidFill>
                  <a:srgbClr val="687995"/>
                </a:solidFill>
              </a:rPr>
              <a:t>, </a:t>
            </a:r>
            <a:r>
              <a:rPr lang="pt-BR" b="1" i="1" dirty="0">
                <a:solidFill>
                  <a:srgbClr val="687995"/>
                </a:solidFill>
              </a:rPr>
              <a:t>Lisboa</a:t>
            </a:r>
            <a:r>
              <a:rPr lang="pt-BR" i="1" dirty="0">
                <a:solidFill>
                  <a:srgbClr val="687995"/>
                </a:solidFill>
              </a:rPr>
              <a:t>, </a:t>
            </a:r>
            <a:r>
              <a:rPr lang="pt-BR" b="1" i="1" dirty="0">
                <a:solidFill>
                  <a:srgbClr val="687995"/>
                </a:solidFill>
              </a:rPr>
              <a:t>Regina </a:t>
            </a:r>
            <a:r>
              <a:rPr lang="pt-BR" i="1" dirty="0">
                <a:solidFill>
                  <a:srgbClr val="687995"/>
                </a:solidFill>
              </a:rPr>
              <a:t>Célia Mesquita Gondim, </a:t>
            </a:r>
            <a:r>
              <a:rPr lang="pt-BR" b="1" i="1" dirty="0">
                <a:solidFill>
                  <a:srgbClr val="687995"/>
                </a:solidFill>
              </a:rPr>
              <a:t>Sônia</a:t>
            </a:r>
            <a:r>
              <a:rPr lang="pt-BR" i="1" dirty="0">
                <a:solidFill>
                  <a:srgbClr val="687995"/>
                </a:solidFill>
              </a:rPr>
              <a:t> Ponte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79912" y="5795972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687995"/>
                </a:solidFill>
              </a:rPr>
              <a:t>Fortaleza, janeiro de 2014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B63AFE-AB32-4325-BF1E-D17AA77E896C}" type="slidenum">
              <a:rPr lang="pt-BR"/>
              <a:pPr/>
              <a:t>6</a:t>
            </a:fld>
            <a:endParaRPr lang="pt-BR"/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325438" y="2276475"/>
            <a:ext cx="84931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A comunicação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se dá pelos órgãos e faculdades espirituais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B1C23B-53C4-4050-9150-1339600C9424}" type="slidenum">
              <a:rPr lang="pt-BR"/>
              <a:pPr/>
              <a:t>7</a:t>
            </a:fld>
            <a:endParaRPr lang="pt-BR"/>
          </a:p>
        </p:txBody>
      </p:sp>
      <p:pic>
        <p:nvPicPr>
          <p:cNvPr id="11267" name="Picture 2" descr="6-segundo kard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317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E07535B-309B-4858-9AE4-BDFFAB35171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7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84213" y="2246313"/>
            <a:ext cx="77057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pt-BR" altLang="ja-JP" sz="4400">
                <a:solidFill>
                  <a:srgbClr val="687995"/>
                </a:solidFill>
                <a:sym typeface="Helvetica Light" charset="0"/>
              </a:rPr>
              <a:t>Toda pessoa que sente num grau qualquer a influência dos Espíritos é, por isso mesmo, médium</a:t>
            </a:r>
          </a:p>
          <a:p>
            <a:pPr lvl="1" eaLnBrk="1" hangingPunct="1"/>
            <a:r>
              <a:rPr lang="pt-BR" sz="2800" i="1">
                <a:solidFill>
                  <a:srgbClr val="687995"/>
                </a:solidFill>
                <a:sym typeface="Helvetica Light" charset="0"/>
              </a:rPr>
              <a:t>O Livro dos Médiuns, 2ª parte, cap. 14, item 159.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8E553E-B798-4507-882B-0FEC880C9D74}" type="slidenum">
              <a:rPr lang="pt-BR"/>
              <a:pPr/>
              <a:t>8</a:t>
            </a:fld>
            <a:endParaRPr lang="pt-BR"/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569913" y="2319338"/>
            <a:ext cx="39401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 influência</a:t>
            </a:r>
          </a:p>
          <a:p>
            <a:pPr algn="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pode ser</a:t>
            </a:r>
          </a:p>
          <a:p>
            <a:pPr algn="r" defTabSz="642938" eaLnBrk="1"/>
            <a:r>
              <a:rPr lang="pt-BR" sz="4800" b="1">
                <a:solidFill>
                  <a:srgbClr val="687995"/>
                </a:solidFill>
                <a:sym typeface="Helvetica Light" charset="0"/>
              </a:rPr>
              <a:t>oculta</a:t>
            </a:r>
            <a:endParaRPr lang="pt-BR" sz="4800">
              <a:solidFill>
                <a:srgbClr val="687995"/>
              </a:solidFill>
              <a:sym typeface="Helvetica Light" charset="0"/>
            </a:endParaRPr>
          </a:p>
        </p:txBody>
      </p:sp>
      <p:pic>
        <p:nvPicPr>
          <p:cNvPr id="12292" name="Picture 3" descr="ANJO DA GUARD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87588"/>
            <a:ext cx="3059112" cy="2282825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80C095-C141-47D0-BC5D-25BFA8C9CA36}" type="slidenum">
              <a:rPr lang="pt-BR"/>
              <a:pPr/>
              <a:t>9</a:t>
            </a:fld>
            <a:endParaRPr lang="pt-BR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760413" y="2276475"/>
            <a:ext cx="34385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A influência</a:t>
            </a:r>
          </a:p>
          <a:p>
            <a:pPr algn="r" defTabSz="642938" eaLnBrk="1"/>
            <a:r>
              <a:rPr lang="pt-BR" sz="4800">
                <a:solidFill>
                  <a:srgbClr val="687995"/>
                </a:solidFill>
                <a:sym typeface="Helvetica Light" charset="0"/>
              </a:rPr>
              <a:t>pode ser</a:t>
            </a:r>
          </a:p>
          <a:p>
            <a:pPr algn="r" defTabSz="642938" eaLnBrk="1"/>
            <a:r>
              <a:rPr lang="pt-BR" sz="4800" b="1">
                <a:solidFill>
                  <a:srgbClr val="687995"/>
                </a:solidFill>
                <a:sym typeface="Helvetica Light" charset="0"/>
              </a:rPr>
              <a:t>ostensiva</a:t>
            </a:r>
            <a:endParaRPr lang="pt-BR" sz="4800">
              <a:solidFill>
                <a:srgbClr val="687995"/>
              </a:solidFill>
              <a:sym typeface="Helvetica Light" charset="0"/>
            </a:endParaRPr>
          </a:p>
        </p:txBody>
      </p:sp>
      <p:pic>
        <p:nvPicPr>
          <p:cNvPr id="14340" name="Picture 3" descr="pintura madiunica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2254250"/>
            <a:ext cx="3451225" cy="2349500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1421</Words>
  <Application>Microsoft Office PowerPoint</Application>
  <PresentationFormat>Apresentação na tela (4:3)</PresentationFormat>
  <Paragraphs>287</Paragraphs>
  <Slides>59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ＭＳ Ｐゴシック</vt:lpstr>
      <vt:lpstr>A</vt:lpstr>
      <vt:lpstr>Arial</vt:lpstr>
      <vt:lpstr>Helvetica Light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Conta da Microsoft</cp:lastModifiedBy>
  <cp:revision>132</cp:revision>
  <dcterms:created xsi:type="dcterms:W3CDTF">2012-11-15T17:55:20Z</dcterms:created>
  <dcterms:modified xsi:type="dcterms:W3CDTF">2022-08-29T19:58:02Z</dcterms:modified>
</cp:coreProperties>
</file>