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57" r:id="rId2"/>
    <p:sldId id="337" r:id="rId3"/>
    <p:sldId id="316" r:id="rId4"/>
    <p:sldId id="313" r:id="rId5"/>
    <p:sldId id="308" r:id="rId6"/>
    <p:sldId id="359" r:id="rId7"/>
    <p:sldId id="360" r:id="rId8"/>
    <p:sldId id="314" r:id="rId9"/>
    <p:sldId id="361" r:id="rId10"/>
    <p:sldId id="309" r:id="rId11"/>
    <p:sldId id="310" r:id="rId12"/>
    <p:sldId id="311" r:id="rId13"/>
    <p:sldId id="312" r:id="rId14"/>
    <p:sldId id="317" r:id="rId15"/>
    <p:sldId id="319" r:id="rId16"/>
    <p:sldId id="320" r:id="rId17"/>
    <p:sldId id="358" r:id="rId18"/>
    <p:sldId id="321" r:id="rId19"/>
    <p:sldId id="322" r:id="rId20"/>
    <p:sldId id="327" r:id="rId21"/>
    <p:sldId id="323" r:id="rId22"/>
    <p:sldId id="343" r:id="rId23"/>
    <p:sldId id="344" r:id="rId24"/>
    <p:sldId id="335" r:id="rId25"/>
    <p:sldId id="325" r:id="rId26"/>
    <p:sldId id="332" r:id="rId27"/>
    <p:sldId id="356" r:id="rId28"/>
    <p:sldId id="340" r:id="rId29"/>
    <p:sldId id="333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03" r:id="rId42"/>
    <p:sldId id="304" r:id="rId43"/>
    <p:sldId id="305" r:id="rId44"/>
    <p:sldId id="306" r:id="rId45"/>
    <p:sldId id="301" r:id="rId4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09B"/>
    <a:srgbClr val="3333CC"/>
    <a:srgbClr val="333399"/>
    <a:srgbClr val="000066"/>
    <a:srgbClr val="687995"/>
    <a:srgbClr val="7C7995"/>
    <a:srgbClr val="FFFF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9" autoAdjust="0"/>
  </p:normalViewPr>
  <p:slideViewPr>
    <p:cSldViewPr>
      <p:cViewPr varScale="1">
        <p:scale>
          <a:sx n="82" d="100"/>
          <a:sy n="82" d="100"/>
        </p:scale>
        <p:origin x="147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378"/>
    </p:cViewPr>
  </p:sorterViewPr>
  <p:notesViewPr>
    <p:cSldViewPr>
      <p:cViewPr varScale="1">
        <p:scale>
          <a:sx n="60" d="100"/>
          <a:sy n="60" d="100"/>
        </p:scale>
        <p:origin x="-24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Albuquerque" userId="c5902bb110b20913" providerId="LiveId" clId="{10DD12C3-6A77-4D2D-AF3B-A3680AD9BB2B}"/>
    <pc:docChg chg="modSld">
      <pc:chgData name="Roberto Albuquerque" userId="c5902bb110b20913" providerId="LiveId" clId="{10DD12C3-6A77-4D2D-AF3B-A3680AD9BB2B}" dt="2022-05-16T20:18:56.950" v="1" actId="20577"/>
      <pc:docMkLst>
        <pc:docMk/>
      </pc:docMkLst>
      <pc:sldChg chg="modSp mod">
        <pc:chgData name="Roberto Albuquerque" userId="c5902bb110b20913" providerId="LiveId" clId="{10DD12C3-6A77-4D2D-AF3B-A3680AD9BB2B}" dt="2022-05-16T20:18:56.950" v="1" actId="20577"/>
        <pc:sldMkLst>
          <pc:docMk/>
          <pc:sldMk cId="0" sldId="312"/>
        </pc:sldMkLst>
        <pc:spChg chg="mod">
          <ac:chgData name="Roberto Albuquerque" userId="c5902bb110b20913" providerId="LiveId" clId="{10DD12C3-6A77-4D2D-AF3B-A3680AD9BB2B}" dt="2022-05-16T20:18:56.950" v="1" actId="20577"/>
          <ac:spMkLst>
            <pc:docMk/>
            <pc:sldMk cId="0" sldId="312"/>
            <ac:spMk id="14339" creationId="{00000000-0000-0000-0000-000000000000}"/>
          </ac:spMkLst>
        </pc:spChg>
      </pc:sldChg>
    </pc:docChg>
  </pc:docChgLst>
  <pc:docChgLst>
    <pc:chgData name="Paulo Henrique Rafael" userId="f81532be87e4b9d9" providerId="LiveId" clId="{00EBA738-6A32-46E2-AB9C-7A4B25E6852F}"/>
    <pc:docChg chg="undo custSel addSld delSld modSld sldOrd">
      <pc:chgData name="Paulo Henrique Rafael" userId="f81532be87e4b9d9" providerId="LiveId" clId="{00EBA738-6A32-46E2-AB9C-7A4B25E6852F}" dt="2022-08-14T22:14:34.947" v="143"/>
      <pc:docMkLst>
        <pc:docMk/>
      </pc:docMkLst>
      <pc:sldChg chg="ord">
        <pc:chgData name="Paulo Henrique Rafael" userId="f81532be87e4b9d9" providerId="LiveId" clId="{00EBA738-6A32-46E2-AB9C-7A4B25E6852F}" dt="2022-08-14T22:14:34.947" v="143"/>
        <pc:sldMkLst>
          <pc:docMk/>
          <pc:sldMk cId="0" sldId="308"/>
        </pc:sldMkLst>
      </pc:sldChg>
      <pc:sldChg chg="new del">
        <pc:chgData name="Paulo Henrique Rafael" userId="f81532be87e4b9d9" providerId="LiveId" clId="{00EBA738-6A32-46E2-AB9C-7A4B25E6852F}" dt="2022-08-14T22:06:22.586" v="1" actId="680"/>
        <pc:sldMkLst>
          <pc:docMk/>
          <pc:sldMk cId="2758708368" sldId="359"/>
        </pc:sldMkLst>
      </pc:sldChg>
      <pc:sldChg chg="addSp modSp new mod modAnim">
        <pc:chgData name="Paulo Henrique Rafael" userId="f81532be87e4b9d9" providerId="LiveId" clId="{00EBA738-6A32-46E2-AB9C-7A4B25E6852F}" dt="2022-08-14T22:13:43.947" v="137" actId="207"/>
        <pc:sldMkLst>
          <pc:docMk/>
          <pc:sldMk cId="3957063635" sldId="359"/>
        </pc:sldMkLst>
        <pc:spChg chg="add mod">
          <ac:chgData name="Paulo Henrique Rafael" userId="f81532be87e4b9d9" providerId="LiveId" clId="{00EBA738-6A32-46E2-AB9C-7A4B25E6852F}" dt="2022-08-14T22:13:39.029" v="136" actId="207"/>
          <ac:spMkLst>
            <pc:docMk/>
            <pc:sldMk cId="3957063635" sldId="359"/>
            <ac:spMk id="3" creationId="{17A4CB1A-92D4-7426-984C-CA8BED701C92}"/>
          </ac:spMkLst>
        </pc:spChg>
        <pc:spChg chg="add mod">
          <ac:chgData name="Paulo Henrique Rafael" userId="f81532be87e4b9d9" providerId="LiveId" clId="{00EBA738-6A32-46E2-AB9C-7A4B25E6852F}" dt="2022-08-14T22:13:43.947" v="137" actId="207"/>
          <ac:spMkLst>
            <pc:docMk/>
            <pc:sldMk cId="3957063635" sldId="359"/>
            <ac:spMk id="4" creationId="{CB05F4E9-51E0-A96C-491F-45571C43FFE7}"/>
          </ac:spMkLst>
        </pc:spChg>
      </pc:sldChg>
      <pc:sldChg chg="addSp modSp new mod modAnim">
        <pc:chgData name="Paulo Henrique Rafael" userId="f81532be87e4b9d9" providerId="LiveId" clId="{00EBA738-6A32-46E2-AB9C-7A4B25E6852F}" dt="2022-08-14T22:13:32.162" v="135" actId="207"/>
        <pc:sldMkLst>
          <pc:docMk/>
          <pc:sldMk cId="1797536657" sldId="360"/>
        </pc:sldMkLst>
        <pc:spChg chg="add mod">
          <ac:chgData name="Paulo Henrique Rafael" userId="f81532be87e4b9d9" providerId="LiveId" clId="{00EBA738-6A32-46E2-AB9C-7A4B25E6852F}" dt="2022-08-14T22:13:32.162" v="135" actId="207"/>
          <ac:spMkLst>
            <pc:docMk/>
            <pc:sldMk cId="1797536657" sldId="360"/>
            <ac:spMk id="3" creationId="{0695D1C6-043B-475F-66B9-0628E8106C10}"/>
          </ac:spMkLst>
        </pc:spChg>
      </pc:sldChg>
      <pc:sldChg chg="addSp modSp new mod ord modAnim">
        <pc:chgData name="Paulo Henrique Rafael" userId="f81532be87e4b9d9" providerId="LiveId" clId="{00EBA738-6A32-46E2-AB9C-7A4B25E6852F}" dt="2022-08-14T22:14:16.380" v="141"/>
        <pc:sldMkLst>
          <pc:docMk/>
          <pc:sldMk cId="2745844528" sldId="361"/>
        </pc:sldMkLst>
        <pc:spChg chg="add mod">
          <ac:chgData name="Paulo Henrique Rafael" userId="f81532be87e4b9d9" providerId="LiveId" clId="{00EBA738-6A32-46E2-AB9C-7A4B25E6852F}" dt="2022-08-14T22:13:52.769" v="138" actId="207"/>
          <ac:spMkLst>
            <pc:docMk/>
            <pc:sldMk cId="2745844528" sldId="361"/>
            <ac:spMk id="3" creationId="{267178D5-CA3E-F1CD-7BE4-2951232A3B28}"/>
          </ac:spMkLst>
        </pc:spChg>
        <pc:spChg chg="add mod">
          <ac:chgData name="Paulo Henrique Rafael" userId="f81532be87e4b9d9" providerId="LiveId" clId="{00EBA738-6A32-46E2-AB9C-7A4B25E6852F}" dt="2022-08-14T22:13:58.027" v="139" actId="207"/>
          <ac:spMkLst>
            <pc:docMk/>
            <pc:sldMk cId="2745844528" sldId="361"/>
            <ac:spMk id="4" creationId="{EA63B183-96FD-82CC-8895-59C860F2D4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E3CE4B-8D00-4520-8ACF-3CC013DA44C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62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F15069-B500-423F-B6D9-FFCF151B1B1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7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Referência de leiaute: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/>
              <a:t>Sombreamento em todo conteúdo da unidade e título – abaixo à esquerda, transparência em 70%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/>
              <a:t>Unidade – Fonte Arial 24, Espaçamento entre linhas Exatamente 55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/>
              <a:t>Título – Fonte Arial Negrito 40, Espaçamento entre linha Exatamente 48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/>
              <a:t>Sem sombreamento para aula e nome da aula (subtítulo)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/>
              <a:t>Aula - Fonte Arial 24, Espaçamento entre linhas Exatamente 55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/>
              <a:t>Subtítulo – Fonte Arial Negrito 40, Espaçamento entre linhas </a:t>
            </a:r>
            <a:r>
              <a:rPr lang="pt-BR"/>
              <a:t>Exatamente 40, </a:t>
            </a:r>
            <a:r>
              <a:rPr lang="pt-BR" dirty="0"/>
              <a:t>Fonte condensada - 1</a:t>
            </a: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69AB46-4A7D-491A-A31E-F5021D98AB45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2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D91F4C-715C-4821-8312-FA30EFE1D4C3}" type="slidenum">
              <a:rPr lang="pt-BR"/>
              <a:pPr/>
              <a:t>35</a:t>
            </a:fld>
            <a:endParaRPr lang="pt-BR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11193B0-1254-4212-B814-88FFBB7CF80B}" type="slidenum">
              <a:rPr lang="pt-BR" sz="1200"/>
              <a:pPr algn="r" eaLnBrk="1" hangingPunct="1"/>
              <a:t>35</a:t>
            </a:fld>
            <a:endParaRPr lang="pt-BR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4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ECEA1B-FD5E-4486-814E-853A4229A227}" type="slidenum">
              <a:rPr lang="pt-BR"/>
              <a:pPr/>
              <a:t>36</a:t>
            </a:fld>
            <a:endParaRPr 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267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C609DA-7B80-4B7A-90B9-88C1CD15DF61}" type="slidenum">
              <a:rPr lang="pt-BR"/>
              <a:pPr/>
              <a:t>37</a:t>
            </a:fld>
            <a:endParaRPr 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75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99D601-FF34-4817-A1D2-DA25B6F6085F}" type="slidenum">
              <a:rPr lang="pt-BR"/>
              <a:pPr/>
              <a:t>38</a:t>
            </a:fld>
            <a:endParaRPr 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81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B736C9-FEFA-4478-8818-34F778A623C7}" type="slidenum">
              <a:rPr lang="pt-BR"/>
              <a:pPr/>
              <a:t>39</a:t>
            </a:fld>
            <a:endParaRPr lang="pt-B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94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79028-1F5C-46CB-A91F-31AB9050922C}" type="slidenum">
              <a:rPr lang="pt-BR"/>
              <a:pPr/>
              <a:t>40</a:t>
            </a:fld>
            <a:endParaRPr lang="pt-B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49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F0913B-FA93-4AEA-8877-8DDF60EE1153}" type="slidenum">
              <a:rPr lang="pt-BR"/>
              <a:pPr/>
              <a:t>3</a:t>
            </a:fld>
            <a:endParaRPr lang="pt-B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>
                <a:latin typeface="Arial" pitchFamily="34" charset="0"/>
                <a:ea typeface="ＭＳ Ｐゴシック" pitchFamily="34" charset="-128"/>
              </a:rPr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149025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 a respeito dos módulos 1 e 2. Apresentar o programa</a:t>
            </a:r>
            <a:r>
              <a:rPr lang="pt-BR" baseline="0" dirty="0"/>
              <a:t> </a:t>
            </a:r>
            <a:r>
              <a:rPr lang="pt-BR" baseline="0"/>
              <a:t>do módulo 1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15069-B500-423F-B6D9-FFCF151B1B1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99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Dependendo da quantidade de pessoas, dividi-las em 5 ou 6 grupos para que possam conversar um pouco entre si conhecendo-se.</a:t>
            </a:r>
          </a:p>
          <a:p>
            <a:pPr>
              <a:buFontTx/>
              <a:buChar char="•"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Após 10min de conversa, solicitar que cada pessoa se apresente de forma objetiva e rápida, informando NOME, EXPECTATIVA, ATIVIDADE REALIZADA NO GEPE.</a:t>
            </a:r>
          </a:p>
          <a:p>
            <a:pPr>
              <a:buFontTx/>
              <a:buChar char="•"/>
            </a:pPr>
            <a:r>
              <a:rPr lang="pt-BR" dirty="0">
                <a:latin typeface="Arial" pitchFamily="34" charset="0"/>
                <a:ea typeface="ＭＳ Ｐゴシック" pitchFamily="34" charset="-128"/>
              </a:rPr>
              <a:t>Apresentação poderá levar de 15 a 20min, ficar atento ao tempo e objetividade de cada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136812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pt-BR">
                <a:latin typeface="Arial" pitchFamily="34" charset="0"/>
                <a:ea typeface="ＭＳ Ｐゴシック" pitchFamily="34" charset="-128"/>
              </a:rPr>
              <a:t>Introdução.</a:t>
            </a:r>
          </a:p>
          <a:p>
            <a:pPr marL="171450" indent="-171450">
              <a:buFontTx/>
              <a:buChar char="•"/>
            </a:pPr>
            <a:r>
              <a:rPr lang="pt-BR">
                <a:latin typeface="Arial" pitchFamily="34" charset="0"/>
                <a:ea typeface="ＭＳ Ｐゴシック" pitchFamily="34" charset="-128"/>
              </a:rPr>
              <a:t>Capítulo 1:</a:t>
            </a:r>
          </a:p>
          <a:p>
            <a:pPr marL="628650" lvl="1" indent="-171450">
              <a:buFontTx/>
              <a:buChar char="•"/>
            </a:pPr>
            <a:r>
              <a:rPr lang="pt-BR">
                <a:latin typeface="Arial" pitchFamily="34" charset="0"/>
                <a:ea typeface="ＭＳ Ｐゴシック" pitchFamily="34" charset="-128"/>
              </a:rPr>
              <a:t>Item 2. Fases 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0DB62-951F-442D-9345-F9150FA99148}" type="slidenum">
              <a:rPr lang="pt-BR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12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EE92D0-0C0F-4757-B057-6F2B6856B6A5}" type="slidenum">
              <a:rPr lang="pt-BR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1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594F36-7297-428A-82FA-83D3B8DF0F49}" type="slidenum">
              <a:rPr lang="pt-BR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91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5ECBDF-633E-43AA-9A95-09B0E1D82B10}" type="slidenum">
              <a:rPr lang="pt-BR"/>
              <a:pPr/>
              <a:t>33</a:t>
            </a:fld>
            <a:endParaRPr lang="pt-B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>
                <a:latin typeface="Arial" pitchFamily="34" charset="0"/>
                <a:ea typeface="ＭＳ Ｐゴシック" pitchFamily="34" charset="-128"/>
              </a:rPr>
              <a:t>Haverá aula na Parte Prática e na Parte Teórica sobre o assunto, com mais detalhamento.</a:t>
            </a:r>
          </a:p>
        </p:txBody>
      </p:sp>
    </p:spTree>
    <p:extLst>
      <p:ext uri="{BB962C8B-B14F-4D97-AF65-F5344CB8AC3E}">
        <p14:creationId xmlns:p14="http://schemas.microsoft.com/office/powerpoint/2010/main" val="269098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90C5F2-6A54-4BC9-859A-85A32A83743D}" type="slidenum">
              <a:rPr lang="pt-BR"/>
              <a:pPr/>
              <a:t>34</a:t>
            </a:fld>
            <a:endParaRPr lang="pt-B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1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D0C8F-4545-44A7-BD2A-BCAFA7891BE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CC295-EF74-448B-90C3-95D4A0EAF1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F2C65-7873-4012-9429-E1C14288DFF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8E269-3448-402E-8DEA-20C264EBB3D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3BE29-5F53-467D-982E-C23AC87B09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082B6-6078-4D4E-A717-D5B87A45746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A52A1-C05C-4B18-BA75-E5ECE0407A2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9AFB5-B5E8-461F-AF0F-BCCD55EA8F5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60E8C-872E-4559-8F45-3FDDC84B788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57C6B-3F33-44B8-A485-39A7D0E883A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E6782-ACF2-458C-B4C1-475DFF1B21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2-slid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25" y="44450"/>
            <a:ext cx="9109075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246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75609B"/>
                </a:solidFill>
              </a:defRPr>
            </a:lvl1pPr>
          </a:lstStyle>
          <a:p>
            <a:fld id="{FAF4C759-0A55-4065-9225-C80A9C3A4198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5609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68799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8799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8799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10907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lide Number Placeholder 3"/>
          <p:cNvSpPr txBox="1">
            <a:spLocks noGrp="1"/>
          </p:cNvSpPr>
          <p:nvPr/>
        </p:nvSpPr>
        <p:spPr bwMode="auto">
          <a:xfrm>
            <a:off x="6948488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2B9B0BD-85DC-4B66-BF37-813EB0135485}" type="slidenum">
              <a:rPr lang="pt-BR" sz="1000" b="1">
                <a:solidFill>
                  <a:srgbClr val="75609B"/>
                </a:solidFill>
              </a:rPr>
              <a:pPr algn="r" eaLnBrk="1" hangingPunct="1"/>
              <a:t>1</a:t>
            </a:fld>
            <a:endParaRPr lang="pt-BR" sz="1000" b="1">
              <a:solidFill>
                <a:srgbClr val="75609B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42988" y="2565400"/>
            <a:ext cx="3960812" cy="1938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CURSO DE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EDUCAÇÃO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MEDIÚNICA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219700" y="3933825"/>
            <a:ext cx="3746500" cy="1412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4400">
                <a:solidFill>
                  <a:srgbClr val="7560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/>
              <a:t>AULA 1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spc="-100" dirty="0"/>
              <a:t>Apresentação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A6B0E3-9410-441D-A48C-A734DBFF59F4}" type="slidenum">
              <a:rPr lang="pt-BR"/>
              <a:pPr/>
              <a:t>10</a:t>
            </a:fld>
            <a:endParaRPr lang="pt-B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6263"/>
            <a:ext cx="8229600" cy="3095625"/>
          </a:xfrm>
        </p:spPr>
        <p:txBody>
          <a:bodyPr/>
          <a:lstStyle/>
          <a:p>
            <a:pPr marL="0" indent="0" algn="ctr" eaLnBrk="1" hangingPunct="1"/>
            <a:r>
              <a:rPr lang="pt-BR" sz="4800"/>
              <a:t>Todos os participantes</a:t>
            </a:r>
          </a:p>
          <a:p>
            <a:pPr marL="0" indent="0" algn="ctr" eaLnBrk="1" hangingPunct="1"/>
            <a:r>
              <a:rPr lang="pt-BR" sz="4800"/>
              <a:t>devem, obrigatoriamente, </a:t>
            </a:r>
          </a:p>
          <a:p>
            <a:pPr marL="0" indent="0" algn="ctr" eaLnBrk="1" hangingPunct="1"/>
            <a:r>
              <a:rPr lang="pt-BR" sz="4800"/>
              <a:t>atender as seguintes</a:t>
            </a:r>
          </a:p>
          <a:p>
            <a:pPr marL="0" indent="0" algn="ctr" eaLnBrk="1" hangingPunct="1"/>
            <a:r>
              <a:rPr lang="pt-BR" sz="4800"/>
              <a:t>condições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09F41C-8B9D-43AA-81AA-34E33ED91FD7}" type="slidenum">
              <a:rPr lang="pt-BR"/>
              <a:pPr/>
              <a:t>11</a:t>
            </a:fld>
            <a:endParaRPr lang="pt-BR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76463"/>
            <a:ext cx="8229600" cy="2405062"/>
          </a:xfrm>
        </p:spPr>
        <p:txBody>
          <a:bodyPr/>
          <a:lstStyle/>
          <a:p>
            <a:pPr marL="0" indent="0" algn="ctr" eaLnBrk="1" hangingPunct="1"/>
            <a:r>
              <a:rPr lang="pt-BR" sz="4800"/>
              <a:t>Ter atingido</a:t>
            </a:r>
          </a:p>
          <a:p>
            <a:pPr marL="0" indent="0" algn="ctr" eaLnBrk="1" hangingPunct="1"/>
            <a:r>
              <a:rPr lang="pt-BR" sz="4800"/>
              <a:t>a </a:t>
            </a:r>
            <a:r>
              <a:rPr lang="pt-BR" sz="4800" b="1"/>
              <a:t>maioridade</a:t>
            </a:r>
          </a:p>
          <a:p>
            <a:pPr marL="0" indent="0" algn="ctr" eaLnBrk="1" hangingPunct="1"/>
            <a:r>
              <a:rPr lang="pt-BR" sz="4800"/>
              <a:t>para efeitos civis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A2FB19-DF81-4505-88A2-8836C12338AA}" type="slidenum">
              <a:rPr lang="pt-BR"/>
              <a:pPr/>
              <a:t>12</a:t>
            </a:fld>
            <a:endParaRPr lang="pt-B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2549525"/>
          </a:xfrm>
        </p:spPr>
        <p:txBody>
          <a:bodyPr/>
          <a:lstStyle/>
          <a:p>
            <a:pPr marL="0" indent="0" algn="ctr" eaLnBrk="1" hangingPunct="1"/>
            <a:r>
              <a:rPr lang="pt-BR" sz="4800" dirty="0"/>
              <a:t>Estar </a:t>
            </a:r>
            <a:r>
              <a:rPr lang="pt-BR" sz="4800" b="1" dirty="0"/>
              <a:t>frequentando</a:t>
            </a:r>
          </a:p>
          <a:p>
            <a:pPr marL="0" indent="0" algn="ctr" eaLnBrk="1" hangingPunct="1"/>
            <a:r>
              <a:rPr lang="pt-BR" sz="4800" dirty="0"/>
              <a:t>o </a:t>
            </a:r>
            <a:r>
              <a:rPr lang="pt-BR" sz="4800" b="1" dirty="0"/>
              <a:t>ESDE PRESENCIAL</a:t>
            </a:r>
            <a:r>
              <a:rPr lang="pt-BR" sz="4800" dirty="0"/>
              <a:t> </a:t>
            </a:r>
          </a:p>
          <a:p>
            <a:pPr marL="0" indent="0" algn="ctr" eaLnBrk="1" hangingPunct="1"/>
            <a:r>
              <a:rPr lang="pt-BR" sz="4800" dirty="0"/>
              <a:t>com, no mínimo,</a:t>
            </a:r>
          </a:p>
          <a:p>
            <a:pPr marL="0" indent="0" algn="ctr" eaLnBrk="1" hangingPunct="1"/>
            <a:r>
              <a:rPr lang="pt-BR" sz="4800" b="1" dirty="0"/>
              <a:t>70%</a:t>
            </a:r>
            <a:r>
              <a:rPr lang="pt-BR" sz="4800" dirty="0"/>
              <a:t> de presença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B86E9E-10B2-419A-8D6C-E603B2775532}" type="slidenum">
              <a:rPr lang="pt-BR"/>
              <a:pPr/>
              <a:t>13</a:t>
            </a:fld>
            <a:endParaRPr lang="pt-BR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463800"/>
            <a:ext cx="8229600" cy="1828800"/>
          </a:xfrm>
        </p:spPr>
        <p:txBody>
          <a:bodyPr/>
          <a:lstStyle/>
          <a:p>
            <a:pPr marL="0" indent="0" algn="ctr" eaLnBrk="1" hangingPunct="1"/>
            <a:r>
              <a:rPr lang="pt-BR" sz="4800" dirty="0"/>
              <a:t>Cursando a</a:t>
            </a:r>
          </a:p>
          <a:p>
            <a:pPr marL="0" indent="0" algn="ctr" eaLnBrk="1" hangingPunct="1"/>
            <a:r>
              <a:rPr lang="pt-BR" sz="4800" dirty="0"/>
              <a:t>partir do ESDE 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B12034-C0AF-4E74-8F21-094656152E08}" type="slidenum">
              <a:rPr lang="pt-BR"/>
              <a:pPr/>
              <a:t>14</a:t>
            </a:fld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311275"/>
            <a:ext cx="8229600" cy="4205288"/>
          </a:xfrm>
        </p:spPr>
        <p:txBody>
          <a:bodyPr/>
          <a:lstStyle/>
          <a:p>
            <a:pPr marL="0" indent="0" algn="ctr" eaLnBrk="1" hangingPunct="1"/>
            <a:r>
              <a:rPr lang="pt-BR" dirty="0"/>
              <a:t>Estar matriculado</a:t>
            </a:r>
          </a:p>
          <a:p>
            <a:pPr marL="0" indent="0" algn="ctr" eaLnBrk="1" hangingPunct="1"/>
            <a:r>
              <a:rPr lang="pt-BR" dirty="0"/>
              <a:t>e cursando as </a:t>
            </a:r>
            <a:r>
              <a:rPr lang="pt-BR" b="1" dirty="0"/>
              <a:t>aulas</a:t>
            </a:r>
          </a:p>
          <a:p>
            <a:pPr marL="0" indent="0" algn="ctr" eaLnBrk="1" hangingPunct="1"/>
            <a:r>
              <a:rPr lang="pt-BR" dirty="0"/>
              <a:t>práticas e teóricas do</a:t>
            </a:r>
          </a:p>
          <a:p>
            <a:pPr marL="0" indent="0" algn="ctr" eaLnBrk="1" hangingPunct="1"/>
            <a:r>
              <a:rPr lang="pt-BR" b="1" dirty="0"/>
              <a:t>GEM</a:t>
            </a:r>
            <a:r>
              <a:rPr lang="pt-BR" dirty="0"/>
              <a:t> com </a:t>
            </a:r>
            <a:r>
              <a:rPr lang="pt-BR" b="1" dirty="0"/>
              <a:t>frequência</a:t>
            </a:r>
          </a:p>
          <a:p>
            <a:pPr marL="0" indent="0" algn="ctr" eaLnBrk="1" hangingPunct="1"/>
            <a:r>
              <a:rPr lang="pt-BR" dirty="0"/>
              <a:t>semestral nunca</a:t>
            </a:r>
          </a:p>
          <a:p>
            <a:pPr marL="0" indent="0" algn="ctr" eaLnBrk="1" hangingPunct="1"/>
            <a:r>
              <a:rPr lang="pt-BR" dirty="0"/>
              <a:t>inferior a </a:t>
            </a:r>
            <a:r>
              <a:rPr lang="pt-BR" b="1" dirty="0"/>
              <a:t>70%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9A8343-C268-41AA-8E48-F1F10D8EA2CF}" type="slidenum">
              <a:rPr lang="pt-BR"/>
              <a:pPr/>
              <a:t>15</a:t>
            </a:fld>
            <a:endParaRPr lang="pt-BR"/>
          </a:p>
        </p:txBody>
      </p:sp>
      <p:pic>
        <p:nvPicPr>
          <p:cNvPr id="19459" name="Picture 10" descr="10-slide"/>
          <p:cNvPicPr>
            <a:picLocks noChangeAspect="1" noChangeArrowheads="1"/>
          </p:cNvPicPr>
          <p:nvPr/>
        </p:nvPicPr>
        <p:blipFill>
          <a:blip r:embed="rId3"/>
          <a:srcRect b="4173"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3038475"/>
            <a:ext cx="3394075" cy="2838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pt-BR" sz="3200"/>
              <a:t>Os participantes passarão por um período inicial de treinamento, com programação de estudos</a:t>
            </a: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3343275" y="249555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62" name="AutoShape 7" descr="9k="/>
          <p:cNvSpPr>
            <a:spLocks noChangeAspect="1" noChangeArrowheads="1"/>
          </p:cNvSpPr>
          <p:nvPr/>
        </p:nvSpPr>
        <p:spPr bwMode="auto">
          <a:xfrm>
            <a:off x="3343275" y="249555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3" name="Picture 9" descr="foto_curso"/>
          <p:cNvPicPr>
            <a:picLocks noChangeAspect="1" noChangeArrowheads="1"/>
          </p:cNvPicPr>
          <p:nvPr/>
        </p:nvPicPr>
        <p:blipFill>
          <a:blip r:embed="rId4"/>
          <a:srcRect l="2112" t="15657" r="3551" b="6102"/>
          <a:stretch>
            <a:fillRect/>
          </a:stretch>
        </p:blipFill>
        <p:spPr bwMode="auto">
          <a:xfrm>
            <a:off x="1258888" y="3292475"/>
            <a:ext cx="3529012" cy="22240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F76EE-0974-443E-AFA8-D12A2E049FD6}" type="slidenum">
              <a:rPr lang="pt-BR"/>
              <a:pPr/>
              <a:t>16</a:t>
            </a:fld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29813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</a:pPr>
            <a:r>
              <a:rPr lang="pt-BR" sz="4000" dirty="0"/>
              <a:t>Com a conclusão do Módulo I (GEM 1), novos grupos serão formados (GEM 2), intercalando a prática mediúnica com o estudo, mas ainda não trabalharão com desobsessão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F76EE-0974-443E-AFA8-D12A2E049FD6}" type="slidenum">
              <a:rPr lang="pt-BR"/>
              <a:pPr/>
              <a:t>17</a:t>
            </a:fld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29813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</a:pPr>
            <a:r>
              <a:rPr lang="pt-BR" sz="4000" b="1" dirty="0"/>
              <a:t>SOMENTE</a:t>
            </a:r>
            <a:r>
              <a:rPr lang="pt-BR" sz="4000" dirty="0"/>
              <a:t> seguirão </a:t>
            </a:r>
          </a:p>
          <a:p>
            <a:pPr marL="0" indent="0" algn="ctr" eaLnBrk="1" hangingPunct="1">
              <a:lnSpc>
                <a:spcPct val="90000"/>
              </a:lnSpc>
            </a:pPr>
            <a:r>
              <a:rPr lang="pt-BR" sz="4000" dirty="0"/>
              <a:t>para o GEM 2 aqueles que obtiverem ao final do semestre no </a:t>
            </a:r>
            <a:r>
              <a:rPr lang="pt-BR" sz="4000" b="1" dirty="0"/>
              <a:t>mínimo 70% de frequência no GEM 1 e no EDE. O mesmo ocorrerá no GEM 2!</a:t>
            </a:r>
          </a:p>
        </p:txBody>
      </p:sp>
    </p:spTree>
    <p:extLst>
      <p:ext uri="{BB962C8B-B14F-4D97-AF65-F5344CB8AC3E}">
        <p14:creationId xmlns:p14="http://schemas.microsoft.com/office/powerpoint/2010/main" val="397787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0E6905-38EF-4010-9CA0-7D3C5F05F4D5}" type="slidenum">
              <a:rPr lang="pt-BR"/>
              <a:pPr/>
              <a:t>18</a:t>
            </a:fld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176712"/>
          </a:xfrm>
        </p:spPr>
        <p:txBody>
          <a:bodyPr/>
          <a:lstStyle/>
          <a:p>
            <a:pPr marL="0" indent="0" algn="ctr" eaLnBrk="1" hangingPunct="1"/>
            <a:r>
              <a:rPr lang="pt-BR"/>
              <a:t>Os médiuns</a:t>
            </a:r>
          </a:p>
          <a:p>
            <a:pPr marL="0" indent="0" algn="ctr" eaLnBrk="1" hangingPunct="1"/>
            <a:r>
              <a:rPr lang="pt-BR"/>
              <a:t>não ostensivos</a:t>
            </a:r>
          </a:p>
          <a:p>
            <a:pPr marL="0" indent="0" algn="ctr" eaLnBrk="1" hangingPunct="1"/>
            <a:r>
              <a:rPr lang="pt-BR"/>
              <a:t>trabalharão como</a:t>
            </a:r>
          </a:p>
          <a:p>
            <a:pPr marL="0" indent="0" algn="ctr" eaLnBrk="1" hangingPunct="1"/>
            <a:r>
              <a:rPr lang="pt-BR"/>
              <a:t>médiuns de apoio ou</a:t>
            </a:r>
          </a:p>
          <a:p>
            <a:pPr marL="0" indent="0" algn="ctr" eaLnBrk="1" hangingPunct="1"/>
            <a:r>
              <a:rPr lang="pt-BR"/>
              <a:t>doutrinadores de grupos</a:t>
            </a:r>
          </a:p>
          <a:p>
            <a:pPr marL="0" indent="0" algn="ctr" eaLnBrk="1" hangingPunct="1"/>
            <a:r>
              <a:rPr lang="pt-BR"/>
              <a:t>mediúnicos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4974D0-6FB3-4921-9009-5B7259D54A0A}" type="slidenum">
              <a:rPr lang="pt-BR"/>
              <a:pPr/>
              <a:t>19</a:t>
            </a:fld>
            <a:endParaRPr lang="pt-BR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73114"/>
            <a:ext cx="8229600" cy="3384078"/>
          </a:xfrm>
        </p:spPr>
        <p:txBody>
          <a:bodyPr/>
          <a:lstStyle/>
          <a:p>
            <a:pPr marL="0" indent="0" algn="ctr" eaLnBrk="1" hangingPunct="1"/>
            <a:r>
              <a:rPr lang="pt-BR" b="1" dirty="0"/>
              <a:t>Assiduidade, pontualidade</a:t>
            </a:r>
            <a:r>
              <a:rPr lang="pt-BR" dirty="0"/>
              <a:t> e </a:t>
            </a:r>
            <a:r>
              <a:rPr lang="pt-BR" b="1" dirty="0"/>
              <a:t>interesse </a:t>
            </a:r>
            <a:r>
              <a:rPr lang="pt-BR" dirty="0"/>
              <a:t>pelo </a:t>
            </a:r>
            <a:r>
              <a:rPr lang="pt-BR" b="1" dirty="0"/>
              <a:t>estudo</a:t>
            </a:r>
            <a:r>
              <a:rPr lang="pt-BR" dirty="0"/>
              <a:t> são fatores preponderantes na</a:t>
            </a:r>
          </a:p>
          <a:p>
            <a:pPr marL="0" indent="0" algn="ctr" eaLnBrk="1" hangingPunct="1"/>
            <a:r>
              <a:rPr lang="pt-BR" b="1" dirty="0"/>
              <a:t>avaliação</a:t>
            </a:r>
            <a:r>
              <a:rPr lang="pt-BR" dirty="0"/>
              <a:t> dos participantes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5D334A-025A-4642-8857-FAAE7FCBE72F}" type="slidenum">
              <a:rPr lang="pt-BR"/>
              <a:pPr/>
              <a:t>2</a:t>
            </a:fld>
            <a:endParaRPr lang="pt-BR"/>
          </a:p>
        </p:txBody>
      </p:sp>
      <p:pic>
        <p:nvPicPr>
          <p:cNvPr id="6147" name="Picture 2" descr="3-slide"/>
          <p:cNvPicPr>
            <a:picLocks noChangeAspect="1" noChangeArrowheads="1"/>
          </p:cNvPicPr>
          <p:nvPr/>
        </p:nvPicPr>
        <p:blipFill>
          <a:blip r:embed="rId2"/>
          <a:srcRect b="4001"/>
          <a:stretch>
            <a:fillRect/>
          </a:stretch>
        </p:blipFill>
        <p:spPr bwMode="auto">
          <a:xfrm>
            <a:off x="34925" y="-26988"/>
            <a:ext cx="9109075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A5A309-B022-4433-88CA-AC3C5E97F1A8}" type="slidenum">
              <a:rPr lang="pt-BR"/>
              <a:pPr/>
              <a:t>20</a:t>
            </a:fld>
            <a:endParaRPr lang="pt-BR"/>
          </a:p>
        </p:txBody>
      </p:sp>
      <p:pic>
        <p:nvPicPr>
          <p:cNvPr id="23555" name="Picture 2" descr="9-slide"/>
          <p:cNvPicPr>
            <a:picLocks noChangeAspect="1" noChangeArrowheads="1"/>
          </p:cNvPicPr>
          <p:nvPr/>
        </p:nvPicPr>
        <p:blipFill>
          <a:blip r:embed="rId2"/>
          <a:srcRect b="3786"/>
          <a:stretch>
            <a:fillRect/>
          </a:stretch>
        </p:blipFill>
        <p:spPr bwMode="auto">
          <a:xfrm>
            <a:off x="36513" y="-19050"/>
            <a:ext cx="9107487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981200" y="3140075"/>
            <a:ext cx="5111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6000" b="1">
                <a:solidFill>
                  <a:srgbClr val="75609B"/>
                </a:solidFill>
              </a:rPr>
              <a:t>Estrutura</a:t>
            </a:r>
          </a:p>
          <a:p>
            <a:pPr algn="ctr" eaLnBrk="1" hangingPunct="1"/>
            <a:r>
              <a:rPr lang="pt-BR" sz="6000" b="1">
                <a:solidFill>
                  <a:srgbClr val="75609B"/>
                </a:solidFill>
              </a:rPr>
              <a:t>Pedagógica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8BE488-266D-430D-B958-FAC76481E06A}" type="slidenum">
              <a:rPr lang="pt-BR"/>
              <a:pPr/>
              <a:t>21</a:t>
            </a:fld>
            <a:endParaRPr lang="pt-BR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47900"/>
            <a:ext cx="8229600" cy="2333625"/>
          </a:xfrm>
        </p:spPr>
        <p:txBody>
          <a:bodyPr/>
          <a:lstStyle/>
          <a:p>
            <a:pPr marL="0" indent="0" algn="ctr" eaLnBrk="1" hangingPunct="1"/>
            <a:r>
              <a:rPr lang="pt-BR"/>
              <a:t>Aulas </a:t>
            </a:r>
            <a:r>
              <a:rPr lang="pt-BR" b="1"/>
              <a:t>semanais</a:t>
            </a:r>
            <a:r>
              <a:rPr lang="pt-BR"/>
              <a:t> com</a:t>
            </a:r>
          </a:p>
          <a:p>
            <a:pPr marL="0" indent="0" algn="ctr" eaLnBrk="1" hangingPunct="1"/>
            <a:r>
              <a:rPr lang="pt-BR"/>
              <a:t>duração de </a:t>
            </a:r>
            <a:r>
              <a:rPr lang="pt-BR" b="1"/>
              <a:t>1h15min</a:t>
            </a:r>
            <a:r>
              <a:rPr lang="pt-BR"/>
              <a:t>,</a:t>
            </a:r>
          </a:p>
          <a:p>
            <a:pPr marL="0" indent="0" algn="ctr" eaLnBrk="1" hangingPunct="1"/>
            <a:r>
              <a:rPr lang="pt-BR"/>
              <a:t>divididas em </a:t>
            </a:r>
            <a:r>
              <a:rPr lang="pt-BR" b="1"/>
              <a:t>duas</a:t>
            </a:r>
            <a:r>
              <a:rPr lang="pt-BR"/>
              <a:t> </a:t>
            </a:r>
            <a:r>
              <a:rPr lang="pt-BR" b="1"/>
              <a:t>partes</a:t>
            </a:r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9C960-50C7-4807-A035-470F4571EF8F}" type="slidenum">
              <a:rPr lang="pt-BR"/>
              <a:pPr/>
              <a:t>22</a:t>
            </a:fld>
            <a:endParaRPr lang="pt-BR"/>
          </a:p>
        </p:txBody>
      </p:sp>
      <p:pic>
        <p:nvPicPr>
          <p:cNvPr id="25603" name="Picture 2" descr="7-slide"/>
          <p:cNvPicPr>
            <a:picLocks noChangeAspect="1" noChangeArrowheads="1"/>
          </p:cNvPicPr>
          <p:nvPr/>
        </p:nvPicPr>
        <p:blipFill>
          <a:blip r:embed="rId2"/>
          <a:srcRect b="3798"/>
          <a:stretch>
            <a:fillRect/>
          </a:stretch>
        </p:blipFill>
        <p:spPr bwMode="auto">
          <a:xfrm>
            <a:off x="34925" y="1588"/>
            <a:ext cx="9109075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87413" y="549275"/>
            <a:ext cx="33829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4400">
                <a:solidFill>
                  <a:schemeClr val="bg1"/>
                </a:solidFill>
              </a:rPr>
              <a:t>Parte teórica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57200" y="3687763"/>
            <a:ext cx="8229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Com duração de 60min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64BC62-F6A6-4528-916D-D6AFC6A9E73C}" type="slidenum">
              <a:rPr lang="pt-BR"/>
              <a:pPr/>
              <a:t>23</a:t>
            </a:fld>
            <a:endParaRPr lang="pt-BR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827088" y="549275"/>
            <a:ext cx="33829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4400">
                <a:solidFill>
                  <a:schemeClr val="bg1"/>
                </a:solidFill>
              </a:rPr>
              <a:t>Parte prática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457200" y="3687763"/>
            <a:ext cx="8229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Com duração de 15min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691EBA-10DC-4E2F-873E-F0AEEA1687B0}" type="slidenum">
              <a:rPr lang="pt-BR"/>
              <a:pPr/>
              <a:t>24</a:t>
            </a:fld>
            <a:endParaRPr lang="pt-BR"/>
          </a:p>
        </p:txBody>
      </p:sp>
      <p:pic>
        <p:nvPicPr>
          <p:cNvPr id="27651" name="Picture 2" descr="9-slide"/>
          <p:cNvPicPr>
            <a:picLocks noChangeAspect="1" noChangeArrowheads="1"/>
          </p:cNvPicPr>
          <p:nvPr/>
        </p:nvPicPr>
        <p:blipFill>
          <a:blip r:embed="rId2"/>
          <a:srcRect b="3786"/>
          <a:stretch>
            <a:fillRect/>
          </a:stretch>
        </p:blipFill>
        <p:spPr bwMode="auto">
          <a:xfrm>
            <a:off x="36513" y="-19050"/>
            <a:ext cx="9107487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981200" y="3571875"/>
            <a:ext cx="51117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6000" b="1">
                <a:solidFill>
                  <a:srgbClr val="75609B"/>
                </a:solidFill>
              </a:rPr>
              <a:t>Bibliografia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2C3D22-B3AF-440D-A851-CAFF9CE469B4}" type="slidenum">
              <a:rPr lang="pt-BR"/>
              <a:pPr/>
              <a:t>25</a:t>
            </a:fld>
            <a:endParaRPr lang="pt-BR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29600" cy="37433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pt-BR" sz="3000" dirty="0"/>
              <a:t> </a:t>
            </a:r>
            <a:r>
              <a:rPr lang="pt-BR" sz="3000" b="1" dirty="0"/>
              <a:t>O Livro dos Médiuns</a:t>
            </a:r>
            <a:r>
              <a:rPr lang="pt-BR" sz="3000" dirty="0"/>
              <a:t>, de </a:t>
            </a:r>
            <a:r>
              <a:rPr lang="pt-BR" sz="3000" i="1" dirty="0"/>
              <a:t>Allan Kardec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pt-BR" sz="3000" i="1" dirty="0"/>
              <a:t> </a:t>
            </a:r>
            <a:r>
              <a:rPr lang="pt-BR" sz="3000" b="1" dirty="0"/>
              <a:t>Mediunidade</a:t>
            </a:r>
            <a:r>
              <a:rPr lang="pt-BR" sz="3000" dirty="0"/>
              <a:t> (Estudos e Cursos; vol. 2), de </a:t>
            </a:r>
            <a:r>
              <a:rPr lang="pt-BR" sz="3000" i="1" dirty="0"/>
              <a:t>Therezinha Oliveira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pt-BR" sz="3000" dirty="0"/>
              <a:t> </a:t>
            </a:r>
            <a:r>
              <a:rPr lang="pt-BR" sz="3000" b="1" dirty="0"/>
              <a:t>Orientação Mediúnica</a:t>
            </a:r>
            <a:r>
              <a:rPr lang="pt-BR" sz="3000" dirty="0"/>
              <a:t> (Estudos e Cursos), de </a:t>
            </a:r>
            <a:r>
              <a:rPr lang="pt-BR" sz="3000" i="1" dirty="0"/>
              <a:t>Therezinha </a:t>
            </a:r>
            <a:r>
              <a:rPr lang="pt-BR" sz="3000" i="1" dirty="0" smtClean="0"/>
              <a:t>Oliveira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pt-BR" sz="3000" dirty="0"/>
              <a:t> </a:t>
            </a:r>
            <a:r>
              <a:rPr lang="pt-BR" sz="3000" b="1" dirty="0" smtClean="0"/>
              <a:t>Mediunidade: Desafios e Bênçãos</a:t>
            </a:r>
            <a:r>
              <a:rPr lang="pt-BR" sz="3000" dirty="0" smtClean="0"/>
              <a:t> de </a:t>
            </a:r>
            <a:r>
              <a:rPr lang="pt-BR" sz="3000" i="1" dirty="0" smtClean="0"/>
              <a:t>Divaldo Franco pelo espírito Manoel Philomeno de Miranda</a:t>
            </a:r>
            <a:endParaRPr lang="pt-BR" sz="3000" i="1" dirty="0"/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pt-BR" sz="32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0D33D4-5EC9-46F0-8403-4BAA1764687E}" type="slidenum">
              <a:rPr lang="pt-BR"/>
              <a:pPr/>
              <a:t>26</a:t>
            </a:fld>
            <a:endParaRPr lang="pt-BR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701800"/>
            <a:ext cx="7570788" cy="3455988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pt-BR" sz="3600" dirty="0"/>
              <a:t>Livros complementares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r>
              <a:rPr lang="pt-BR" sz="3600" dirty="0"/>
              <a:t> </a:t>
            </a:r>
            <a:r>
              <a:rPr lang="pt-BR" sz="3200" b="1" dirty="0"/>
              <a:t>Vivência Mediúnica</a:t>
            </a:r>
            <a:r>
              <a:rPr lang="pt-BR" sz="3200" dirty="0"/>
              <a:t>, </a:t>
            </a:r>
            <a:r>
              <a:rPr lang="pt-BR" sz="2800" i="1" dirty="0"/>
              <a:t>Projeto Manoel    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</a:pPr>
            <a:r>
              <a:rPr lang="pt-BR" sz="2800" i="1" dirty="0"/>
              <a:t>   Philomeno de Miranda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r>
              <a:rPr lang="pt-BR" sz="3200" i="1" dirty="0"/>
              <a:t> </a:t>
            </a:r>
            <a:r>
              <a:rPr lang="pt-BR" sz="3200" b="1" dirty="0"/>
              <a:t>Reuniões Mediúnicas</a:t>
            </a:r>
            <a:r>
              <a:rPr lang="pt-BR" sz="3200" dirty="0"/>
              <a:t>, </a:t>
            </a:r>
            <a:r>
              <a:rPr lang="pt-BR" sz="2800" i="1" dirty="0"/>
              <a:t>Projeto Manoel 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</a:pPr>
            <a:r>
              <a:rPr lang="pt-BR" sz="2800" i="1" dirty="0"/>
              <a:t>  Philomeno de Miranda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1"/>
          <p:cNvSpPr txBox="1">
            <a:spLocks noGrp="1"/>
          </p:cNvSpPr>
          <p:nvPr/>
        </p:nvSpPr>
        <p:spPr bwMode="auto">
          <a:xfrm>
            <a:off x="6948488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A90B1E2-1110-40A5-988C-386900D9C0E1}" type="slidenum">
              <a:rPr lang="pt-BR" sz="1000" b="1">
                <a:solidFill>
                  <a:srgbClr val="75609B"/>
                </a:solidFill>
              </a:rPr>
              <a:pPr algn="r" eaLnBrk="1" hangingPunct="1"/>
              <a:t>27</a:t>
            </a:fld>
            <a:endParaRPr lang="pt-BR" sz="1000" b="1">
              <a:solidFill>
                <a:srgbClr val="75609B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292725" y="3500438"/>
            <a:ext cx="34559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4000">
                <a:solidFill>
                  <a:srgbClr val="75609B"/>
                </a:solidFill>
              </a:rPr>
              <a:t>Momento de conhecimento</a:t>
            </a:r>
          </a:p>
          <a:p>
            <a:pPr eaLnBrk="1" hangingPunct="1"/>
            <a:r>
              <a:rPr lang="pt-BR" sz="4000">
                <a:solidFill>
                  <a:srgbClr val="75609B"/>
                </a:solidFill>
              </a:rPr>
              <a:t>e integração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5088"/>
            <a:ext cx="3671888" cy="3560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DEC72B-3B69-4B42-9B80-39745A05FBEE}" type="slidenum">
              <a:rPr lang="pt-BR"/>
              <a:pPr/>
              <a:t>28</a:t>
            </a:fld>
            <a:endParaRPr lang="pt-BR"/>
          </a:p>
        </p:txBody>
      </p:sp>
      <p:pic>
        <p:nvPicPr>
          <p:cNvPr id="32771" name="Picture 4" descr="4-slide"/>
          <p:cNvPicPr>
            <a:picLocks noChangeAspect="1" noChangeArrowheads="1"/>
          </p:cNvPicPr>
          <p:nvPr/>
        </p:nvPicPr>
        <p:blipFill>
          <a:blip r:embed="rId3"/>
          <a:srcRect b="4858"/>
          <a:stretch>
            <a:fillRect/>
          </a:stretch>
        </p:blipFill>
        <p:spPr bwMode="auto">
          <a:xfrm>
            <a:off x="107950" y="0"/>
            <a:ext cx="903605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B2BAAD-8D86-4F4D-8691-67D1F43801E3}" type="slidenum">
              <a:rPr lang="pt-BR"/>
              <a:pPr/>
              <a:t>29</a:t>
            </a:fld>
            <a:endParaRPr lang="pt-BR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304" y="1844923"/>
            <a:ext cx="8137152" cy="3240261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pt-BR" sz="4000" dirty="0"/>
              <a:t> Preparação do ambiente</a:t>
            </a:r>
          </a:p>
          <a:p>
            <a:pPr marL="0" indent="0" eaLnBrk="1" hangingPunct="1">
              <a:buFontTx/>
              <a:buChar char="•"/>
            </a:pPr>
            <a:r>
              <a:rPr lang="pt-BR" sz="4000" dirty="0"/>
              <a:t> Preparação e atitudes do médium</a:t>
            </a:r>
          </a:p>
          <a:p>
            <a:pPr marL="0" indent="0" eaLnBrk="1" hangingPunct="1">
              <a:buFontTx/>
              <a:buChar char="•"/>
            </a:pPr>
            <a:r>
              <a:rPr lang="pt-BR" sz="4000" dirty="0"/>
              <a:t> Concentração</a:t>
            </a:r>
          </a:p>
          <a:p>
            <a:pPr marL="0" indent="0" eaLnBrk="1" hangingPunct="1">
              <a:buFontTx/>
              <a:buChar char="•"/>
            </a:pPr>
            <a:r>
              <a:rPr lang="pt-BR" sz="4000" dirty="0"/>
              <a:t> Desenvolvimento prático                    </a:t>
            </a:r>
          </a:p>
          <a:p>
            <a:pPr marL="0" indent="0" eaLnBrk="1" hangingPunct="1"/>
            <a:r>
              <a:rPr lang="pt-BR" sz="4000" dirty="0"/>
              <a:t>  mediúnico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077323-B916-4B85-8EF8-77E8B2CF14A3}" type="slidenum">
              <a:rPr lang="pt-BR"/>
              <a:pPr/>
              <a:t>3</a:t>
            </a:fld>
            <a:endParaRPr lang="pt-BR"/>
          </a:p>
        </p:txBody>
      </p:sp>
      <p:pic>
        <p:nvPicPr>
          <p:cNvPr id="7171" name="Picture 2" descr="8-slide"/>
          <p:cNvPicPr>
            <a:picLocks noChangeAspect="1" noChangeArrowheads="1"/>
          </p:cNvPicPr>
          <p:nvPr/>
        </p:nvPicPr>
        <p:blipFill>
          <a:blip r:embed="rId3"/>
          <a:srcRect b="3804"/>
          <a:stretch>
            <a:fillRect/>
          </a:stretch>
        </p:blipFill>
        <p:spPr bwMode="auto">
          <a:xfrm>
            <a:off x="34925" y="14288"/>
            <a:ext cx="910907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/>
          </p:cNvSpPr>
          <p:nvPr/>
        </p:nvSpPr>
        <p:spPr bwMode="auto">
          <a:xfrm rot="10800000" flipV="1">
            <a:off x="900113" y="4117975"/>
            <a:ext cx="74168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 b="1">
                <a:solidFill>
                  <a:schemeClr val="bg1"/>
                </a:solidFill>
                <a:sym typeface="Helvetica Light" charset="0"/>
              </a:rPr>
              <a:t>Grupo de Estudos</a:t>
            </a:r>
          </a:p>
          <a:p>
            <a:pPr algn="ctr" defTabSz="642938" eaLnBrk="1"/>
            <a:r>
              <a:rPr lang="pt-BR" sz="5400" b="1">
                <a:solidFill>
                  <a:schemeClr val="bg1"/>
                </a:solidFill>
                <a:sym typeface="Helvetica Light" charset="0"/>
              </a:rPr>
              <a:t>Mediúnicos - GEM</a:t>
            </a:r>
          </a:p>
        </p:txBody>
      </p:sp>
      <p:sp>
        <p:nvSpPr>
          <p:cNvPr id="7173" name="AutoShape 5" descr="Z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4" name="AutoShape 7" descr="9k="/>
          <p:cNvSpPr>
            <a:spLocks noChangeAspect="1" noChangeArrowheads="1"/>
          </p:cNvSpPr>
          <p:nvPr/>
        </p:nvSpPr>
        <p:spPr bwMode="auto">
          <a:xfrm>
            <a:off x="3429000" y="2695575"/>
            <a:ext cx="2286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5" name="Picture 9" descr="grupo-mediunico_Mozart-Couto-300x1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133600"/>
            <a:ext cx="2857500" cy="1838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C57124-A3A0-4AFF-ADA4-7702B7E62A14}" type="slidenum">
              <a:rPr lang="pt-BR"/>
              <a:pPr/>
              <a:t>30</a:t>
            </a:fld>
            <a:endParaRPr lang="pt-BR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827088" y="549275"/>
            <a:ext cx="6308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4400">
                <a:solidFill>
                  <a:schemeClr val="bg1"/>
                </a:solidFill>
              </a:rPr>
              <a:t>Preparação do ambiente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57200" y="1916113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Necessária para </a:t>
            </a:r>
            <a:r>
              <a:rPr lang="pt-BR" sz="4400" b="1">
                <a:solidFill>
                  <a:srgbClr val="75609B"/>
                </a:solidFill>
              </a:rPr>
              <a:t>criação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de um </a:t>
            </a:r>
            <a:r>
              <a:rPr lang="pt-BR" sz="4400" b="1">
                <a:solidFill>
                  <a:srgbClr val="75609B"/>
                </a:solidFill>
              </a:rPr>
              <a:t>campo</a:t>
            </a:r>
            <a:r>
              <a:rPr lang="pt-BR" sz="4400">
                <a:solidFill>
                  <a:srgbClr val="75609B"/>
                </a:solidFill>
              </a:rPr>
              <a:t> </a:t>
            </a:r>
            <a:r>
              <a:rPr lang="pt-BR" sz="4400" b="1">
                <a:solidFill>
                  <a:srgbClr val="75609B"/>
                </a:solidFill>
              </a:rPr>
              <a:t>vibratório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magnético </a:t>
            </a:r>
            <a:r>
              <a:rPr lang="pt-BR" sz="4400" b="1">
                <a:solidFill>
                  <a:srgbClr val="75609B"/>
                </a:solidFill>
              </a:rPr>
              <a:t>adequado</a:t>
            </a:r>
            <a:r>
              <a:rPr lang="pt-BR" sz="4400">
                <a:solidFill>
                  <a:srgbClr val="75609B"/>
                </a:solidFill>
              </a:rPr>
              <a:t>,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que facilite a tarefa dos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instrutores e protetores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espirituais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11F999-4D11-4718-AEDE-1596EE99821D}" type="slidenum">
              <a:rPr lang="pt-BR"/>
              <a:pPr/>
              <a:t>31</a:t>
            </a:fld>
            <a:endParaRPr lang="pt-BR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827088" y="549275"/>
            <a:ext cx="5995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4400">
                <a:solidFill>
                  <a:schemeClr val="bg1"/>
                </a:solidFill>
              </a:rPr>
              <a:t>Preparação do médium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528638" y="1916113"/>
            <a:ext cx="40433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600">
                <a:solidFill>
                  <a:srgbClr val="75609B"/>
                </a:solidFill>
              </a:rPr>
              <a:t>Autoconhecimento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1258888" y="2852738"/>
            <a:ext cx="56880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200">
                <a:solidFill>
                  <a:srgbClr val="75609B"/>
                </a:solidFill>
              </a:rPr>
              <a:t>Evangelho </a:t>
            </a:r>
            <a:r>
              <a:rPr lang="pt-BR" sz="2400">
                <a:solidFill>
                  <a:srgbClr val="75609B"/>
                </a:solidFill>
              </a:rPr>
              <a:t>(leitura-análise-prática)</a:t>
            </a:r>
            <a:endParaRPr lang="pt-BR" sz="3200">
              <a:solidFill>
                <a:srgbClr val="75609B"/>
              </a:solidFill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4211638" y="3932238"/>
            <a:ext cx="3024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200">
                <a:solidFill>
                  <a:srgbClr val="75609B"/>
                </a:solidFill>
              </a:rPr>
              <a:t>Reforma íntima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1404938" y="4652963"/>
            <a:ext cx="3671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200">
                <a:solidFill>
                  <a:srgbClr val="75609B"/>
                </a:solidFill>
              </a:rPr>
              <a:t>Evangelho no Lar</a:t>
            </a: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3275856" y="5661025"/>
            <a:ext cx="453623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200" dirty="0">
                <a:solidFill>
                  <a:srgbClr val="75609B"/>
                </a:solidFill>
              </a:rPr>
              <a:t>EDE – </a:t>
            </a:r>
            <a:r>
              <a:rPr lang="pt-BR" sz="2800" dirty="0">
                <a:solidFill>
                  <a:srgbClr val="75609B"/>
                </a:solidFill>
              </a:rPr>
              <a:t>o estudo agrega</a:t>
            </a:r>
            <a:endParaRPr lang="pt-BR" sz="3200" dirty="0">
              <a:solidFill>
                <a:srgbClr val="75609B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99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231801-BAC6-4C4C-B8D1-291F624E766C}" type="slidenum">
              <a:rPr lang="pt-BR"/>
              <a:pPr/>
              <a:t>32</a:t>
            </a:fld>
            <a:endParaRPr lang="pt-BR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27088" y="549275"/>
            <a:ext cx="5126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4400">
                <a:solidFill>
                  <a:schemeClr val="bg1"/>
                </a:solidFill>
              </a:rPr>
              <a:t>Atitudes do médium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4632325" y="1700213"/>
            <a:ext cx="40433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600">
                <a:solidFill>
                  <a:srgbClr val="75609B"/>
                </a:solidFill>
              </a:rPr>
              <a:t>Agir pelo exemplo </a:t>
            </a:r>
            <a:r>
              <a:rPr lang="pt-BR" sz="2800">
                <a:solidFill>
                  <a:srgbClr val="75609B"/>
                </a:solidFill>
              </a:rPr>
              <a:t>(autoridade moral)</a:t>
            </a:r>
            <a:endParaRPr lang="pt-BR" sz="3600">
              <a:solidFill>
                <a:srgbClr val="75609B"/>
              </a:solidFill>
            </a:endParaRP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1042988" y="2636838"/>
            <a:ext cx="26654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200" dirty="0">
                <a:solidFill>
                  <a:srgbClr val="75609B"/>
                </a:solidFill>
              </a:rPr>
              <a:t>Assiduidade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5076205" y="4076303"/>
            <a:ext cx="3024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200" dirty="0">
                <a:solidFill>
                  <a:srgbClr val="75609B"/>
                </a:solidFill>
              </a:rPr>
              <a:t>Compromisso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1404938" y="4365625"/>
            <a:ext cx="3671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200">
                <a:solidFill>
                  <a:srgbClr val="75609B"/>
                </a:solidFill>
              </a:rPr>
              <a:t>Harmonização</a:t>
            </a:r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3419475" y="5229225"/>
            <a:ext cx="5040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2800">
                <a:solidFill>
                  <a:srgbClr val="75609B"/>
                </a:solidFill>
              </a:rPr>
              <a:t>Chegar no mínimo 15min antes e manter-se em silêncio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02732" y="3284786"/>
            <a:ext cx="26654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3200" dirty="0">
                <a:solidFill>
                  <a:srgbClr val="75609B"/>
                </a:solidFill>
              </a:rPr>
              <a:t>Pontualidade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88130-2446-49C7-8CA7-64C53277AA42}" type="slidenum">
              <a:rPr lang="pt-BR"/>
              <a:pPr/>
              <a:t>33</a:t>
            </a:fld>
            <a:endParaRPr lang="pt-BR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827088" y="549275"/>
            <a:ext cx="3665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4400">
                <a:solidFill>
                  <a:schemeClr val="bg1"/>
                </a:solidFill>
              </a:rPr>
              <a:t>Concentração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57200" y="19891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ja-JP" sz="4400">
                <a:solidFill>
                  <a:srgbClr val="75609B"/>
                </a:solidFill>
              </a:rPr>
              <a:t>É a calma, o recolhimento,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favorecido pela solidão,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pelo silêncio, e o afastamento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de tudo o que possa</a:t>
            </a:r>
          </a:p>
          <a:p>
            <a:pPr algn="ctr" eaLnBrk="1" hangingPunct="1"/>
            <a:r>
              <a:rPr lang="pt-BR" sz="4400">
                <a:solidFill>
                  <a:srgbClr val="75609B"/>
                </a:solidFill>
              </a:rPr>
              <a:t>provocar distrações</a:t>
            </a:r>
            <a:endParaRPr lang="pt-BR" altLang="ja-JP" sz="4400">
              <a:solidFill>
                <a:srgbClr val="75609B"/>
              </a:solidFill>
            </a:endParaRPr>
          </a:p>
          <a:p>
            <a:pPr algn="ctr" eaLnBrk="1" hangingPunct="1"/>
            <a:r>
              <a:rPr lang="pt-BR" sz="3200" i="1">
                <a:solidFill>
                  <a:srgbClr val="75609B"/>
                </a:solidFill>
              </a:rPr>
              <a:t>O Livro do Médiuns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660C02-E61C-4E88-9809-356CD5910ABB}" type="slidenum">
              <a:rPr lang="pt-BR"/>
              <a:pPr/>
              <a:t>34</a:t>
            </a:fld>
            <a:endParaRPr lang="pt-BR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827088" y="333375"/>
            <a:ext cx="633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4000">
                <a:solidFill>
                  <a:schemeClr val="bg1"/>
                </a:solidFill>
              </a:rPr>
              <a:t>Desenvolvimento prático mediúnico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57200" y="3068638"/>
            <a:ext cx="8229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5400">
                <a:solidFill>
                  <a:srgbClr val="75609B"/>
                </a:solidFill>
              </a:rPr>
              <a:t>Método</a:t>
            </a:r>
          </a:p>
          <a:p>
            <a:pPr algn="ctr" eaLnBrk="1" hangingPunct="1"/>
            <a:r>
              <a:rPr lang="pt-BR" sz="5400">
                <a:solidFill>
                  <a:srgbClr val="75609B"/>
                </a:solidFill>
              </a:rPr>
              <a:t>das 5 fases</a:t>
            </a:r>
            <a:endParaRPr lang="pt-BR" sz="5400" i="1">
              <a:solidFill>
                <a:srgbClr val="75609B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223E3E-E619-444D-9C28-01CA7876E39E}" type="slidenum">
              <a:rPr lang="pt-BR"/>
              <a:pPr/>
              <a:t>35</a:t>
            </a:fld>
            <a:endParaRPr lang="pt-BR"/>
          </a:p>
        </p:txBody>
      </p:sp>
      <p:sp>
        <p:nvSpPr>
          <p:cNvPr id="45059" name="Rectangle 2"/>
          <p:cNvSpPr>
            <a:spLocks/>
          </p:cNvSpPr>
          <p:nvPr/>
        </p:nvSpPr>
        <p:spPr bwMode="auto">
          <a:xfrm>
            <a:off x="946150" y="685800"/>
            <a:ext cx="77295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6700" b="1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P</a:t>
            </a:r>
            <a:r>
              <a:rPr lang="pt-BR" sz="5400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ercepção de Fluidos</a:t>
            </a:r>
            <a:endParaRPr lang="pt-BR" sz="5400">
              <a:solidFill>
                <a:srgbClr val="75609B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5060" name="Rectangle 3"/>
          <p:cNvSpPr>
            <a:spLocks/>
          </p:cNvSpPr>
          <p:nvPr/>
        </p:nvSpPr>
        <p:spPr bwMode="auto">
          <a:xfrm>
            <a:off x="946150" y="1844675"/>
            <a:ext cx="77295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6700" b="1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A</a:t>
            </a:r>
            <a:r>
              <a:rPr lang="pt-BR" sz="5400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proximação</a:t>
            </a:r>
            <a:endParaRPr lang="pt-BR" sz="5400">
              <a:solidFill>
                <a:srgbClr val="75609B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  <p:sp>
        <p:nvSpPr>
          <p:cNvPr id="45061" name="Rectangle 4"/>
          <p:cNvSpPr>
            <a:spLocks/>
          </p:cNvSpPr>
          <p:nvPr/>
        </p:nvSpPr>
        <p:spPr bwMode="auto">
          <a:xfrm>
            <a:off x="946150" y="3068638"/>
            <a:ext cx="77295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6700" b="1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C</a:t>
            </a:r>
            <a:r>
              <a:rPr lang="pt-BR" sz="5400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ontato</a:t>
            </a:r>
            <a:endParaRPr lang="pt-BR" sz="5400">
              <a:solidFill>
                <a:srgbClr val="75609B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5062" name="Rectangle 5"/>
          <p:cNvSpPr>
            <a:spLocks/>
          </p:cNvSpPr>
          <p:nvPr/>
        </p:nvSpPr>
        <p:spPr bwMode="auto">
          <a:xfrm>
            <a:off x="946150" y="4221163"/>
            <a:ext cx="77295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6700" b="1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E</a:t>
            </a:r>
            <a:r>
              <a:rPr lang="pt-BR" sz="5400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nvolvimento</a:t>
            </a:r>
            <a:endParaRPr lang="pt-BR" sz="5400">
              <a:solidFill>
                <a:srgbClr val="75609B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45063" name="Rectangle 6"/>
          <p:cNvSpPr>
            <a:spLocks/>
          </p:cNvSpPr>
          <p:nvPr/>
        </p:nvSpPr>
        <p:spPr bwMode="auto">
          <a:xfrm>
            <a:off x="946150" y="5387975"/>
            <a:ext cx="772953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6700" b="1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M</a:t>
            </a:r>
            <a:r>
              <a:rPr lang="pt-BR" sz="5400">
                <a:solidFill>
                  <a:srgbClr val="75609B"/>
                </a:solidFill>
                <a:cs typeface="Arial" pitchFamily="34" charset="0"/>
                <a:sym typeface="Arial" pitchFamily="34" charset="0"/>
              </a:rPr>
              <a:t>anifestação</a:t>
            </a:r>
            <a:endParaRPr lang="pt-BR" sz="5400">
              <a:solidFill>
                <a:srgbClr val="75609B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A0F0FD-C48F-4E3C-A6D7-149B499C317E}" type="slidenum">
              <a:rPr lang="pt-BR"/>
              <a:pPr/>
              <a:t>36</a:t>
            </a:fld>
            <a:endParaRPr lang="pt-BR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755650" y="646113"/>
            <a:ext cx="6337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4400">
                <a:solidFill>
                  <a:schemeClr val="bg1"/>
                </a:solidFill>
              </a:rPr>
              <a:t>1ª - Percepção fluídica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457200" y="2493963"/>
            <a:ext cx="8229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Identificar os tipos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de fluidos emanados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pelos Espíritos e seus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efeitos no organismo</a:t>
            </a:r>
            <a:endParaRPr lang="pt-BR" sz="4800" i="1">
              <a:solidFill>
                <a:srgbClr val="75609B"/>
              </a:solidFill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91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0E1BD6-4D07-45DB-8B97-4431B74AE3F3}" type="slidenum">
              <a:rPr lang="pt-BR"/>
              <a:pPr/>
              <a:t>37</a:t>
            </a:fld>
            <a:endParaRPr lang="pt-BR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755650" y="620713"/>
            <a:ext cx="69850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4400">
                <a:solidFill>
                  <a:schemeClr val="bg1"/>
                </a:solidFill>
              </a:rPr>
              <a:t>2ª - Aproximação espiritual</a:t>
            </a:r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457200" y="4292600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000">
                <a:solidFill>
                  <a:srgbClr val="75609B"/>
                </a:solidFill>
              </a:rPr>
              <a:t>Aguçar a sensibilidade</a:t>
            </a:r>
          </a:p>
          <a:p>
            <a:pPr algn="ctr" eaLnBrk="1" hangingPunct="1"/>
            <a:r>
              <a:rPr lang="pt-BR" sz="4000">
                <a:solidFill>
                  <a:srgbClr val="75609B"/>
                </a:solidFill>
              </a:rPr>
              <a:t>do médium para sentir a</a:t>
            </a:r>
          </a:p>
          <a:p>
            <a:pPr algn="ctr" eaLnBrk="1" hangingPunct="1"/>
            <a:r>
              <a:rPr lang="pt-BR" sz="4000">
                <a:solidFill>
                  <a:srgbClr val="75609B"/>
                </a:solidFill>
              </a:rPr>
              <a:t>aproximação dos Espíritos</a:t>
            </a:r>
            <a:endParaRPr lang="pt-BR" sz="4000" i="1">
              <a:solidFill>
                <a:srgbClr val="75609B"/>
              </a:solidFill>
            </a:endParaRPr>
          </a:p>
        </p:txBody>
      </p:sp>
      <p:pic>
        <p:nvPicPr>
          <p:cNvPr id="49159" name="Picture 7" descr="ANd9GcQ1-qniRAT_zTzJZBExFdNsfMTEqT5SWHZ-bOFe9CSeb6XV7pvJ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925638"/>
            <a:ext cx="3529013" cy="2219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13B826-9250-48C5-A81D-7A1DA16D934B}" type="slidenum">
              <a:rPr lang="pt-BR"/>
              <a:pPr/>
              <a:t>38</a:t>
            </a:fld>
            <a:endParaRPr lang="pt-BR"/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755650" y="646113"/>
            <a:ext cx="63373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4400">
                <a:solidFill>
                  <a:schemeClr val="bg1"/>
                </a:solidFill>
              </a:rPr>
              <a:t>3ª - Contato espiritual</a:t>
            </a:r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457200" y="2565400"/>
            <a:ext cx="8229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Dotar o médium de autocontrole, evitando a 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interferência inoportuna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de Espíritos perturbados</a:t>
            </a:r>
            <a:endParaRPr lang="pt-BR" sz="4800" i="1">
              <a:solidFill>
                <a:srgbClr val="75609B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32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85406B-AC93-4A43-8A1A-DCF9E49657F1}" type="slidenum">
              <a:rPr lang="pt-BR"/>
              <a:pPr/>
              <a:t>39</a:t>
            </a:fld>
            <a:endParaRPr lang="pt-BR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755650" y="620713"/>
            <a:ext cx="6985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4000">
                <a:solidFill>
                  <a:schemeClr val="bg1"/>
                </a:solidFill>
              </a:rPr>
              <a:t>4ª - Envolvimento espiritual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457200" y="2565400"/>
            <a:ext cx="8229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Levar o médium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a perceber que tipo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de envolvimento lhe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é peculiar</a:t>
            </a:r>
            <a:endParaRPr lang="pt-BR" sz="4800" i="1">
              <a:solidFill>
                <a:srgbClr val="75609B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B94293-0FB5-498D-903A-C0B8CBAC3AF1}" type="slidenum">
              <a:rPr lang="pt-BR"/>
              <a:pPr/>
              <a:t>4</a:t>
            </a:fld>
            <a:endParaRPr lang="pt-BR"/>
          </a:p>
        </p:txBody>
      </p:sp>
      <p:pic>
        <p:nvPicPr>
          <p:cNvPr id="9219" name="Picture 2" descr="9-slide"/>
          <p:cNvPicPr>
            <a:picLocks noChangeAspect="1" noChangeArrowheads="1"/>
          </p:cNvPicPr>
          <p:nvPr/>
        </p:nvPicPr>
        <p:blipFill>
          <a:blip r:embed="rId2"/>
          <a:srcRect b="3786"/>
          <a:stretch>
            <a:fillRect/>
          </a:stretch>
        </p:blipFill>
        <p:spPr bwMode="auto">
          <a:xfrm>
            <a:off x="36513" y="-19050"/>
            <a:ext cx="9107487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981200" y="3140075"/>
            <a:ext cx="5111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6000" b="1" dirty="0">
                <a:solidFill>
                  <a:srgbClr val="75609B"/>
                </a:solidFill>
              </a:rPr>
              <a:t>Objetivo</a:t>
            </a:r>
          </a:p>
          <a:p>
            <a:pPr algn="ctr" eaLnBrk="1" hangingPunct="1"/>
            <a:r>
              <a:rPr lang="pt-BR" sz="6000" b="1" dirty="0">
                <a:solidFill>
                  <a:srgbClr val="75609B"/>
                </a:solidFill>
              </a:rPr>
              <a:t>do Curso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0D4078-13BA-47E5-BDC9-17CE91683374}" type="slidenum">
              <a:rPr lang="pt-BR"/>
              <a:pPr/>
              <a:t>40</a:t>
            </a:fld>
            <a:endParaRPr lang="pt-BR"/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755650" y="620713"/>
            <a:ext cx="6985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4000">
                <a:solidFill>
                  <a:schemeClr val="bg1"/>
                </a:solidFill>
              </a:rPr>
              <a:t>5ª - Manifestação espiritual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457200" y="2781300"/>
            <a:ext cx="8229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Iniciar a prática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mediúnica com</a:t>
            </a:r>
          </a:p>
          <a:p>
            <a:pPr algn="ctr" eaLnBrk="1" hangingPunct="1"/>
            <a:r>
              <a:rPr lang="pt-BR" sz="4800">
                <a:solidFill>
                  <a:srgbClr val="75609B"/>
                </a:solidFill>
              </a:rPr>
              <a:t>os grupos novos</a:t>
            </a:r>
            <a:endParaRPr lang="pt-BR" sz="4800" i="1">
              <a:solidFill>
                <a:srgbClr val="75609B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D95FE6-28B7-4480-AB8D-DA4017572787}" type="slidenum">
              <a:rPr lang="pt-BR"/>
              <a:pPr/>
              <a:t>41</a:t>
            </a:fld>
            <a:endParaRPr lang="pt-BR"/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 rot="10800000" flipV="1">
            <a:off x="465138" y="2446338"/>
            <a:ext cx="82121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O treinamento</a:t>
            </a:r>
          </a:p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gradua-se à medida</a:t>
            </a:r>
          </a:p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que as aulas evoluem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830D48-E4BF-443B-AB1E-3FAD47652EDA}" type="slidenum">
              <a:rPr lang="pt-BR"/>
              <a:pPr/>
              <a:t>42</a:t>
            </a:fld>
            <a:endParaRPr lang="pt-BR"/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 rot="10800000" flipV="1">
            <a:off x="468313" y="2117725"/>
            <a:ext cx="82073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75609B"/>
                </a:solidFill>
                <a:sym typeface="Helvetica Light" charset="0"/>
              </a:rPr>
              <a:t>Cada </a:t>
            </a:r>
            <a:r>
              <a:rPr lang="pt-BR" sz="4000" b="1">
                <a:solidFill>
                  <a:srgbClr val="75609B"/>
                </a:solidFill>
                <a:sym typeface="Helvetica Light" charset="0"/>
              </a:rPr>
              <a:t>fase </a:t>
            </a:r>
            <a:r>
              <a:rPr lang="pt-BR" sz="4000">
                <a:solidFill>
                  <a:srgbClr val="75609B"/>
                </a:solidFill>
                <a:sym typeface="Helvetica Light" charset="0"/>
              </a:rPr>
              <a:t>do transe mediúnico</a:t>
            </a:r>
          </a:p>
          <a:p>
            <a:pPr algn="ctr" defTabSz="642938" eaLnBrk="1"/>
            <a:r>
              <a:rPr lang="pt-BR" sz="4000">
                <a:solidFill>
                  <a:srgbClr val="75609B"/>
                </a:solidFill>
                <a:sym typeface="Helvetica Light" charset="0"/>
              </a:rPr>
              <a:t>é exercitada de 3 a 4 semanas,</a:t>
            </a:r>
          </a:p>
          <a:p>
            <a:pPr algn="ctr" defTabSz="642938" eaLnBrk="1"/>
            <a:r>
              <a:rPr lang="pt-BR" sz="4000">
                <a:solidFill>
                  <a:srgbClr val="75609B"/>
                </a:solidFill>
                <a:sym typeface="Helvetica Light" charset="0"/>
              </a:rPr>
              <a:t>de acordo com o desempenho </a:t>
            </a:r>
          </a:p>
          <a:p>
            <a:pPr algn="ctr" defTabSz="642938" eaLnBrk="1"/>
            <a:r>
              <a:rPr lang="pt-BR" sz="4000">
                <a:solidFill>
                  <a:srgbClr val="75609B"/>
                </a:solidFill>
                <a:sym typeface="Helvetica Light" charset="0"/>
              </a:rPr>
              <a:t>dos participantes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861ED5-A55B-4447-9893-1871E6EFEF65}" type="slidenum">
              <a:rPr lang="pt-BR"/>
              <a:pPr/>
              <a:t>43</a:t>
            </a:fld>
            <a:endParaRPr lang="pt-BR"/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 rot="10800000" flipV="1">
            <a:off x="539750" y="2378075"/>
            <a:ext cx="799306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O exercício é repetido</a:t>
            </a:r>
          </a:p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até 3 vezes, conforme </a:t>
            </a:r>
          </a:p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o tempo e o grupo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028291-67F9-45A5-AF22-746AF4563ECA}" type="slidenum">
              <a:rPr lang="pt-BR"/>
              <a:pPr/>
              <a:t>44</a:t>
            </a:fld>
            <a:endParaRPr lang="pt-BR"/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 rot="10800000" flipV="1">
            <a:off x="995363" y="2005013"/>
            <a:ext cx="7142162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Uma nova fase é</a:t>
            </a:r>
          </a:p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inserida aos poucos</a:t>
            </a:r>
          </a:p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para distinguir as</a:t>
            </a:r>
          </a:p>
          <a:p>
            <a:pPr algn="ctr" defTabSz="642938" eaLnBrk="1"/>
            <a:r>
              <a:rPr lang="pt-BR" sz="4400">
                <a:solidFill>
                  <a:srgbClr val="75609B"/>
                </a:solidFill>
                <a:sym typeface="Helvetica Light" charset="0"/>
              </a:rPr>
              <a:t>diferenças entre elas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14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19FBA3-6166-4EB9-8516-4E9C8C981A32}" type="slidenum">
              <a:rPr lang="pt-BR"/>
              <a:pPr/>
              <a:t>45</a:t>
            </a:fld>
            <a:endParaRPr lang="pt-BR"/>
          </a:p>
        </p:txBody>
      </p:sp>
      <p:sp>
        <p:nvSpPr>
          <p:cNvPr id="61443" name="Slide Number Placeholder 1"/>
          <p:cNvSpPr txBox="1">
            <a:spLocks noGrp="1"/>
          </p:cNvSpPr>
          <p:nvPr/>
        </p:nvSpPr>
        <p:spPr bwMode="auto">
          <a:xfrm>
            <a:off x="6902450" y="6410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61444" name="Slide Number Placeholder 1"/>
          <p:cNvSpPr txBox="1">
            <a:spLocks noGrp="1"/>
          </p:cNvSpPr>
          <p:nvPr/>
        </p:nvSpPr>
        <p:spPr bwMode="auto">
          <a:xfrm>
            <a:off x="5292725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61445" name="Rectangle 3"/>
          <p:cNvSpPr>
            <a:spLocks/>
          </p:cNvSpPr>
          <p:nvPr/>
        </p:nvSpPr>
        <p:spPr bwMode="auto">
          <a:xfrm>
            <a:off x="675858" y="836712"/>
            <a:ext cx="778457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>
              <a:spcBef>
                <a:spcPct val="30000"/>
              </a:spcBef>
            </a:pPr>
            <a:r>
              <a:rPr lang="pt-BR" b="1" dirty="0">
                <a:solidFill>
                  <a:srgbClr val="75609B"/>
                </a:solidFill>
                <a:sym typeface="Helvetica Light" charset="0"/>
              </a:rPr>
              <a:t>BIBLIOGRAFIA</a:t>
            </a:r>
            <a:endParaRPr lang="pt-BR" dirty="0">
              <a:solidFill>
                <a:srgbClr val="75609B"/>
              </a:solidFill>
              <a:sym typeface="Helvetica Light" charset="0"/>
            </a:endParaRPr>
          </a:p>
          <a:p>
            <a:pPr defTabSz="642938" eaLnBrk="1">
              <a:spcBef>
                <a:spcPct val="30000"/>
              </a:spcBef>
            </a:pPr>
            <a:r>
              <a:rPr lang="pt-BR" i="1" dirty="0">
                <a:solidFill>
                  <a:srgbClr val="75609B"/>
                </a:solidFill>
                <a:sym typeface="Helvetica Light" charset="0"/>
              </a:rPr>
              <a:t>Kardec, Allan</a:t>
            </a:r>
            <a:r>
              <a:rPr lang="pt-BR" dirty="0">
                <a:solidFill>
                  <a:srgbClr val="75609B"/>
                </a:solidFill>
                <a:sym typeface="Helvetica Light" charset="0"/>
              </a:rPr>
              <a:t>: O Livro dos Médiuns.</a:t>
            </a:r>
          </a:p>
          <a:p>
            <a:pPr defTabSz="642938" eaLnBrk="1">
              <a:spcBef>
                <a:spcPct val="30000"/>
              </a:spcBef>
            </a:pPr>
            <a:r>
              <a:rPr lang="pt-BR" i="1" dirty="0">
                <a:solidFill>
                  <a:srgbClr val="75609B"/>
                </a:solidFill>
                <a:sym typeface="Helvetica Light" charset="0"/>
              </a:rPr>
              <a:t>Oliveira, Therezinha</a:t>
            </a:r>
            <a:r>
              <a:rPr lang="pt-BR" dirty="0">
                <a:solidFill>
                  <a:srgbClr val="75609B"/>
                </a:solidFill>
                <a:sym typeface="Helvetica Light" charset="0"/>
              </a:rPr>
              <a:t>: Mediunidade. 15.ed.Campinas, SP</a:t>
            </a:r>
            <a:r>
              <a:rPr lang="pt-BR" i="1" dirty="0">
                <a:solidFill>
                  <a:srgbClr val="75609B"/>
                </a:solidFill>
                <a:sym typeface="Helvetica Light" charset="0"/>
              </a:rPr>
              <a:t>: Allan Kardec</a:t>
            </a:r>
            <a:r>
              <a:rPr lang="pt-BR" dirty="0">
                <a:solidFill>
                  <a:srgbClr val="75609B"/>
                </a:solidFill>
                <a:sym typeface="Helvetica Light" charset="0"/>
              </a:rPr>
              <a:t>, 2013.</a:t>
            </a:r>
          </a:p>
          <a:p>
            <a:pPr defTabSz="642938" eaLnBrk="1">
              <a:spcBef>
                <a:spcPct val="30000"/>
              </a:spcBef>
            </a:pPr>
            <a:r>
              <a:rPr lang="pt-BR" i="1" dirty="0">
                <a:solidFill>
                  <a:srgbClr val="75609B"/>
                </a:solidFill>
                <a:sym typeface="Helvetica Light" charset="0"/>
              </a:rPr>
              <a:t>Nilson, Teddy e Oliveira, Therezinha</a:t>
            </a:r>
            <a:r>
              <a:rPr lang="pt-BR" dirty="0">
                <a:solidFill>
                  <a:srgbClr val="75609B"/>
                </a:solidFill>
                <a:sym typeface="Helvetica Light" charset="0"/>
              </a:rPr>
              <a:t>: Orientação Mediúnica. Campinas, SP: Centro Espírita "Allan Kardec" - Dep. Editorial, 2001.</a:t>
            </a:r>
          </a:p>
          <a:p>
            <a:pPr defTabSz="642938" eaLnBrk="1">
              <a:spcBef>
                <a:spcPct val="30000"/>
              </a:spcBef>
            </a:pPr>
            <a:r>
              <a:rPr lang="pt-BR" b="1" dirty="0">
                <a:solidFill>
                  <a:srgbClr val="75609B"/>
                </a:solidFill>
                <a:sym typeface="Helvetica Light" charset="0"/>
              </a:rPr>
              <a:t>	</a:t>
            </a:r>
          </a:p>
          <a:p>
            <a:pPr defTabSz="642938" eaLnBrk="1">
              <a:spcBef>
                <a:spcPct val="30000"/>
              </a:spcBef>
            </a:pPr>
            <a:r>
              <a:rPr lang="pt-BR" b="1" dirty="0">
                <a:solidFill>
                  <a:srgbClr val="75609B"/>
                </a:solidFill>
                <a:sym typeface="Helvetica Light" charset="0"/>
              </a:rPr>
              <a:t>CRÉDITOS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75609B"/>
                </a:solidFill>
              </a:rPr>
              <a:t>Pesquisa e Elaboração: </a:t>
            </a:r>
            <a:r>
              <a:rPr lang="pt-BR" b="1" i="1" dirty="0">
                <a:solidFill>
                  <a:srgbClr val="75609B"/>
                </a:solidFill>
              </a:rPr>
              <a:t>Aníbal</a:t>
            </a:r>
            <a:r>
              <a:rPr lang="pt-BR" i="1" dirty="0">
                <a:solidFill>
                  <a:srgbClr val="75609B"/>
                </a:solidFill>
              </a:rPr>
              <a:t> Jorge Oliveira Albuquerque</a:t>
            </a:r>
            <a:endParaRPr lang="pt-BR" b="1" dirty="0">
              <a:solidFill>
                <a:srgbClr val="75609B"/>
              </a:solidFill>
              <a:sym typeface="Helvetica Light" charset="0"/>
            </a:endParaRP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75609B"/>
                </a:solidFill>
              </a:rPr>
              <a:t>Direção de Arte: </a:t>
            </a:r>
            <a:r>
              <a:rPr lang="pt-BR" b="1" i="1" dirty="0" err="1">
                <a:solidFill>
                  <a:srgbClr val="75609B"/>
                </a:solidFill>
              </a:rPr>
              <a:t>Weyne</a:t>
            </a:r>
            <a:r>
              <a:rPr lang="pt-BR" i="1" dirty="0">
                <a:solidFill>
                  <a:srgbClr val="75609B"/>
                </a:solidFill>
              </a:rPr>
              <a:t> Vasconcelos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75609B"/>
                </a:solidFill>
              </a:rPr>
              <a:t>Revisão: </a:t>
            </a:r>
            <a:r>
              <a:rPr lang="pt-BR" i="1" dirty="0">
                <a:solidFill>
                  <a:srgbClr val="75609B"/>
                </a:solidFill>
              </a:rPr>
              <a:t>José </a:t>
            </a:r>
            <a:r>
              <a:rPr lang="pt-BR" b="1" i="1" dirty="0">
                <a:solidFill>
                  <a:srgbClr val="75609B"/>
                </a:solidFill>
              </a:rPr>
              <a:t>Roberto</a:t>
            </a:r>
            <a:r>
              <a:rPr lang="pt-BR" i="1" dirty="0">
                <a:solidFill>
                  <a:srgbClr val="75609B"/>
                </a:solidFill>
              </a:rPr>
              <a:t> Alves de Albuquerque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75609B"/>
                </a:solidFill>
              </a:rPr>
              <a:t>Colaboradores: </a:t>
            </a:r>
            <a:r>
              <a:rPr lang="pt-BR" i="1" dirty="0">
                <a:solidFill>
                  <a:srgbClr val="75609B"/>
                </a:solidFill>
              </a:rPr>
              <a:t>Antônio Alfredo de Sousa </a:t>
            </a:r>
            <a:r>
              <a:rPr lang="pt-BR" b="1" i="1" dirty="0">
                <a:solidFill>
                  <a:srgbClr val="75609B"/>
                </a:solidFill>
              </a:rPr>
              <a:t>Monteiro</a:t>
            </a:r>
            <a:r>
              <a:rPr lang="pt-BR" i="1" dirty="0">
                <a:solidFill>
                  <a:srgbClr val="75609B"/>
                </a:solidFill>
              </a:rPr>
              <a:t>, </a:t>
            </a:r>
            <a:r>
              <a:rPr lang="pt-BR" b="1" i="1" dirty="0">
                <a:solidFill>
                  <a:srgbClr val="75609B"/>
                </a:solidFill>
              </a:rPr>
              <a:t>Lisboa</a:t>
            </a:r>
            <a:r>
              <a:rPr lang="pt-BR" i="1" dirty="0">
                <a:solidFill>
                  <a:srgbClr val="75609B"/>
                </a:solidFill>
              </a:rPr>
              <a:t>, </a:t>
            </a:r>
            <a:r>
              <a:rPr lang="pt-BR" b="1" i="1" dirty="0">
                <a:solidFill>
                  <a:srgbClr val="75609B"/>
                </a:solidFill>
              </a:rPr>
              <a:t>Regina </a:t>
            </a:r>
            <a:r>
              <a:rPr lang="pt-BR" i="1" dirty="0">
                <a:solidFill>
                  <a:srgbClr val="75609B"/>
                </a:solidFill>
              </a:rPr>
              <a:t>Célia Mesquita Gondim, </a:t>
            </a:r>
            <a:r>
              <a:rPr lang="pt-BR" b="1" i="1" dirty="0">
                <a:solidFill>
                  <a:srgbClr val="75609B"/>
                </a:solidFill>
              </a:rPr>
              <a:t>Sônia</a:t>
            </a:r>
            <a:r>
              <a:rPr lang="pt-BR" i="1" dirty="0">
                <a:solidFill>
                  <a:srgbClr val="75609B"/>
                </a:solidFill>
              </a:rPr>
              <a:t> Ponte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2267744" y="5805264"/>
            <a:ext cx="426640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>
              <a:spcBef>
                <a:spcPct val="30000"/>
              </a:spcBef>
            </a:pPr>
            <a:r>
              <a:rPr lang="pt-BR" dirty="0">
                <a:solidFill>
                  <a:srgbClr val="75609B"/>
                </a:solidFill>
                <a:sym typeface="Helvetica Light" charset="0"/>
              </a:rPr>
              <a:t>Fortaleza, janeiro de 2014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20C278-66F7-496E-B173-197A61827BBF}" type="slidenum">
              <a:rPr lang="pt-BR"/>
              <a:pPr/>
              <a:t>5</a:t>
            </a:fld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7416800" cy="4608512"/>
          </a:xfrm>
        </p:spPr>
        <p:txBody>
          <a:bodyPr/>
          <a:lstStyle/>
          <a:p>
            <a:pPr marL="0" indent="0" algn="ctr" eaLnBrk="1" hangingPunct="1"/>
            <a:r>
              <a:rPr lang="pt-BR" sz="4800" b="1"/>
              <a:t>Integrar</a:t>
            </a:r>
            <a:r>
              <a:rPr lang="pt-BR" sz="4800"/>
              <a:t> os </a:t>
            </a:r>
            <a:r>
              <a:rPr lang="pt-BR" sz="4800" b="1"/>
              <a:t>novos</a:t>
            </a:r>
            <a:r>
              <a:rPr lang="pt-BR" sz="4800"/>
              <a:t> </a:t>
            </a:r>
            <a:r>
              <a:rPr lang="pt-BR" sz="4800" b="1"/>
              <a:t>participantes</a:t>
            </a:r>
            <a:r>
              <a:rPr lang="pt-BR" sz="4800"/>
              <a:t> ao corpo mediúnico do GEPE, tornando </a:t>
            </a:r>
            <a:r>
              <a:rPr lang="pt-BR" sz="4800" b="1"/>
              <a:t>sistemáticos</a:t>
            </a:r>
            <a:endParaRPr lang="pt-BR" sz="4800"/>
          </a:p>
          <a:p>
            <a:pPr marL="0" indent="0" algn="ctr" eaLnBrk="1" hangingPunct="1"/>
            <a:r>
              <a:rPr lang="pt-BR" sz="4800"/>
              <a:t>o </a:t>
            </a:r>
            <a:r>
              <a:rPr lang="pt-BR" sz="4800" b="1"/>
              <a:t>estudo </a:t>
            </a:r>
            <a:r>
              <a:rPr lang="pt-BR" sz="4800"/>
              <a:t>e a</a:t>
            </a:r>
            <a:r>
              <a:rPr lang="pt-BR" sz="4800" b="1"/>
              <a:t> </a:t>
            </a:r>
          </a:p>
          <a:p>
            <a:pPr marL="0" indent="0" algn="ctr" eaLnBrk="1" hangingPunct="1"/>
            <a:r>
              <a:rPr lang="pt-BR" sz="4800" b="1"/>
              <a:t>prática mediúnica</a:t>
            </a:r>
            <a:endParaRPr lang="pt-BR"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CB7B577F-026A-770D-4680-01D6D31A0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0E8C-872E-4559-8F45-3FDDC84B788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17A4CB1A-92D4-7426-984C-CA8BED701C92}"/>
              </a:ext>
            </a:extLst>
          </p:cNvPr>
          <p:cNvSpPr txBox="1">
            <a:spLocks/>
          </p:cNvSpPr>
          <p:nvPr/>
        </p:nvSpPr>
        <p:spPr>
          <a:xfrm>
            <a:off x="831540" y="908721"/>
            <a:ext cx="6764796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kern="0" dirty="0">
                <a:solidFill>
                  <a:srgbClr val="75609B"/>
                </a:solidFill>
              </a:rPr>
              <a:t>Pergunta que devemos fazer quando nos dispomos a trabalhar na mediúnica: Qual o seu propósito na Casa Espírita?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CB05F4E9-51E0-A96C-491F-45571C43FFE7}"/>
              </a:ext>
            </a:extLst>
          </p:cNvPr>
          <p:cNvSpPr txBox="1">
            <a:spLocks/>
          </p:cNvSpPr>
          <p:nvPr/>
        </p:nvSpPr>
        <p:spPr>
          <a:xfrm>
            <a:off x="1187624" y="2852936"/>
            <a:ext cx="6408712" cy="24178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5609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687995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87995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8799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kern="0" dirty="0"/>
              <a:t>Sentir-se útil?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kern="0" dirty="0"/>
              <a:t>Satisfazer a Curiosidade?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kern="0" dirty="0"/>
              <a:t>Trabalhar a reforma íntima?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kern="0" dirty="0"/>
              <a:t>Status?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kern="0" dirty="0"/>
              <a:t>Remissão?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kern="0" dirty="0"/>
              <a:t>Fazer amigos?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39570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CD1B7FFA-D11A-569D-8B07-FE9A0A641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0E8C-872E-4559-8F45-3FDDC84B788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0695D1C6-043B-475F-66B9-0628E8106C10}"/>
              </a:ext>
            </a:extLst>
          </p:cNvPr>
          <p:cNvSpPr txBox="1">
            <a:spLocks/>
          </p:cNvSpPr>
          <p:nvPr/>
        </p:nvSpPr>
        <p:spPr>
          <a:xfrm>
            <a:off x="899592" y="908720"/>
            <a:ext cx="7756634" cy="273257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4000" kern="0" dirty="0">
                <a:solidFill>
                  <a:srgbClr val="75609B"/>
                </a:solidFill>
              </a:rPr>
              <a:t>Nós devemos SERVIR à Casa, e não a Casa servir aos nossos interesses !!!</a:t>
            </a:r>
            <a:r>
              <a:rPr lang="pt-BR" sz="4000" kern="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4000" kern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4000" kern="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4000" kern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4000" kern="0" dirty="0">
                <a:solidFill>
                  <a:srgbClr val="75609B"/>
                </a:solidFill>
              </a:rPr>
              <a:t>O trabalhador DEVE se adequar às normas da Casa, e não adequar as normas às necessidades do trabalhador</a:t>
            </a:r>
            <a:r>
              <a:rPr lang="pt-BR" sz="4000" kern="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75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2FB803-E468-4556-A1FF-87858407302D}" type="slidenum">
              <a:rPr lang="pt-BR"/>
              <a:pPr/>
              <a:t>8</a:t>
            </a:fld>
            <a:endParaRPr lang="pt-BR"/>
          </a:p>
        </p:txBody>
      </p:sp>
      <p:pic>
        <p:nvPicPr>
          <p:cNvPr id="11267" name="Picture 2" descr="9-slide"/>
          <p:cNvPicPr>
            <a:picLocks noChangeAspect="1" noChangeArrowheads="1"/>
          </p:cNvPicPr>
          <p:nvPr/>
        </p:nvPicPr>
        <p:blipFill>
          <a:blip r:embed="rId2"/>
          <a:srcRect b="3786"/>
          <a:stretch>
            <a:fillRect/>
          </a:stretch>
        </p:blipFill>
        <p:spPr bwMode="auto">
          <a:xfrm>
            <a:off x="36513" y="-19050"/>
            <a:ext cx="9107487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995488" y="2492375"/>
            <a:ext cx="51117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6000" b="1">
                <a:solidFill>
                  <a:srgbClr val="75609B"/>
                </a:solidFill>
              </a:rPr>
              <a:t>Regimento</a:t>
            </a:r>
          </a:p>
          <a:p>
            <a:pPr algn="ctr" eaLnBrk="1" hangingPunct="1"/>
            <a:r>
              <a:rPr lang="pt-BR" sz="6000" b="1">
                <a:solidFill>
                  <a:srgbClr val="75609B"/>
                </a:solidFill>
              </a:rPr>
              <a:t>Interno</a:t>
            </a:r>
          </a:p>
          <a:p>
            <a:pPr algn="ctr" eaLnBrk="1" hangingPunct="1"/>
            <a:r>
              <a:rPr lang="pt-BR" sz="6000" b="1">
                <a:solidFill>
                  <a:srgbClr val="75609B"/>
                </a:solidFill>
              </a:rPr>
              <a:t>do GEM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BEE0D056-BF6A-7EF6-A939-24AEBBE09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0E8C-872E-4559-8F45-3FDDC84B7881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267178D5-CA3E-F1CD-7BE4-2951232A3B28}"/>
              </a:ext>
            </a:extLst>
          </p:cNvPr>
          <p:cNvSpPr txBox="1">
            <a:spLocks/>
          </p:cNvSpPr>
          <p:nvPr/>
        </p:nvSpPr>
        <p:spPr>
          <a:xfrm>
            <a:off x="1369991" y="332656"/>
            <a:ext cx="6370361" cy="104457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3200" b="1" kern="0" dirty="0">
                <a:solidFill>
                  <a:srgbClr val="75609B"/>
                </a:solidFill>
              </a:rPr>
              <a:t>O que se espera que os trabalhadores desenvolvam?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EA63B183-96FD-82CC-8895-59C860F2D4FE}"/>
              </a:ext>
            </a:extLst>
          </p:cNvPr>
          <p:cNvSpPr txBox="1">
            <a:spLocks/>
          </p:cNvSpPr>
          <p:nvPr/>
        </p:nvSpPr>
        <p:spPr>
          <a:xfrm>
            <a:off x="1086211" y="1700809"/>
            <a:ext cx="6438118" cy="5157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5609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687995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87995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8799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Tx/>
              <a:buAutoNum type="alphaLcPeriod"/>
            </a:pPr>
            <a:r>
              <a:rPr lang="pt-BR" sz="2400" kern="0" dirty="0"/>
              <a:t>DISCIPLINA: 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EQUILÍBRIO: 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PONTUALIDADE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CALMA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PERSEVERANÇA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HUMILDADE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DISCRIÇÃO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RESPEITO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EVANGELIZAÇÃO</a:t>
            </a:r>
          </a:p>
          <a:p>
            <a:pPr marL="457200" indent="-457200">
              <a:buFontTx/>
              <a:buAutoNum type="alphaLcPeriod"/>
            </a:pPr>
            <a:r>
              <a:rPr lang="pt-BR" sz="2400" kern="0" dirty="0"/>
              <a:t>REFORMA ÍNTIMA</a:t>
            </a:r>
          </a:p>
          <a:p>
            <a:pPr algn="r"/>
            <a:r>
              <a:rPr lang="pt-BR" sz="2000" i="1" kern="0" dirty="0"/>
              <a:t>(Art. 96 Regimento Interno GEPE)</a:t>
            </a:r>
          </a:p>
        </p:txBody>
      </p:sp>
    </p:spTree>
    <p:extLst>
      <p:ext uri="{BB962C8B-B14F-4D97-AF65-F5344CB8AC3E}">
        <p14:creationId xmlns:p14="http://schemas.microsoft.com/office/powerpoint/2010/main" val="27458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959</Words>
  <Application>Microsoft Office PowerPoint</Application>
  <PresentationFormat>Apresentação na tela (4:3)</PresentationFormat>
  <Paragraphs>251</Paragraphs>
  <Slides>45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ＭＳ Ｐゴシック</vt:lpstr>
      <vt:lpstr>Arial</vt:lpstr>
      <vt:lpstr>Helvetica Light</vt:lpstr>
      <vt:lpstr>GEPE_GEM_Unidade1_Aula4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Conta da Microsoft</cp:lastModifiedBy>
  <cp:revision>139</cp:revision>
  <dcterms:created xsi:type="dcterms:W3CDTF">2012-11-15T17:55:20Z</dcterms:created>
  <dcterms:modified xsi:type="dcterms:W3CDTF">2022-08-21T17:44:01Z</dcterms:modified>
</cp:coreProperties>
</file>